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864"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1" r:id="rId76"/>
    <p:sldId id="330" r:id="rId77"/>
    <p:sldId id="332" r:id="rId7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01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6E331D-CF72-431F-A0B1-E8E4DD573B02}" type="datetimeFigureOut">
              <a:rPr lang="zh-CN" altLang="en-US" smtClean="0"/>
              <a:t>2010-9-24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AB79B5-3FE8-4131-83CD-A823B4B94912}" type="slidenum">
              <a:rPr lang="zh-CN" altLang="en-US" smtClean="0"/>
              <a:t>‹#›</a:t>
            </a:fld>
            <a:endParaRPr lang="zh-CN" altLang="en-US"/>
          </a:p>
        </p:txBody>
      </p:sp>
    </p:spTree>
    <p:extLst>
      <p:ext uri="{BB962C8B-B14F-4D97-AF65-F5344CB8AC3E}">
        <p14:creationId xmlns:p14="http://schemas.microsoft.com/office/powerpoint/2010/main" val="212967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1"/>
      </p:bgRef>
    </p:bg>
    <p:spTree>
      <p:nvGrpSpPr>
        <p:cNvPr id="1" name=""/>
        <p:cNvGrpSpPr/>
        <p:nvPr/>
      </p:nvGrpSpPr>
      <p:grpSpPr>
        <a:xfrm>
          <a:off x="0" y="0"/>
          <a:ext cx="0" cy="0"/>
          <a:chOff x="0" y="0"/>
          <a:chExt cx="0" cy="0"/>
        </a:xfrm>
      </p:grpSpPr>
      <p:sp>
        <p:nvSpPr>
          <p:cNvPr id="8" name="矩形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直接连接符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标题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zh-CN" altLang="en-US" smtClean="0"/>
              <a:t>单击此处编辑母版标题样式</a:t>
            </a:r>
            <a:endParaRPr kumimoji="0" lang="en-US"/>
          </a:p>
        </p:txBody>
      </p:sp>
      <p:sp>
        <p:nvSpPr>
          <p:cNvPr id="25" name="副标题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31" name="日期占位符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68732CE6-7CA5-478C-9012-E856452A6F4C}" type="datetime1">
              <a:rPr lang="zh-CN" altLang="en-US" smtClean="0"/>
              <a:t>2010-9-24</a:t>
            </a:fld>
            <a:endParaRPr lang="zh-CN" altLang="en-US"/>
          </a:p>
        </p:txBody>
      </p:sp>
      <p:sp>
        <p:nvSpPr>
          <p:cNvPr id="18" name="页脚占位符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r>
              <a:rPr lang="zh-CN" altLang="en-US" smtClean="0"/>
              <a:t>数字图像处理</a:t>
            </a:r>
            <a:endParaRPr lang="zh-CN" altLang="en-US"/>
          </a:p>
        </p:txBody>
      </p:sp>
      <p:sp>
        <p:nvSpPr>
          <p:cNvPr id="29" name="灯片编号占位符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E3037518-00B6-4133-9631-9245EE15A06B}" type="datetime1">
              <a:rPr lang="zh-CN" altLang="en-US" smtClean="0"/>
              <a:t>2010-9-24</a:t>
            </a:fld>
            <a:endParaRPr lang="zh-CN" altLang="en-US"/>
          </a:p>
        </p:txBody>
      </p:sp>
      <p:sp>
        <p:nvSpPr>
          <p:cNvPr id="5" name="页脚占位符 4"/>
          <p:cNvSpPr>
            <a:spLocks noGrp="1"/>
          </p:cNvSpPr>
          <p:nvPr>
            <p:ph type="ftr" sz="quarter" idx="11"/>
          </p:nvPr>
        </p:nvSpPr>
        <p:spPr/>
        <p:txBody>
          <a:bodyPr/>
          <a:lstStyle>
            <a:extLst/>
          </a:lstStyle>
          <a:p>
            <a:r>
              <a:rPr lang="zh-CN" altLang="en-US" smtClean="0"/>
              <a:t>数字图像处理</a:t>
            </a:r>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74955"/>
            <a:ext cx="1524000" cy="5851525"/>
          </a:xfrm>
        </p:spPr>
        <p:txBody>
          <a:bodyPr vert="eaVert" ancho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2"/>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4242816" y="6557946"/>
            <a:ext cx="2002464" cy="226902"/>
          </a:xfrm>
        </p:spPr>
        <p:txBody>
          <a:bodyPr/>
          <a:lstStyle>
            <a:extLst/>
          </a:lstStyle>
          <a:p>
            <a:fld id="{4272854C-CC0A-48B7-80F3-EACACBD5C22F}" type="datetime1">
              <a:rPr lang="zh-CN" altLang="en-US" smtClean="0"/>
              <a:t>2010-9-24</a:t>
            </a:fld>
            <a:endParaRPr lang="zh-CN" altLang="en-US"/>
          </a:p>
        </p:txBody>
      </p:sp>
      <p:sp>
        <p:nvSpPr>
          <p:cNvPr id="5" name="页脚占位符 4"/>
          <p:cNvSpPr>
            <a:spLocks noGrp="1"/>
          </p:cNvSpPr>
          <p:nvPr>
            <p:ph type="ftr" sz="quarter" idx="11"/>
          </p:nvPr>
        </p:nvSpPr>
        <p:spPr>
          <a:xfrm>
            <a:off x="457200" y="6556248"/>
            <a:ext cx="3657600" cy="228600"/>
          </a:xfrm>
        </p:spPr>
        <p:txBody>
          <a:bodyPr/>
          <a:lstStyle>
            <a:extLst/>
          </a:lstStyle>
          <a:p>
            <a:r>
              <a:rPr lang="zh-CN" altLang="en-US" smtClean="0"/>
              <a:t>数字图像处理</a:t>
            </a:r>
            <a:endParaRPr lang="zh-CN" altLang="en-US"/>
          </a:p>
        </p:txBody>
      </p:sp>
      <p:sp>
        <p:nvSpPr>
          <p:cNvPr id="6" name="灯片编号占位符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8C31D143-0690-489D-AB90-23DE15430B9F}" type="datetime1">
              <a:rPr lang="zh-CN" altLang="en-US" smtClean="0"/>
              <a:t>2010-9-24</a:t>
            </a:fld>
            <a:endParaRPr lang="zh-CN" altLang="en-US"/>
          </a:p>
        </p:txBody>
      </p:sp>
      <p:sp>
        <p:nvSpPr>
          <p:cNvPr id="5" name="页脚占位符 4"/>
          <p:cNvSpPr>
            <a:spLocks noGrp="1"/>
          </p:cNvSpPr>
          <p:nvPr>
            <p:ph type="ftr" sz="quarter" idx="11"/>
          </p:nvPr>
        </p:nvSpPr>
        <p:spPr/>
        <p:txBody>
          <a:bodyPr/>
          <a:lstStyle>
            <a:extLst/>
          </a:lstStyle>
          <a:p>
            <a:r>
              <a:rPr lang="zh-CN" altLang="en-US" smtClean="0"/>
              <a:t>数字图像处理</a:t>
            </a:r>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B7DD0F0F-0E89-49BD-823B-DA6EF7B8C5D2}" type="datetime1">
              <a:rPr lang="zh-CN" altLang="en-US" smtClean="0"/>
              <a:t>2010-9-24</a:t>
            </a:fld>
            <a:endParaRPr lang="zh-CN" altLang="en-US"/>
          </a:p>
        </p:txBody>
      </p:sp>
      <p:sp>
        <p:nvSpPr>
          <p:cNvPr id="5" name="页脚占位符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r>
              <a:rPr lang="zh-CN" altLang="en-US" smtClean="0"/>
              <a:t>数字图像处理</a:t>
            </a:r>
            <a:endParaRPr lang="zh-CN" altLang="en-US"/>
          </a:p>
        </p:txBody>
      </p:sp>
      <p:sp>
        <p:nvSpPr>
          <p:cNvPr id="6" name="灯片编号占位符 5"/>
          <p:cNvSpPr>
            <a:spLocks noGrp="1"/>
          </p:cNvSpPr>
          <p:nvPr>
            <p:ph type="sldNum" sz="quarter" idx="12"/>
          </p:nvPr>
        </p:nvSpPr>
        <p:spPr>
          <a:xfrm>
            <a:off x="6733952" y="6555112"/>
            <a:ext cx="588336" cy="228600"/>
          </a:xfrm>
        </p:spPr>
        <p:txBody>
          <a:bodyPr/>
          <a:lstStyle>
            <a:extLst/>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B113C6E-B1FA-4170-A075-801EF916D6D6}" type="datetime1">
              <a:rPr lang="zh-CN" altLang="en-US" smtClean="0"/>
              <a:t>2010-9-24</a:t>
            </a:fld>
            <a:endParaRPr lang="zh-CN" altLang="en-US"/>
          </a:p>
        </p:txBody>
      </p:sp>
      <p:sp>
        <p:nvSpPr>
          <p:cNvPr id="6" name="页脚占位符 5"/>
          <p:cNvSpPr>
            <a:spLocks noGrp="1"/>
          </p:cNvSpPr>
          <p:nvPr>
            <p:ph type="ftr" sz="quarter" idx="11"/>
          </p:nvPr>
        </p:nvSpPr>
        <p:spPr/>
        <p:txBody>
          <a:bodyPr/>
          <a:lstStyle>
            <a:extLst/>
          </a:lstStyle>
          <a:p>
            <a:r>
              <a:rPr lang="zh-CN" altLang="en-US" smtClean="0"/>
              <a:t>数字图像处理</a:t>
            </a:r>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81577454-8CA6-4164-A670-D30AA2D74E4E}" type="datetime1">
              <a:rPr lang="zh-CN" altLang="en-US" smtClean="0"/>
              <a:t>2010-9-24</a:t>
            </a:fld>
            <a:endParaRPr lang="zh-CN" altLang="en-US"/>
          </a:p>
        </p:txBody>
      </p:sp>
      <p:sp>
        <p:nvSpPr>
          <p:cNvPr id="8" name="页脚占位符 7"/>
          <p:cNvSpPr>
            <a:spLocks noGrp="1"/>
          </p:cNvSpPr>
          <p:nvPr>
            <p:ph type="ftr" sz="quarter" idx="11"/>
          </p:nvPr>
        </p:nvSpPr>
        <p:spPr/>
        <p:txBody>
          <a:bodyPr/>
          <a:lstStyle>
            <a:extLst/>
          </a:lstStyle>
          <a:p>
            <a:r>
              <a:rPr lang="zh-CN" altLang="en-US" smtClean="0"/>
              <a:t>数字图像处理</a:t>
            </a:r>
            <a:endParaRPr lang="zh-CN" altLang="en-US"/>
          </a:p>
        </p:txBody>
      </p:sp>
      <p:sp>
        <p:nvSpPr>
          <p:cNvPr id="9" name="灯片编号占位符 8"/>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320040"/>
            <a:ext cx="7242048"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4C820B76-70F9-4B26-BF03-D8C3FE65C383}" type="datetime1">
              <a:rPr lang="zh-CN" altLang="en-US" smtClean="0"/>
              <a:t>2010-9-24</a:t>
            </a:fld>
            <a:endParaRPr lang="zh-CN" altLang="en-US"/>
          </a:p>
        </p:txBody>
      </p:sp>
      <p:sp>
        <p:nvSpPr>
          <p:cNvPr id="4" name="页脚占位符 3"/>
          <p:cNvSpPr>
            <a:spLocks noGrp="1"/>
          </p:cNvSpPr>
          <p:nvPr>
            <p:ph type="ftr" sz="quarter" idx="11"/>
          </p:nvPr>
        </p:nvSpPr>
        <p:spPr/>
        <p:txBody>
          <a:bodyPr/>
          <a:lstStyle>
            <a:extLst/>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2"/>
                </a:solidFill>
              </a:defRPr>
            </a:lvl1pPr>
            <a:extLst/>
          </a:lstStyle>
          <a:p>
            <a:fld id="{61B89558-D03F-468A-9987-E945B03804E5}" type="datetime1">
              <a:rPr lang="zh-CN" altLang="en-US" smtClean="0"/>
              <a:t>2010-9-24</a:t>
            </a:fld>
            <a:endParaRPr lang="zh-CN" altLang="en-US"/>
          </a:p>
        </p:txBody>
      </p:sp>
      <p:sp>
        <p:nvSpPr>
          <p:cNvPr id="3" name="页脚占位符 2"/>
          <p:cNvSpPr>
            <a:spLocks noGrp="1"/>
          </p:cNvSpPr>
          <p:nvPr>
            <p:ph type="ftr" sz="quarter" idx="11"/>
          </p:nvPr>
        </p:nvSpPr>
        <p:spPr/>
        <p:txBody>
          <a:bodyPr/>
          <a:lstStyle>
            <a:lvl1pPr>
              <a:defRPr>
                <a:solidFill>
                  <a:schemeClr val="tx2"/>
                </a:solidFill>
              </a:defRPr>
            </a:lvl1pPr>
            <a:extLst/>
          </a:lstStyle>
          <a:p>
            <a:r>
              <a:rPr lang="zh-CN" altLang="en-US" smtClean="0"/>
              <a:t>数字图像处理</a:t>
            </a:r>
            <a:endParaRPr lang="zh-CN" altLang="en-US"/>
          </a:p>
        </p:txBody>
      </p:sp>
      <p:sp>
        <p:nvSpPr>
          <p:cNvPr id="4" name="灯片编号占位符 3"/>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D9E03681-E25E-486B-A62F-16EC31276014}" type="datetime1">
              <a:rPr lang="zh-CN" altLang="en-US" smtClean="0"/>
              <a:t>2010-9-24</a:t>
            </a:fld>
            <a:endParaRPr lang="zh-CN" altLang="en-US"/>
          </a:p>
        </p:txBody>
      </p:sp>
      <p:sp>
        <p:nvSpPr>
          <p:cNvPr id="6" name="页脚占位符 5"/>
          <p:cNvSpPr>
            <a:spLocks noGrp="1"/>
          </p:cNvSpPr>
          <p:nvPr>
            <p:ph type="ftr" sz="quarter" idx="11"/>
          </p:nvPr>
        </p:nvSpPr>
        <p:spPr/>
        <p:txBody>
          <a:bodyPr/>
          <a:lstStyle>
            <a:extLst/>
          </a:lstStyle>
          <a:p>
            <a:r>
              <a:rPr lang="zh-CN" altLang="en-US" smtClean="0"/>
              <a:t>数字图像处理</a:t>
            </a:r>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2"/>
      </p:bgRef>
    </p:bg>
    <p:spTree>
      <p:nvGrpSpPr>
        <p:cNvPr id="1" name=""/>
        <p:cNvGrpSpPr/>
        <p:nvPr/>
      </p:nvGrpSpPr>
      <p:grpSpPr>
        <a:xfrm>
          <a:off x="0" y="0"/>
          <a:ext cx="0" cy="0"/>
          <a:chOff x="0" y="0"/>
          <a:chExt cx="0" cy="0"/>
        </a:xfrm>
      </p:grpSpPr>
      <p:sp>
        <p:nvSpPr>
          <p:cNvPr id="8" name="矩形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标题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zh-CN" altLang="en-US" smtClean="0"/>
              <a:t>单击此处编辑母版标题样式</a:t>
            </a:r>
            <a:endParaRPr kumimoji="0" lang="en-US" dirty="0"/>
          </a:p>
        </p:txBody>
      </p:sp>
      <p:sp>
        <p:nvSpPr>
          <p:cNvPr id="4" name="文本占位符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zh-CN" altLang="en-US" smtClean="0"/>
              <a:t>单击此处编辑母版文本样式</a:t>
            </a:r>
          </a:p>
        </p:txBody>
      </p:sp>
      <p:sp>
        <p:nvSpPr>
          <p:cNvPr id="5" name="日期占位符 4"/>
          <p:cNvSpPr>
            <a:spLocks noGrp="1"/>
          </p:cNvSpPr>
          <p:nvPr>
            <p:ph type="dt" sz="half" idx="10"/>
          </p:nvPr>
        </p:nvSpPr>
        <p:spPr/>
        <p:txBody>
          <a:bodyPr/>
          <a:lstStyle>
            <a:extLst/>
          </a:lstStyle>
          <a:p>
            <a:fld id="{E4081BBB-E6E0-4A23-A309-8C780088841A}" type="datetime1">
              <a:rPr lang="zh-CN" altLang="en-US" smtClean="0"/>
              <a:t>2010-9-24</a:t>
            </a:fld>
            <a:endParaRPr lang="zh-CN" altLang="en-US"/>
          </a:p>
        </p:txBody>
      </p:sp>
      <p:sp>
        <p:nvSpPr>
          <p:cNvPr id="6" name="页脚占位符 5"/>
          <p:cNvSpPr>
            <a:spLocks noGrp="1"/>
          </p:cNvSpPr>
          <p:nvPr>
            <p:ph type="ftr" sz="quarter" idx="11"/>
          </p:nvPr>
        </p:nvSpPr>
        <p:spPr/>
        <p:txBody>
          <a:bodyPr/>
          <a:lstStyle>
            <a:extLst/>
          </a:lstStyle>
          <a:p>
            <a:r>
              <a:rPr lang="zh-CN" altLang="en-US" smtClean="0"/>
              <a:t>数字图像处理</a:t>
            </a:r>
            <a:endParaRPr lang="zh-CN" altLang="en-US"/>
          </a:p>
        </p:txBody>
      </p:sp>
      <p:sp>
        <p:nvSpPr>
          <p:cNvPr id="7" name="灯片编号占位符 6"/>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
        <p:nvSpPr>
          <p:cNvPr id="10" name="图片占位符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zh-CN" altLang="en-US" smtClean="0"/>
              <a:t>单击图标添加图片</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标题占位符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zh-CN" altLang="en-US" smtClean="0"/>
              <a:t>单击此处编辑母版标题样式</a:t>
            </a:r>
            <a:endParaRPr kumimoji="0" lang="en-US"/>
          </a:p>
        </p:txBody>
      </p:sp>
      <p:sp>
        <p:nvSpPr>
          <p:cNvPr id="31" name="文本占位符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7" name="日期占位符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BC027868-7C87-4422-999E-B7A2AD36585F}" type="datetime1">
              <a:rPr lang="zh-CN" altLang="en-US" smtClean="0"/>
              <a:t>2010-9-24</a:t>
            </a:fld>
            <a:endParaRPr lang="zh-CN" altLang="en-US"/>
          </a:p>
        </p:txBody>
      </p:sp>
      <p:sp>
        <p:nvSpPr>
          <p:cNvPr id="4" name="页脚占位符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r>
              <a:rPr lang="zh-CN" altLang="en-US" smtClean="0"/>
              <a:t>数字图像处理</a:t>
            </a:r>
            <a:endParaRPr lang="zh-CN" altLang="en-US"/>
          </a:p>
        </p:txBody>
      </p:sp>
      <p:sp>
        <p:nvSpPr>
          <p:cNvPr id="16" name="灯片编号占位符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dt="0"/>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b="0" dirty="0"/>
              <a:t>高级数字图像处理</a:t>
            </a:r>
            <a:endParaRPr lang="zh-CN" altLang="en-US" b="0" dirty="0"/>
          </a:p>
        </p:txBody>
      </p:sp>
      <p:sp>
        <p:nvSpPr>
          <p:cNvPr id="3" name="副标题 2"/>
          <p:cNvSpPr>
            <a:spLocks noGrp="1"/>
          </p:cNvSpPr>
          <p:nvPr>
            <p:ph type="subTitle" idx="1"/>
          </p:nvPr>
        </p:nvSpPr>
        <p:spPr/>
        <p:txBody>
          <a:bodyPr>
            <a:normAutofit fontScale="85000" lnSpcReduction="10000"/>
          </a:bodyPr>
          <a:lstStyle/>
          <a:p>
            <a:r>
              <a:rPr lang="zh-CN" altLang="en-US" dirty="0" smtClean="0"/>
              <a:t>配套课件</a:t>
            </a:r>
            <a:endParaRPr lang="en-US" altLang="zh-CN" dirty="0" smtClean="0"/>
          </a:p>
          <a:p>
            <a:r>
              <a:rPr lang="zh-CN" altLang="en-US" dirty="0" smtClean="0"/>
              <a:t>数字</a:t>
            </a:r>
            <a:r>
              <a:rPr lang="zh-CN" altLang="en-US" dirty="0"/>
              <a:t>图像处理 </a:t>
            </a:r>
            <a:endParaRPr lang="en-US" altLang="zh-CN" dirty="0" smtClean="0"/>
          </a:p>
          <a:p>
            <a:r>
              <a:rPr lang="en-US" altLang="zh-CN" dirty="0" smtClean="0"/>
              <a:t>— </a:t>
            </a:r>
            <a:r>
              <a:rPr lang="zh-CN" altLang="en-US" dirty="0"/>
              <a:t>编程框架、理论分析、实例应用和源码实现</a:t>
            </a: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344966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平滑性约束</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一种表示额外约束条件的途径就是使得光流速度的梯度幅值的平方最小，即</a:t>
                </a:r>
                <a:r>
                  <a:rPr lang="zh-CN" altLang="zh-CN" dirty="0" smtClean="0"/>
                  <a:t>包括</a:t>
                </a:r>
                <a:endParaRPr lang="en-US" altLang="zh-CN" dirty="0" smtClean="0"/>
              </a:p>
              <a:p>
                <a:pPr lvl="1"/>
                <a14:m>
                  <m:oMath xmlns:m="http://schemas.openxmlformats.org/officeDocument/2006/math">
                    <m:sSup>
                      <m:sSupPr>
                        <m:ctrlPr>
                          <a:rPr lang="zh-CN" altLang="zh-CN" i="1" smtClean="0">
                            <a:solidFill>
                              <a:srgbClr val="FF0000"/>
                            </a:solidFill>
                          </a:rPr>
                        </m:ctrlPr>
                      </m:sSupPr>
                      <m:e>
                        <m:d>
                          <m:dPr>
                            <m:ctrlPr>
                              <a:rPr lang="zh-CN" altLang="zh-CN" i="1">
                                <a:solidFill>
                                  <a:srgbClr val="FF0000"/>
                                </a:solidFill>
                              </a:rPr>
                            </m:ctrlPr>
                          </m:dPr>
                          <m:e>
                            <m:f>
                              <m:fPr>
                                <m:ctrlPr>
                                  <a:rPr lang="zh-CN" altLang="zh-CN" i="1">
                                    <a:solidFill>
                                      <a:srgbClr val="FF0000"/>
                                    </a:solidFill>
                                  </a:rPr>
                                </m:ctrlPr>
                              </m:fPr>
                              <m:num>
                                <m:r>
                                  <a:rPr lang="en-US" altLang="zh-CN" i="1">
                                    <a:solidFill>
                                      <a:srgbClr val="FF0000"/>
                                    </a:solidFill>
                                  </a:rPr>
                                  <m:t>𝜕</m:t>
                                </m:r>
                                <m:r>
                                  <a:rPr lang="en-US" altLang="zh-CN" i="1">
                                    <a:solidFill>
                                      <a:srgbClr val="FF0000"/>
                                    </a:solidFill>
                                  </a:rPr>
                                  <m:t>𝑢</m:t>
                                </m:r>
                              </m:num>
                              <m:den>
                                <m:r>
                                  <a:rPr lang="en-US" altLang="zh-CN" i="1">
                                    <a:solidFill>
                                      <a:srgbClr val="FF0000"/>
                                    </a:solidFill>
                                  </a:rPr>
                                  <m:t>𝜕</m:t>
                                </m:r>
                                <m:r>
                                  <a:rPr lang="en-US" altLang="zh-CN" i="1">
                                    <a:solidFill>
                                      <a:srgbClr val="FF0000"/>
                                    </a:solidFill>
                                  </a:rPr>
                                  <m:t>𝑥</m:t>
                                </m:r>
                              </m:den>
                            </m:f>
                          </m:e>
                        </m:d>
                      </m:e>
                      <m:sup>
                        <m:r>
                          <a:rPr lang="en-US" altLang="zh-CN" i="1">
                            <a:solidFill>
                              <a:srgbClr val="FF0000"/>
                            </a:solidFill>
                          </a:rPr>
                          <m:t>2</m:t>
                        </m:r>
                      </m:sup>
                    </m:sSup>
                    <m:r>
                      <a:rPr lang="en-US" altLang="zh-CN" i="1">
                        <a:solidFill>
                          <a:srgbClr val="FF0000"/>
                        </a:solidFill>
                      </a:rPr>
                      <m:t>+</m:t>
                    </m:r>
                    <m:sSup>
                      <m:sSupPr>
                        <m:ctrlPr>
                          <a:rPr lang="zh-CN" altLang="zh-CN" i="1">
                            <a:solidFill>
                              <a:srgbClr val="FF0000"/>
                            </a:solidFill>
                          </a:rPr>
                        </m:ctrlPr>
                      </m:sSupPr>
                      <m:e>
                        <m:d>
                          <m:dPr>
                            <m:ctrlPr>
                              <a:rPr lang="zh-CN" altLang="zh-CN" i="1">
                                <a:solidFill>
                                  <a:srgbClr val="FF0000"/>
                                </a:solidFill>
                              </a:rPr>
                            </m:ctrlPr>
                          </m:dPr>
                          <m:e>
                            <m:f>
                              <m:fPr>
                                <m:ctrlPr>
                                  <a:rPr lang="zh-CN" altLang="zh-CN" i="1">
                                    <a:solidFill>
                                      <a:srgbClr val="FF0000"/>
                                    </a:solidFill>
                                  </a:rPr>
                                </m:ctrlPr>
                              </m:fPr>
                              <m:num>
                                <m:r>
                                  <a:rPr lang="en-US" altLang="zh-CN" i="1">
                                    <a:solidFill>
                                      <a:srgbClr val="FF0000"/>
                                    </a:solidFill>
                                  </a:rPr>
                                  <m:t>𝜕</m:t>
                                </m:r>
                                <m:r>
                                  <a:rPr lang="en-US" altLang="zh-CN" i="1">
                                    <a:solidFill>
                                      <a:srgbClr val="FF0000"/>
                                    </a:solidFill>
                                  </a:rPr>
                                  <m:t>𝑢</m:t>
                                </m:r>
                              </m:num>
                              <m:den>
                                <m:r>
                                  <a:rPr lang="en-US" altLang="zh-CN" i="1">
                                    <a:solidFill>
                                      <a:srgbClr val="FF0000"/>
                                    </a:solidFill>
                                  </a:rPr>
                                  <m:t>𝜕</m:t>
                                </m:r>
                                <m:r>
                                  <a:rPr lang="en-US" altLang="zh-CN" i="1">
                                    <a:solidFill>
                                      <a:srgbClr val="FF0000"/>
                                    </a:solidFill>
                                  </a:rPr>
                                  <m:t>𝑦</m:t>
                                </m:r>
                              </m:den>
                            </m:f>
                          </m:e>
                        </m:d>
                      </m:e>
                      <m:sup>
                        <m:r>
                          <a:rPr lang="en-US" altLang="zh-CN" i="1">
                            <a:solidFill>
                              <a:srgbClr val="FF0000"/>
                            </a:solidFill>
                          </a:rPr>
                          <m:t>2</m:t>
                        </m:r>
                      </m:sup>
                    </m:sSup>
                    <m:r>
                      <a:rPr lang="zh-CN" altLang="zh-CN">
                        <a:solidFill>
                          <a:srgbClr val="FF0000"/>
                        </a:solidFill>
                      </a:rPr>
                      <m:t>和</m:t>
                    </m:r>
                    <m:sSup>
                      <m:sSupPr>
                        <m:ctrlPr>
                          <a:rPr lang="zh-CN" altLang="zh-CN" i="1">
                            <a:solidFill>
                              <a:srgbClr val="FF0000"/>
                            </a:solidFill>
                          </a:rPr>
                        </m:ctrlPr>
                      </m:sSupPr>
                      <m:e>
                        <m:d>
                          <m:dPr>
                            <m:ctrlPr>
                              <a:rPr lang="zh-CN" altLang="zh-CN" i="1">
                                <a:solidFill>
                                  <a:srgbClr val="FF0000"/>
                                </a:solidFill>
                              </a:rPr>
                            </m:ctrlPr>
                          </m:dPr>
                          <m:e>
                            <m:f>
                              <m:fPr>
                                <m:ctrlPr>
                                  <a:rPr lang="zh-CN" altLang="zh-CN" i="1">
                                    <a:solidFill>
                                      <a:srgbClr val="FF0000"/>
                                    </a:solidFill>
                                  </a:rPr>
                                </m:ctrlPr>
                              </m:fPr>
                              <m:num>
                                <m:r>
                                  <a:rPr lang="en-US" altLang="zh-CN" i="1">
                                    <a:solidFill>
                                      <a:srgbClr val="FF0000"/>
                                    </a:solidFill>
                                  </a:rPr>
                                  <m:t>𝜕</m:t>
                                </m:r>
                                <m:r>
                                  <a:rPr lang="en-US" altLang="zh-CN" i="1">
                                    <a:solidFill>
                                      <a:srgbClr val="FF0000"/>
                                    </a:solidFill>
                                  </a:rPr>
                                  <m:t>𝑣</m:t>
                                </m:r>
                              </m:num>
                              <m:den>
                                <m:r>
                                  <a:rPr lang="en-US" altLang="zh-CN" i="1">
                                    <a:solidFill>
                                      <a:srgbClr val="FF0000"/>
                                    </a:solidFill>
                                  </a:rPr>
                                  <m:t>𝜕</m:t>
                                </m:r>
                                <m:r>
                                  <a:rPr lang="en-US" altLang="zh-CN" i="1">
                                    <a:solidFill>
                                      <a:srgbClr val="FF0000"/>
                                    </a:solidFill>
                                  </a:rPr>
                                  <m:t>𝑥</m:t>
                                </m:r>
                              </m:den>
                            </m:f>
                          </m:e>
                        </m:d>
                      </m:e>
                      <m:sup>
                        <m:r>
                          <a:rPr lang="en-US" altLang="zh-CN" i="1">
                            <a:solidFill>
                              <a:srgbClr val="FF0000"/>
                            </a:solidFill>
                          </a:rPr>
                          <m:t>2</m:t>
                        </m:r>
                      </m:sup>
                    </m:sSup>
                    <m:r>
                      <a:rPr lang="en-US" altLang="zh-CN" i="1">
                        <a:solidFill>
                          <a:srgbClr val="FF0000"/>
                        </a:solidFill>
                      </a:rPr>
                      <m:t>+</m:t>
                    </m:r>
                    <m:sSup>
                      <m:sSupPr>
                        <m:ctrlPr>
                          <a:rPr lang="zh-CN" altLang="zh-CN" i="1">
                            <a:solidFill>
                              <a:srgbClr val="FF0000"/>
                            </a:solidFill>
                          </a:rPr>
                        </m:ctrlPr>
                      </m:sSupPr>
                      <m:e>
                        <m:d>
                          <m:dPr>
                            <m:ctrlPr>
                              <a:rPr lang="zh-CN" altLang="zh-CN" i="1">
                                <a:solidFill>
                                  <a:srgbClr val="FF0000"/>
                                </a:solidFill>
                              </a:rPr>
                            </m:ctrlPr>
                          </m:dPr>
                          <m:e>
                            <m:f>
                              <m:fPr>
                                <m:ctrlPr>
                                  <a:rPr lang="zh-CN" altLang="zh-CN" i="1">
                                    <a:solidFill>
                                      <a:srgbClr val="FF0000"/>
                                    </a:solidFill>
                                  </a:rPr>
                                </m:ctrlPr>
                              </m:fPr>
                              <m:num>
                                <m:r>
                                  <a:rPr lang="en-US" altLang="zh-CN" i="1">
                                    <a:solidFill>
                                      <a:srgbClr val="FF0000"/>
                                    </a:solidFill>
                                  </a:rPr>
                                  <m:t>𝜕</m:t>
                                </m:r>
                                <m:r>
                                  <a:rPr lang="en-US" altLang="zh-CN" i="1">
                                    <a:solidFill>
                                      <a:srgbClr val="FF0000"/>
                                    </a:solidFill>
                                  </a:rPr>
                                  <m:t>𝑣</m:t>
                                </m:r>
                              </m:num>
                              <m:den>
                                <m:r>
                                  <a:rPr lang="en-US" altLang="zh-CN" i="1">
                                    <a:solidFill>
                                      <a:srgbClr val="FF0000"/>
                                    </a:solidFill>
                                  </a:rPr>
                                  <m:t>𝜕</m:t>
                                </m:r>
                                <m:r>
                                  <a:rPr lang="en-US" altLang="zh-CN" i="1">
                                    <a:solidFill>
                                      <a:srgbClr val="FF0000"/>
                                    </a:solidFill>
                                  </a:rPr>
                                  <m:t>𝑦</m:t>
                                </m:r>
                              </m:den>
                            </m:f>
                          </m:e>
                        </m:d>
                      </m:e>
                      <m:sup>
                        <m:r>
                          <a:rPr lang="en-US" altLang="zh-CN" i="1">
                            <a:solidFill>
                              <a:srgbClr val="FF0000"/>
                            </a:solidFill>
                          </a:rPr>
                          <m:t>2</m:t>
                        </m:r>
                      </m:sup>
                    </m:sSup>
                    <m:r>
                      <a:rPr lang="zh-CN" altLang="zh-CN">
                        <a:solidFill>
                          <a:srgbClr val="FF0000"/>
                        </a:solidFill>
                      </a:rPr>
                      <m:t>。</m:t>
                    </m:r>
                  </m:oMath>
                </a14:m>
                <a:endParaRPr lang="en-US" altLang="zh-CN" dirty="0" smtClean="0">
                  <a:solidFill>
                    <a:srgbClr val="FF0000"/>
                  </a:solidFill>
                </a:endParaRPr>
              </a:p>
              <a:p>
                <a:r>
                  <a:rPr lang="zh-CN" altLang="zh-CN" dirty="0" smtClean="0">
                    <a:solidFill>
                      <a:srgbClr val="00B050"/>
                    </a:solidFill>
                  </a:rPr>
                  <a:t>另外一个关于光流场平滑性的度量为光流</a:t>
                </a:r>
                <a14:m>
                  <m:oMath xmlns:m="http://schemas.openxmlformats.org/officeDocument/2006/math">
                    <m:r>
                      <a:rPr lang="en-US" altLang="zh-CN" i="1">
                        <a:solidFill>
                          <a:srgbClr val="00B050"/>
                        </a:solidFill>
                      </a:rPr>
                      <m:t>𝑥</m:t>
                    </m:r>
                  </m:oMath>
                </a14:m>
                <a:r>
                  <a:rPr lang="zh-CN" altLang="zh-CN" dirty="0">
                    <a:solidFill>
                      <a:srgbClr val="00B050"/>
                    </a:solidFill>
                  </a:rPr>
                  <a:t>和</a:t>
                </a:r>
                <a14:m>
                  <m:oMath xmlns:m="http://schemas.openxmlformats.org/officeDocument/2006/math">
                    <m:r>
                      <a:rPr lang="en-US" altLang="zh-CN" i="1">
                        <a:solidFill>
                          <a:srgbClr val="00B050"/>
                        </a:solidFill>
                      </a:rPr>
                      <m:t>𝑦</m:t>
                    </m:r>
                  </m:oMath>
                </a14:m>
                <a:r>
                  <a:rPr lang="zh-CN" altLang="zh-CN" dirty="0">
                    <a:solidFill>
                      <a:srgbClr val="00B050"/>
                    </a:solidFill>
                  </a:rPr>
                  <a:t>分量的拉普拉斯数值的平方和</a:t>
                </a:r>
                <a:r>
                  <a:rPr lang="zh-CN" altLang="zh-CN" dirty="0" smtClean="0">
                    <a:solidFill>
                      <a:srgbClr val="00B050"/>
                    </a:solidFill>
                  </a:rPr>
                  <a:t>。</a:t>
                </a:r>
                <a:endParaRPr lang="en-US" altLang="zh-CN" dirty="0" smtClean="0">
                  <a:solidFill>
                    <a:srgbClr val="00B050"/>
                  </a:solidFill>
                </a:endParaRPr>
              </a:p>
              <a:p>
                <a14:m>
                  <m:oMath xmlns:m="http://schemas.openxmlformats.org/officeDocument/2006/math">
                    <m:r>
                      <a:rPr lang="en-US" altLang="zh-CN" i="1"/>
                      <m:t>𝑢</m:t>
                    </m:r>
                  </m:oMath>
                </a14:m>
                <a:r>
                  <a:rPr lang="zh-CN" altLang="zh-CN" dirty="0"/>
                  <a:t>和</a:t>
                </a:r>
                <a14:m>
                  <m:oMath xmlns:m="http://schemas.openxmlformats.org/officeDocument/2006/math">
                    <m:r>
                      <a:rPr lang="en-US" altLang="zh-CN" i="1"/>
                      <m:t>𝑣</m:t>
                    </m:r>
                  </m:oMath>
                </a14:m>
                <a:r>
                  <a:rPr lang="zh-CN" altLang="zh-CN" dirty="0"/>
                  <a:t>的拉普拉斯数值可以定义</a:t>
                </a:r>
                <a:r>
                  <a:rPr lang="zh-CN" altLang="zh-CN" dirty="0" smtClean="0"/>
                  <a:t>为</a:t>
                </a:r>
                <a:endParaRPr lang="en-US" altLang="zh-CN" dirty="0" smtClean="0"/>
              </a:p>
              <a:p>
                <a:pPr lvl="1"/>
                <a14:m>
                  <m:oMath xmlns:m="http://schemas.openxmlformats.org/officeDocument/2006/math">
                    <m:sSup>
                      <m:sSupPr>
                        <m:ctrlPr>
                          <a:rPr lang="zh-CN" altLang="zh-CN" i="1" smtClean="0">
                            <a:solidFill>
                              <a:srgbClr val="0000FF"/>
                            </a:solidFill>
                          </a:rPr>
                        </m:ctrlPr>
                      </m:sSupPr>
                      <m:e>
                        <m:r>
                          <a:rPr lang="en-US" altLang="zh-CN">
                            <a:solidFill>
                              <a:srgbClr val="0000FF"/>
                            </a:solidFill>
                          </a:rPr>
                          <m:t>∇</m:t>
                        </m:r>
                      </m:e>
                      <m:sup>
                        <m:r>
                          <a:rPr lang="en-US" altLang="zh-CN" i="1">
                            <a:solidFill>
                              <a:srgbClr val="0000FF"/>
                            </a:solidFill>
                          </a:rPr>
                          <m:t>2</m:t>
                        </m:r>
                      </m:sup>
                    </m:sSup>
                    <m:r>
                      <a:rPr lang="en-US" altLang="zh-CN" i="1">
                        <a:solidFill>
                          <a:srgbClr val="0000FF"/>
                        </a:solidFill>
                      </a:rPr>
                      <m:t>𝑢</m:t>
                    </m:r>
                    <m:r>
                      <a:rPr lang="en-US" altLang="zh-CN" i="1">
                        <a:solidFill>
                          <a:srgbClr val="0000FF"/>
                        </a:solidFill>
                      </a:rPr>
                      <m:t>=</m:t>
                    </m:r>
                    <m:f>
                      <m:fPr>
                        <m:ctrlPr>
                          <a:rPr lang="zh-CN" altLang="zh-CN" i="1">
                            <a:solidFill>
                              <a:srgbClr val="0000FF"/>
                            </a:solidFill>
                          </a:rPr>
                        </m:ctrlPr>
                      </m:fPr>
                      <m:num>
                        <m:sSup>
                          <m:sSupPr>
                            <m:ctrlPr>
                              <a:rPr lang="zh-CN" altLang="zh-CN" i="1">
                                <a:solidFill>
                                  <a:srgbClr val="0000FF"/>
                                </a:solidFill>
                              </a:rPr>
                            </m:ctrlPr>
                          </m:sSupPr>
                          <m:e>
                            <m:r>
                              <a:rPr lang="en-US" altLang="zh-CN" i="1">
                                <a:solidFill>
                                  <a:srgbClr val="0000FF"/>
                                </a:solidFill>
                              </a:rPr>
                              <m:t>𝜕</m:t>
                            </m:r>
                          </m:e>
                          <m:sup>
                            <m:r>
                              <a:rPr lang="en-US" altLang="zh-CN" i="1">
                                <a:solidFill>
                                  <a:srgbClr val="0000FF"/>
                                </a:solidFill>
                              </a:rPr>
                              <m:t>2</m:t>
                            </m:r>
                          </m:sup>
                        </m:sSup>
                        <m:r>
                          <a:rPr lang="en-US" altLang="zh-CN" i="1">
                            <a:solidFill>
                              <a:srgbClr val="0000FF"/>
                            </a:solidFill>
                          </a:rPr>
                          <m:t>𝑢</m:t>
                        </m:r>
                      </m:num>
                      <m:den>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𝑥</m:t>
                            </m:r>
                          </m:e>
                          <m:sup>
                            <m:r>
                              <a:rPr lang="en-US" altLang="zh-CN" i="1">
                                <a:solidFill>
                                  <a:srgbClr val="0000FF"/>
                                </a:solidFill>
                              </a:rPr>
                              <m:t>2</m:t>
                            </m:r>
                          </m:sup>
                        </m:sSup>
                      </m:den>
                    </m:f>
                    <m:r>
                      <a:rPr lang="en-US" altLang="zh-CN">
                        <a:solidFill>
                          <a:srgbClr val="0000FF"/>
                        </a:solidFill>
                      </a:rPr>
                      <m:t>+</m:t>
                    </m:r>
                    <m:f>
                      <m:fPr>
                        <m:ctrlPr>
                          <a:rPr lang="zh-CN" altLang="zh-CN" i="1">
                            <a:solidFill>
                              <a:srgbClr val="0000FF"/>
                            </a:solidFill>
                          </a:rPr>
                        </m:ctrlPr>
                      </m:fPr>
                      <m:num>
                        <m:sSup>
                          <m:sSupPr>
                            <m:ctrlPr>
                              <a:rPr lang="zh-CN" altLang="zh-CN" i="1">
                                <a:solidFill>
                                  <a:srgbClr val="0000FF"/>
                                </a:solidFill>
                              </a:rPr>
                            </m:ctrlPr>
                          </m:sSupPr>
                          <m:e>
                            <m:r>
                              <a:rPr lang="en-US" altLang="zh-CN" i="1">
                                <a:solidFill>
                                  <a:srgbClr val="0000FF"/>
                                </a:solidFill>
                              </a:rPr>
                              <m:t>𝜕</m:t>
                            </m:r>
                          </m:e>
                          <m:sup>
                            <m:r>
                              <a:rPr lang="en-US" altLang="zh-CN" i="1">
                                <a:solidFill>
                                  <a:srgbClr val="0000FF"/>
                                </a:solidFill>
                              </a:rPr>
                              <m:t>2</m:t>
                            </m:r>
                          </m:sup>
                        </m:sSup>
                        <m:r>
                          <a:rPr lang="en-US" altLang="zh-CN" i="1">
                            <a:solidFill>
                              <a:srgbClr val="0000FF"/>
                            </a:solidFill>
                          </a:rPr>
                          <m:t>𝑢</m:t>
                        </m:r>
                      </m:num>
                      <m:den>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𝑦</m:t>
                            </m:r>
                          </m:e>
                          <m:sup>
                            <m:r>
                              <a:rPr lang="en-US" altLang="zh-CN" i="1">
                                <a:solidFill>
                                  <a:srgbClr val="0000FF"/>
                                </a:solidFill>
                              </a:rPr>
                              <m:t>2</m:t>
                            </m:r>
                          </m:sup>
                        </m:sSup>
                      </m:den>
                    </m:f>
                    <m:r>
                      <a:rPr lang="zh-CN" altLang="zh-CN">
                        <a:solidFill>
                          <a:srgbClr val="0000FF"/>
                        </a:solidFill>
                      </a:rPr>
                      <m:t>和</m:t>
                    </m:r>
                    <m:sSup>
                      <m:sSupPr>
                        <m:ctrlPr>
                          <a:rPr lang="zh-CN" altLang="zh-CN" i="1">
                            <a:solidFill>
                              <a:srgbClr val="0000FF"/>
                            </a:solidFill>
                          </a:rPr>
                        </m:ctrlPr>
                      </m:sSupPr>
                      <m:e>
                        <m:r>
                          <a:rPr lang="en-US" altLang="zh-CN">
                            <a:solidFill>
                              <a:srgbClr val="0000FF"/>
                            </a:solidFill>
                          </a:rPr>
                          <m:t>∇</m:t>
                        </m:r>
                      </m:e>
                      <m:sup>
                        <m:r>
                          <a:rPr lang="en-US" altLang="zh-CN" i="1">
                            <a:solidFill>
                              <a:srgbClr val="0000FF"/>
                            </a:solidFill>
                          </a:rPr>
                          <m:t>2</m:t>
                        </m:r>
                      </m:sup>
                    </m:sSup>
                    <m:r>
                      <a:rPr lang="en-US" altLang="zh-CN" i="1">
                        <a:solidFill>
                          <a:srgbClr val="0000FF"/>
                        </a:solidFill>
                      </a:rPr>
                      <m:t>𝑣</m:t>
                    </m:r>
                    <m:r>
                      <a:rPr lang="en-US" altLang="zh-CN" i="1">
                        <a:solidFill>
                          <a:srgbClr val="0000FF"/>
                        </a:solidFill>
                      </a:rPr>
                      <m:t>=</m:t>
                    </m:r>
                    <m:f>
                      <m:fPr>
                        <m:ctrlPr>
                          <a:rPr lang="zh-CN" altLang="zh-CN" i="1">
                            <a:solidFill>
                              <a:srgbClr val="0000FF"/>
                            </a:solidFill>
                          </a:rPr>
                        </m:ctrlPr>
                      </m:fPr>
                      <m:num>
                        <m:sSup>
                          <m:sSupPr>
                            <m:ctrlPr>
                              <a:rPr lang="zh-CN" altLang="zh-CN" i="1">
                                <a:solidFill>
                                  <a:srgbClr val="0000FF"/>
                                </a:solidFill>
                              </a:rPr>
                            </m:ctrlPr>
                          </m:sSupPr>
                          <m:e>
                            <m:r>
                              <a:rPr lang="en-US" altLang="zh-CN" i="1">
                                <a:solidFill>
                                  <a:srgbClr val="0000FF"/>
                                </a:solidFill>
                              </a:rPr>
                              <m:t>𝜕</m:t>
                            </m:r>
                          </m:e>
                          <m:sup>
                            <m:r>
                              <a:rPr lang="en-US" altLang="zh-CN" i="1">
                                <a:solidFill>
                                  <a:srgbClr val="0000FF"/>
                                </a:solidFill>
                              </a:rPr>
                              <m:t>2</m:t>
                            </m:r>
                          </m:sup>
                        </m:sSup>
                        <m:r>
                          <a:rPr lang="en-US" altLang="zh-CN" i="1">
                            <a:solidFill>
                              <a:srgbClr val="0000FF"/>
                            </a:solidFill>
                          </a:rPr>
                          <m:t>𝑣</m:t>
                        </m:r>
                      </m:num>
                      <m:den>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𝑥</m:t>
                            </m:r>
                          </m:e>
                          <m:sup>
                            <m:r>
                              <a:rPr lang="en-US" altLang="zh-CN" i="1">
                                <a:solidFill>
                                  <a:srgbClr val="0000FF"/>
                                </a:solidFill>
                              </a:rPr>
                              <m:t>2</m:t>
                            </m:r>
                          </m:sup>
                        </m:sSup>
                      </m:den>
                    </m:f>
                    <m:r>
                      <a:rPr lang="en-US" altLang="zh-CN">
                        <a:solidFill>
                          <a:srgbClr val="0000FF"/>
                        </a:solidFill>
                      </a:rPr>
                      <m:t>+</m:t>
                    </m:r>
                    <m:f>
                      <m:fPr>
                        <m:ctrlPr>
                          <a:rPr lang="zh-CN" altLang="zh-CN" i="1">
                            <a:solidFill>
                              <a:srgbClr val="0000FF"/>
                            </a:solidFill>
                          </a:rPr>
                        </m:ctrlPr>
                      </m:fPr>
                      <m:num>
                        <m:sSup>
                          <m:sSupPr>
                            <m:ctrlPr>
                              <a:rPr lang="zh-CN" altLang="zh-CN" i="1">
                                <a:solidFill>
                                  <a:srgbClr val="0000FF"/>
                                </a:solidFill>
                              </a:rPr>
                            </m:ctrlPr>
                          </m:sSupPr>
                          <m:e>
                            <m:r>
                              <a:rPr lang="en-US" altLang="zh-CN" i="1">
                                <a:solidFill>
                                  <a:srgbClr val="0000FF"/>
                                </a:solidFill>
                              </a:rPr>
                              <m:t>𝜕</m:t>
                            </m:r>
                          </m:e>
                          <m:sup>
                            <m:r>
                              <a:rPr lang="en-US" altLang="zh-CN" i="1">
                                <a:solidFill>
                                  <a:srgbClr val="0000FF"/>
                                </a:solidFill>
                              </a:rPr>
                              <m:t>2</m:t>
                            </m:r>
                          </m:sup>
                        </m:sSup>
                        <m:r>
                          <a:rPr lang="en-US" altLang="zh-CN" i="1">
                            <a:solidFill>
                              <a:srgbClr val="0000FF"/>
                            </a:solidFill>
                          </a:rPr>
                          <m:t>𝑣</m:t>
                        </m:r>
                      </m:num>
                      <m:den>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𝑦</m:t>
                            </m:r>
                          </m:e>
                          <m:sup>
                            <m:r>
                              <a:rPr lang="en-US" altLang="zh-CN" i="1">
                                <a:solidFill>
                                  <a:srgbClr val="0000FF"/>
                                </a:solidFill>
                              </a:rPr>
                              <m:t>2</m:t>
                            </m:r>
                          </m:sup>
                        </m:sSup>
                      </m:den>
                    </m:f>
                    <m:r>
                      <a:rPr lang="zh-CN" altLang="zh-CN">
                        <a:solidFill>
                          <a:srgbClr val="0000FF"/>
                        </a:solidFill>
                      </a:rPr>
                      <m:t>。</m:t>
                    </m:r>
                  </m:oMath>
                </a14:m>
                <a:endParaRPr lang="en-US" altLang="zh-CN" dirty="0" smtClean="0">
                  <a:solidFill>
                    <a:srgbClr val="0000FF"/>
                  </a:solidFill>
                </a:endParaRPr>
              </a:p>
              <a:p>
                <a:pPr lvl="2"/>
                <a:r>
                  <a:rPr lang="zh-CN" altLang="zh-CN" dirty="0"/>
                  <a:t>在简单的情况下，两个拉普拉斯数值都为零</a:t>
                </a:r>
                <a:r>
                  <a:rPr lang="zh-CN" altLang="zh-CN" dirty="0" smtClean="0"/>
                  <a:t>。</a:t>
                </a:r>
                <a:endParaRPr lang="en-US" altLang="zh-CN" dirty="0" smtClean="0"/>
              </a:p>
              <a:p>
                <a:r>
                  <a:rPr lang="zh-CN" altLang="zh-CN" dirty="0">
                    <a:solidFill>
                      <a:srgbClr val="C00000"/>
                    </a:solidFill>
                  </a:rPr>
                  <a:t>一个基于平滑性约束的算法很可能在遮挡的边缘部分遇到困难。</a:t>
                </a:r>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b="-301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388139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偏导数估算</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9416"/>
                <a:ext cx="7643192" cy="4846320"/>
              </a:xfrm>
            </p:spPr>
            <p:txBody>
              <a:bodyPr>
                <a:normAutofit fontScale="92500"/>
              </a:bodyPr>
              <a:lstStyle/>
              <a:p>
                <a:r>
                  <a:rPr lang="zh-CN" altLang="zh-CN" dirty="0" smtClean="0"/>
                  <a:t>根据由八个度量所组成的立方体来进行一个点</a:t>
                </a:r>
                <a14:m>
                  <m:oMath xmlns:m="http://schemas.openxmlformats.org/officeDocument/2006/math">
                    <m:sSub>
                      <m:sSubPr>
                        <m:ctrlPr>
                          <a:rPr lang="zh-CN" altLang="zh-CN" i="1"/>
                        </m:ctrlPr>
                      </m:sSubPr>
                      <m:e>
                        <m:r>
                          <a:rPr lang="en-US" altLang="zh-CN" i="1"/>
                          <m:t>𝐸</m:t>
                        </m:r>
                      </m:e>
                      <m:sub>
                        <m:r>
                          <a:rPr lang="en-US" altLang="zh-CN" i="1"/>
                          <m:t>𝑥</m:t>
                        </m:r>
                      </m:sub>
                    </m:sSub>
                  </m:oMath>
                </a14:m>
                <a:r>
                  <a:rPr lang="zh-CN" altLang="zh-CN" dirty="0"/>
                  <a:t>，</a:t>
                </a:r>
                <a14:m>
                  <m:oMath xmlns:m="http://schemas.openxmlformats.org/officeDocument/2006/math">
                    <m:sSub>
                      <m:sSubPr>
                        <m:ctrlPr>
                          <a:rPr lang="zh-CN" altLang="zh-CN" i="1"/>
                        </m:ctrlPr>
                      </m:sSubPr>
                      <m:e>
                        <m:r>
                          <a:rPr lang="en-US" altLang="zh-CN" i="1"/>
                          <m:t>𝐸</m:t>
                        </m:r>
                      </m:e>
                      <m:sub>
                        <m:r>
                          <a:rPr lang="en-US" altLang="zh-CN" i="1"/>
                          <m:t>𝑦</m:t>
                        </m:r>
                      </m:sub>
                    </m:sSub>
                  </m:oMath>
                </a14:m>
                <a:r>
                  <a:rPr lang="zh-CN" altLang="zh-CN" dirty="0"/>
                  <a:t>和</a:t>
                </a:r>
                <a14:m>
                  <m:oMath xmlns:m="http://schemas.openxmlformats.org/officeDocument/2006/math">
                    <m:sSub>
                      <m:sSubPr>
                        <m:ctrlPr>
                          <a:rPr lang="zh-CN" altLang="zh-CN" i="1"/>
                        </m:ctrlPr>
                      </m:sSubPr>
                      <m:e>
                        <m:r>
                          <a:rPr lang="en-US" altLang="zh-CN" i="1"/>
                          <m:t>𝐸</m:t>
                        </m:r>
                      </m:e>
                      <m:sub>
                        <m:r>
                          <a:rPr lang="en-US" altLang="zh-CN" i="1"/>
                          <m:t>𝑡</m:t>
                        </m:r>
                      </m:sub>
                    </m:sSub>
                  </m:oMath>
                </a14:m>
                <a:r>
                  <a:rPr lang="zh-CN" altLang="zh-CN" dirty="0"/>
                  <a:t>的估计，其中每个估计是四个一阶差分的平均，每个差分的计算则是基于立方体中相邻度量之上的，具体公式</a:t>
                </a:r>
                <a:r>
                  <a:rPr lang="zh-CN" altLang="zh-CN" dirty="0" smtClean="0"/>
                  <a:t>如下</a:t>
                </a:r>
                <a:endParaRPr lang="en-US" altLang="zh-CN" dirty="0" smtClean="0"/>
              </a:p>
              <a:p>
                <a:pPr lvl="1"/>
                <a14:m>
                  <m:oMath xmlns:m="http://schemas.openxmlformats.org/officeDocument/2006/math">
                    <m:sSub>
                      <m:sSubPr>
                        <m:ctrlPr>
                          <a:rPr lang="zh-CN" altLang="zh-CN" i="1"/>
                        </m:ctrlPr>
                      </m:sSubPr>
                      <m:e>
                        <m:r>
                          <a:rPr lang="en-US" altLang="zh-CN" i="1"/>
                          <m:t>𝐸</m:t>
                        </m:r>
                      </m:e>
                      <m:sub>
                        <m:r>
                          <a:rPr lang="en-US" altLang="zh-CN" i="1"/>
                          <m:t>𝑥</m:t>
                        </m:r>
                      </m:sub>
                    </m:sSub>
                    <m:r>
                      <a:rPr lang="en-US" altLang="zh-CN" i="1"/>
                      <m:t>≈</m:t>
                    </m:r>
                    <m:f>
                      <m:fPr>
                        <m:ctrlPr>
                          <a:rPr lang="zh-CN" altLang="zh-CN" i="1"/>
                        </m:ctrlPr>
                      </m:fPr>
                      <m:num>
                        <m:r>
                          <a:rPr lang="en-US" altLang="zh-CN"/>
                          <m:t>1</m:t>
                        </m:r>
                      </m:num>
                      <m:den>
                        <m:r>
                          <a:rPr lang="en-US" altLang="zh-CN"/>
                          <m:t>4</m:t>
                        </m:r>
                      </m:den>
                    </m:f>
                    <m:d>
                      <m:dPr>
                        <m:ctrlPr>
                          <a:rPr lang="zh-CN" altLang="zh-CN" i="1"/>
                        </m:ctrlPr>
                      </m:dPr>
                      <m:e>
                        <m:eqArr>
                          <m:eqArrPr>
                            <m:ctrlPr>
                              <a:rPr lang="zh-CN" altLang="zh-CN" i="1"/>
                            </m:ctrlPr>
                          </m:eqArrPr>
                          <m:e>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m:t>
                                </m:r>
                                <m:r>
                                  <a:rPr lang="en-US" altLang="zh-CN" i="1"/>
                                  <m:t>𝑘</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m:t>
                                </m:r>
                                <m:r>
                                  <a:rPr lang="en-US" altLang="zh-CN" i="1"/>
                                  <m:t>𝑘</m:t>
                                </m:r>
                              </m:sub>
                            </m:sSub>
                          </m:e>
                          <m:e>
                            <m:r>
                              <a:rPr lang="en-US" altLang="zh-CN" i="1"/>
                              <m:t>+</m:t>
                            </m:r>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+1,</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+1,</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m:t>
                                </m:r>
                                <m:r>
                                  <a:rPr lang="en-US" altLang="zh-CN" i="1"/>
                                  <m:t>𝑘</m:t>
                                </m:r>
                                <m:r>
                                  <a:rPr lang="en-US" altLang="zh-CN" i="1"/>
                                  <m:t>+1</m:t>
                                </m:r>
                              </m:sub>
                            </m:sSub>
                          </m:e>
                        </m:eqArr>
                      </m:e>
                    </m:d>
                    <m:r>
                      <a:rPr lang="zh-CN" altLang="zh-CN"/>
                      <m:t>，</m:t>
                    </m:r>
                  </m:oMath>
                </a14:m>
                <a:endParaRPr lang="en-US" altLang="zh-CN" dirty="0" smtClean="0"/>
              </a:p>
              <a:p>
                <a:pPr lvl="1"/>
                <a14:m>
                  <m:oMath xmlns:m="http://schemas.openxmlformats.org/officeDocument/2006/math">
                    <m:sSub>
                      <m:sSubPr>
                        <m:ctrlPr>
                          <a:rPr lang="zh-CN" altLang="zh-CN" i="1" smtClean="0">
                            <a:solidFill>
                              <a:srgbClr val="C00000"/>
                            </a:solidFill>
                          </a:rPr>
                        </m:ctrlPr>
                      </m:sSubPr>
                      <m:e>
                        <m:r>
                          <a:rPr lang="en-US" altLang="zh-CN" i="1">
                            <a:solidFill>
                              <a:srgbClr val="C00000"/>
                            </a:solidFill>
                          </a:rPr>
                          <m:t>𝐸</m:t>
                        </m:r>
                      </m:e>
                      <m:sub>
                        <m:r>
                          <a:rPr lang="en-US" altLang="zh-CN" i="1">
                            <a:solidFill>
                              <a:srgbClr val="C00000"/>
                            </a:solidFill>
                          </a:rPr>
                          <m:t>𝑦</m:t>
                        </m:r>
                      </m:sub>
                    </m:sSub>
                    <m:r>
                      <a:rPr lang="en-US" altLang="zh-CN" i="1">
                        <a:solidFill>
                          <a:srgbClr val="C00000"/>
                        </a:solidFill>
                      </a:rPr>
                      <m:t>≈</m:t>
                    </m:r>
                    <m:f>
                      <m:fPr>
                        <m:ctrlPr>
                          <a:rPr lang="zh-CN" altLang="zh-CN" i="1">
                            <a:solidFill>
                              <a:srgbClr val="C00000"/>
                            </a:solidFill>
                          </a:rPr>
                        </m:ctrlPr>
                      </m:fPr>
                      <m:num>
                        <m:r>
                          <a:rPr lang="en-US" altLang="zh-CN">
                            <a:solidFill>
                              <a:srgbClr val="C00000"/>
                            </a:solidFill>
                          </a:rPr>
                          <m:t>1</m:t>
                        </m:r>
                      </m:num>
                      <m:den>
                        <m:r>
                          <a:rPr lang="en-US" altLang="zh-CN">
                            <a:solidFill>
                              <a:srgbClr val="C00000"/>
                            </a:solidFill>
                          </a:rPr>
                          <m:t>4</m:t>
                        </m:r>
                      </m:den>
                    </m:f>
                    <m:d>
                      <m:dPr>
                        <m:ctrlPr>
                          <a:rPr lang="zh-CN" altLang="zh-CN" i="1">
                            <a:solidFill>
                              <a:srgbClr val="C00000"/>
                            </a:solidFill>
                          </a:rPr>
                        </m:ctrlPr>
                      </m:dPr>
                      <m:e>
                        <m:eqArr>
                          <m:eqArrPr>
                            <m:ctrlPr>
                              <a:rPr lang="zh-CN" altLang="zh-CN" i="1">
                                <a:solidFill>
                                  <a:srgbClr val="C00000"/>
                                </a:solidFill>
                              </a:rPr>
                            </m:ctrlPr>
                          </m:eqArrPr>
                          <m:e>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+1,</m:t>
                                </m:r>
                                <m:r>
                                  <a:rPr lang="en-US" altLang="zh-CN" i="1">
                                    <a:solidFill>
                                      <a:srgbClr val="C00000"/>
                                    </a:solidFill>
                                  </a:rPr>
                                  <m:t>𝑗</m:t>
                                </m:r>
                                <m:r>
                                  <a:rPr lang="en-US" altLang="zh-CN" i="1">
                                    <a:solidFill>
                                      <a:srgbClr val="C00000"/>
                                    </a:solidFill>
                                  </a:rPr>
                                  <m:t>,</m:t>
                                </m:r>
                                <m:r>
                                  <a:rPr lang="en-US" altLang="zh-CN" i="1">
                                    <a:solidFill>
                                      <a:srgbClr val="C00000"/>
                                    </a:solidFill>
                                  </a:rPr>
                                  <m:t>𝑘</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m:t>
                                </m:r>
                                <m:r>
                                  <a:rPr lang="en-US" altLang="zh-CN" i="1">
                                    <a:solidFill>
                                      <a:srgbClr val="C00000"/>
                                    </a:solidFill>
                                  </a:rPr>
                                  <m:t>𝑘</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+1,</m:t>
                                </m:r>
                                <m:r>
                                  <a:rPr lang="en-US" altLang="zh-CN" i="1">
                                    <a:solidFill>
                                      <a:srgbClr val="C00000"/>
                                    </a:solidFill>
                                  </a:rPr>
                                  <m:t>𝑗</m:t>
                                </m:r>
                                <m:r>
                                  <a:rPr lang="en-US" altLang="zh-CN" i="1">
                                    <a:solidFill>
                                      <a:srgbClr val="C00000"/>
                                    </a:solidFill>
                                  </a:rPr>
                                  <m:t>+1,</m:t>
                                </m:r>
                                <m:r>
                                  <a:rPr lang="en-US" altLang="zh-CN" i="1">
                                    <a:solidFill>
                                      <a:srgbClr val="C00000"/>
                                    </a:solidFill>
                                  </a:rPr>
                                  <m:t>𝑘</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+1,</m:t>
                                </m:r>
                                <m:r>
                                  <a:rPr lang="en-US" altLang="zh-CN" i="1">
                                    <a:solidFill>
                                      <a:srgbClr val="C00000"/>
                                    </a:solidFill>
                                  </a:rPr>
                                  <m:t>𝑘</m:t>
                                </m:r>
                              </m:sub>
                            </m:sSub>
                          </m:e>
                          <m:e>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+1,</m:t>
                                </m:r>
                                <m:r>
                                  <a:rPr lang="en-US" altLang="zh-CN" i="1">
                                    <a:solidFill>
                                      <a:srgbClr val="C00000"/>
                                    </a:solidFill>
                                  </a:rPr>
                                  <m:t>𝑗</m:t>
                                </m:r>
                                <m:r>
                                  <a:rPr lang="en-US" altLang="zh-CN" i="1">
                                    <a:solidFill>
                                      <a:srgbClr val="C00000"/>
                                    </a:solidFill>
                                  </a:rPr>
                                  <m:t>,</m:t>
                                </m:r>
                                <m:r>
                                  <a:rPr lang="en-US" altLang="zh-CN" i="1">
                                    <a:solidFill>
                                      <a:srgbClr val="C00000"/>
                                    </a:solidFill>
                                  </a:rPr>
                                  <m:t>𝑘</m:t>
                                </m:r>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m:t>
                                </m:r>
                                <m:r>
                                  <a:rPr lang="en-US" altLang="zh-CN" i="1">
                                    <a:solidFill>
                                      <a:srgbClr val="C00000"/>
                                    </a:solidFill>
                                  </a:rPr>
                                  <m:t>𝑘</m:t>
                                </m:r>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+1,</m:t>
                                </m:r>
                                <m:r>
                                  <a:rPr lang="en-US" altLang="zh-CN" i="1">
                                    <a:solidFill>
                                      <a:srgbClr val="C00000"/>
                                    </a:solidFill>
                                  </a:rPr>
                                  <m:t>𝑗</m:t>
                                </m:r>
                                <m:r>
                                  <a:rPr lang="en-US" altLang="zh-CN" i="1">
                                    <a:solidFill>
                                      <a:srgbClr val="C00000"/>
                                    </a:solidFill>
                                  </a:rPr>
                                  <m:t>+1,</m:t>
                                </m:r>
                                <m:r>
                                  <a:rPr lang="en-US" altLang="zh-CN" i="1">
                                    <a:solidFill>
                                      <a:srgbClr val="C00000"/>
                                    </a:solidFill>
                                  </a:rPr>
                                  <m:t>𝑘</m:t>
                                </m:r>
                                <m:r>
                                  <a:rPr lang="en-US" altLang="zh-CN" i="1">
                                    <a:solidFill>
                                      <a:srgbClr val="C00000"/>
                                    </a:solidFill>
                                  </a:rPr>
                                  <m:t>+1</m:t>
                                </m:r>
                              </m:sub>
                            </m:sSub>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+1,</m:t>
                                </m:r>
                                <m:r>
                                  <a:rPr lang="en-US" altLang="zh-CN" i="1">
                                    <a:solidFill>
                                      <a:srgbClr val="C00000"/>
                                    </a:solidFill>
                                  </a:rPr>
                                  <m:t>𝑘</m:t>
                                </m:r>
                                <m:r>
                                  <a:rPr lang="en-US" altLang="zh-CN" i="1">
                                    <a:solidFill>
                                      <a:srgbClr val="C00000"/>
                                    </a:solidFill>
                                  </a:rPr>
                                  <m:t>+1</m:t>
                                </m:r>
                              </m:sub>
                            </m:sSub>
                          </m:e>
                        </m:eqArr>
                      </m:e>
                    </m:d>
                    <m:r>
                      <a:rPr lang="zh-CN" altLang="zh-CN"/>
                      <m:t>，</m:t>
                    </m:r>
                  </m:oMath>
                </a14:m>
                <a:endParaRPr lang="en-US" altLang="zh-CN" dirty="0" smtClean="0"/>
              </a:p>
              <a:p>
                <a:pPr lvl="1"/>
                <a14:m>
                  <m:oMath xmlns:m="http://schemas.openxmlformats.org/officeDocument/2006/math">
                    <m:sSub>
                      <m:sSubPr>
                        <m:ctrlPr>
                          <a:rPr lang="zh-CN" altLang="zh-CN" i="1"/>
                        </m:ctrlPr>
                      </m:sSubPr>
                      <m:e>
                        <m:r>
                          <a:rPr lang="en-US" altLang="zh-CN" i="1"/>
                          <m:t>𝐸</m:t>
                        </m:r>
                      </m:e>
                      <m:sub>
                        <m:r>
                          <a:rPr lang="en-US" altLang="zh-CN" i="1"/>
                          <m:t>𝑡</m:t>
                        </m:r>
                      </m:sub>
                    </m:sSub>
                    <m:r>
                      <a:rPr lang="en-US" altLang="zh-CN" i="1"/>
                      <m:t>≈</m:t>
                    </m:r>
                    <m:f>
                      <m:fPr>
                        <m:ctrlPr>
                          <a:rPr lang="zh-CN" altLang="zh-CN" i="1"/>
                        </m:ctrlPr>
                      </m:fPr>
                      <m:num>
                        <m:r>
                          <a:rPr lang="en-US" altLang="zh-CN"/>
                          <m:t>1</m:t>
                        </m:r>
                      </m:num>
                      <m:den>
                        <m:r>
                          <a:rPr lang="en-US" altLang="zh-CN"/>
                          <m:t>4</m:t>
                        </m:r>
                      </m:den>
                    </m:f>
                    <m:d>
                      <m:dPr>
                        <m:ctrlPr>
                          <a:rPr lang="zh-CN" altLang="zh-CN" i="1"/>
                        </m:ctrlPr>
                      </m:dPr>
                      <m:e>
                        <m:eqArr>
                          <m:eqArrPr>
                            <m:ctrlPr>
                              <a:rPr lang="zh-CN" altLang="zh-CN" i="1"/>
                            </m:ctrlPr>
                          </m:eqArrPr>
                          <m:e>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m:t>
                                </m:r>
                                <m:r>
                                  <a:rPr lang="en-US" altLang="zh-CN" i="1"/>
                                  <m:t>𝑘</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m:t>
                                </m:r>
                                <m:r>
                                  <a:rPr lang="en-US" altLang="zh-CN" i="1"/>
                                  <m:t>𝑘</m:t>
                                </m:r>
                              </m:sub>
                            </m:sSub>
                          </m:e>
                          <m:e>
                            <m:r>
                              <a:rPr lang="en-US" altLang="zh-CN" i="1"/>
                              <m:t>+</m:t>
                            </m:r>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+1,</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+1,</m:t>
                                </m:r>
                                <m:r>
                                  <a:rPr lang="en-US" altLang="zh-CN" i="1"/>
                                  <m:t>𝑘</m:t>
                                </m:r>
                                <m:r>
                                  <a:rPr lang="en-US" altLang="zh-CN" i="1"/>
                                  <m:t>+1</m:t>
                                </m:r>
                              </m:sub>
                            </m:sSub>
                            <m:r>
                              <a:rPr lang="en-US" altLang="zh-CN" i="1"/>
                              <m:t>−</m:t>
                            </m:r>
                            <m:sSub>
                              <m:sSubPr>
                                <m:ctrlPr>
                                  <a:rPr lang="zh-CN" altLang="zh-CN" i="1"/>
                                </m:ctrlPr>
                              </m:sSubPr>
                              <m:e>
                                <m:r>
                                  <a:rPr lang="en-US" altLang="zh-CN" i="1"/>
                                  <m:t>𝐸</m:t>
                                </m:r>
                              </m:e>
                              <m:sub>
                                <m:r>
                                  <a:rPr lang="en-US" altLang="zh-CN" i="1"/>
                                  <m:t>𝑖</m:t>
                                </m:r>
                                <m:r>
                                  <a:rPr lang="en-US" altLang="zh-CN" i="1"/>
                                  <m:t>+1,</m:t>
                                </m:r>
                                <m:r>
                                  <a:rPr lang="en-US" altLang="zh-CN" i="1"/>
                                  <m:t>𝑗</m:t>
                                </m:r>
                                <m:r>
                                  <a:rPr lang="en-US" altLang="zh-CN" i="1"/>
                                  <m:t>+1,</m:t>
                                </m:r>
                                <m:r>
                                  <a:rPr lang="en-US" altLang="zh-CN" i="1"/>
                                  <m:t>𝑘</m:t>
                                </m:r>
                              </m:sub>
                            </m:sSub>
                          </m:e>
                        </m:eqArr>
                      </m:e>
                    </m:d>
                    <m:r>
                      <a:rPr lang="zh-CN" altLang="zh-CN"/>
                      <m:t>，</m:t>
                    </m:r>
                  </m:oMath>
                </a14:m>
                <a:endParaRPr lang="en-US" altLang="zh-CN" dirty="0" smtClean="0"/>
              </a:p>
              <a:p>
                <a:pPr lvl="2"/>
                <a:r>
                  <a:rPr lang="zh-CN" altLang="zh-CN" dirty="0">
                    <a:solidFill>
                      <a:srgbClr val="00B050"/>
                    </a:solidFill>
                  </a:rPr>
                  <a:t>其中，长度单位是每帧图像中网格之间的间隔，时间单位是图像帧采样的周期。</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609416"/>
                <a:ext cx="7643192" cy="4846320"/>
              </a:xfrm>
              <a:blipFill rotWithShape="1">
                <a:blip r:embed="rId2"/>
                <a:stretch>
                  <a:fillRect l="-319" t="-75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11</a:t>
            </a:fld>
            <a:endParaRPr lang="zh-CN" altLang="en-US"/>
          </a:p>
        </p:txBody>
      </p:sp>
    </p:spTree>
    <p:extLst>
      <p:ext uri="{BB962C8B-B14F-4D97-AF65-F5344CB8AC3E}">
        <p14:creationId xmlns:p14="http://schemas.microsoft.com/office/powerpoint/2010/main" val="301034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80">
                                          <p:stCondLst>
                                            <p:cond delay="0"/>
                                          </p:stCondLst>
                                        </p:cTn>
                                        <p:tgtEl>
                                          <p:spTgt spid="3">
                                            <p:txEl>
                                              <p:pRg st="3" end="3"/>
                                            </p:txEl>
                                          </p:spTgt>
                                        </p:tgtEl>
                                      </p:cBhvr>
                                    </p:animEffect>
                                    <p:anim calcmode="lin" valueType="num">
                                      <p:cBhvr>
                                        <p:cTn id="2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xEl>
                                              <p:pRg st="3" end="3"/>
                                            </p:txEl>
                                          </p:spTgt>
                                        </p:tgtEl>
                                      </p:cBhvr>
                                      <p:to x="100000" y="60000"/>
                                    </p:animScale>
                                    <p:animScale>
                                      <p:cBhvr>
                                        <p:cTn id="26" dur="166" decel="50000">
                                          <p:stCondLst>
                                            <p:cond delay="676"/>
                                          </p:stCondLst>
                                        </p:cTn>
                                        <p:tgtEl>
                                          <p:spTgt spid="3">
                                            <p:txEl>
                                              <p:pRg st="3" end="3"/>
                                            </p:txEl>
                                          </p:spTgt>
                                        </p:tgtEl>
                                      </p:cBhvr>
                                      <p:to x="100000" y="100000"/>
                                    </p:animScale>
                                    <p:animScale>
                                      <p:cBhvr>
                                        <p:cTn id="27" dur="26">
                                          <p:stCondLst>
                                            <p:cond delay="1312"/>
                                          </p:stCondLst>
                                        </p:cTn>
                                        <p:tgtEl>
                                          <p:spTgt spid="3">
                                            <p:txEl>
                                              <p:pRg st="3" end="3"/>
                                            </p:txEl>
                                          </p:spTgt>
                                        </p:tgtEl>
                                      </p:cBhvr>
                                      <p:to x="100000" y="80000"/>
                                    </p:animScale>
                                    <p:animScale>
                                      <p:cBhvr>
                                        <p:cTn id="28" dur="166" decel="50000">
                                          <p:stCondLst>
                                            <p:cond delay="1338"/>
                                          </p:stCondLst>
                                        </p:cTn>
                                        <p:tgtEl>
                                          <p:spTgt spid="3">
                                            <p:txEl>
                                              <p:pRg st="3" end="3"/>
                                            </p:txEl>
                                          </p:spTgt>
                                        </p:tgtEl>
                                      </p:cBhvr>
                                      <p:to x="100000" y="100000"/>
                                    </p:animScale>
                                    <p:animScale>
                                      <p:cBhvr>
                                        <p:cTn id="29" dur="26">
                                          <p:stCondLst>
                                            <p:cond delay="1642"/>
                                          </p:stCondLst>
                                        </p:cTn>
                                        <p:tgtEl>
                                          <p:spTgt spid="3">
                                            <p:txEl>
                                              <p:pRg st="3" end="3"/>
                                            </p:txEl>
                                          </p:spTgt>
                                        </p:tgtEl>
                                      </p:cBhvr>
                                      <p:to x="100000" y="90000"/>
                                    </p:animScale>
                                    <p:animScale>
                                      <p:cBhvr>
                                        <p:cTn id="30" dur="166" decel="50000">
                                          <p:stCondLst>
                                            <p:cond delay="1668"/>
                                          </p:stCondLst>
                                        </p:cTn>
                                        <p:tgtEl>
                                          <p:spTgt spid="3">
                                            <p:txEl>
                                              <p:pRg st="3" end="3"/>
                                            </p:txEl>
                                          </p:spTgt>
                                        </p:tgtEl>
                                      </p:cBhvr>
                                      <p:to x="100000" y="100000"/>
                                    </p:animScale>
                                    <p:animScale>
                                      <p:cBhvr>
                                        <p:cTn id="31" dur="26">
                                          <p:stCondLst>
                                            <p:cond delay="1808"/>
                                          </p:stCondLst>
                                        </p:cTn>
                                        <p:tgtEl>
                                          <p:spTgt spid="3">
                                            <p:txEl>
                                              <p:pRg st="3" end="3"/>
                                            </p:txEl>
                                          </p:spTgt>
                                        </p:tgtEl>
                                      </p:cBhvr>
                                      <p:to x="100000" y="95000"/>
                                    </p:animScale>
                                    <p:animScale>
                                      <p:cBhvr>
                                        <p:cTn id="32" dur="166" decel="50000">
                                          <p:stCondLst>
                                            <p:cond delay="1834"/>
                                          </p:stCondLst>
                                        </p:cTn>
                                        <p:tgtEl>
                                          <p:spTgt spid="3">
                                            <p:txEl>
                                              <p:pRg st="3" end="3"/>
                                            </p:txEl>
                                          </p:spTgt>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80">
                                          <p:stCondLst>
                                            <p:cond delay="0"/>
                                          </p:stCondLst>
                                        </p:cTn>
                                        <p:tgtEl>
                                          <p:spTgt spid="3">
                                            <p:txEl>
                                              <p:pRg st="4" end="4"/>
                                            </p:txEl>
                                          </p:spTgt>
                                        </p:tgtEl>
                                      </p:cBhvr>
                                    </p:animEffect>
                                    <p:anim calcmode="lin" valueType="num">
                                      <p:cBhvr>
                                        <p:cTn id="3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3">
                                            <p:txEl>
                                              <p:pRg st="4" end="4"/>
                                            </p:txEl>
                                          </p:spTgt>
                                        </p:tgtEl>
                                      </p:cBhvr>
                                      <p:to x="100000" y="60000"/>
                                    </p:animScale>
                                    <p:animScale>
                                      <p:cBhvr>
                                        <p:cTn id="42" dur="166" decel="50000">
                                          <p:stCondLst>
                                            <p:cond delay="676"/>
                                          </p:stCondLst>
                                        </p:cTn>
                                        <p:tgtEl>
                                          <p:spTgt spid="3">
                                            <p:txEl>
                                              <p:pRg st="4" end="4"/>
                                            </p:txEl>
                                          </p:spTgt>
                                        </p:tgtEl>
                                      </p:cBhvr>
                                      <p:to x="100000" y="100000"/>
                                    </p:animScale>
                                    <p:animScale>
                                      <p:cBhvr>
                                        <p:cTn id="43" dur="26">
                                          <p:stCondLst>
                                            <p:cond delay="1312"/>
                                          </p:stCondLst>
                                        </p:cTn>
                                        <p:tgtEl>
                                          <p:spTgt spid="3">
                                            <p:txEl>
                                              <p:pRg st="4" end="4"/>
                                            </p:txEl>
                                          </p:spTgt>
                                        </p:tgtEl>
                                      </p:cBhvr>
                                      <p:to x="100000" y="80000"/>
                                    </p:animScale>
                                    <p:animScale>
                                      <p:cBhvr>
                                        <p:cTn id="44" dur="166" decel="50000">
                                          <p:stCondLst>
                                            <p:cond delay="1338"/>
                                          </p:stCondLst>
                                        </p:cTn>
                                        <p:tgtEl>
                                          <p:spTgt spid="3">
                                            <p:txEl>
                                              <p:pRg st="4" end="4"/>
                                            </p:txEl>
                                          </p:spTgt>
                                        </p:tgtEl>
                                      </p:cBhvr>
                                      <p:to x="100000" y="100000"/>
                                    </p:animScale>
                                    <p:animScale>
                                      <p:cBhvr>
                                        <p:cTn id="45" dur="26">
                                          <p:stCondLst>
                                            <p:cond delay="1642"/>
                                          </p:stCondLst>
                                        </p:cTn>
                                        <p:tgtEl>
                                          <p:spTgt spid="3">
                                            <p:txEl>
                                              <p:pRg st="4" end="4"/>
                                            </p:txEl>
                                          </p:spTgt>
                                        </p:tgtEl>
                                      </p:cBhvr>
                                      <p:to x="100000" y="90000"/>
                                    </p:animScale>
                                    <p:animScale>
                                      <p:cBhvr>
                                        <p:cTn id="46" dur="166" decel="50000">
                                          <p:stCondLst>
                                            <p:cond delay="1668"/>
                                          </p:stCondLst>
                                        </p:cTn>
                                        <p:tgtEl>
                                          <p:spTgt spid="3">
                                            <p:txEl>
                                              <p:pRg st="4" end="4"/>
                                            </p:txEl>
                                          </p:spTgt>
                                        </p:tgtEl>
                                      </p:cBhvr>
                                      <p:to x="100000" y="100000"/>
                                    </p:animScale>
                                    <p:animScale>
                                      <p:cBhvr>
                                        <p:cTn id="47" dur="26">
                                          <p:stCondLst>
                                            <p:cond delay="1808"/>
                                          </p:stCondLst>
                                        </p:cTn>
                                        <p:tgtEl>
                                          <p:spTgt spid="3">
                                            <p:txEl>
                                              <p:pRg st="4" end="4"/>
                                            </p:txEl>
                                          </p:spTgt>
                                        </p:tgtEl>
                                      </p:cBhvr>
                                      <p:to x="100000" y="95000"/>
                                    </p:animScale>
                                    <p:animScale>
                                      <p:cBhvr>
                                        <p:cTn id="48"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光流速度的拉普拉斯数值估计</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zh-CN" dirty="0"/>
                  <a:t>估算</a:t>
                </a:r>
                <a14:m>
                  <m:oMath xmlns:m="http://schemas.openxmlformats.org/officeDocument/2006/math">
                    <m:r>
                      <a:rPr lang="en-US" altLang="zh-CN" i="1"/>
                      <m:t>𝑢</m:t>
                    </m:r>
                  </m:oMath>
                </a14:m>
                <a:r>
                  <a:rPr lang="zh-CN" altLang="zh-CN" dirty="0"/>
                  <a:t>和</a:t>
                </a:r>
                <a14:m>
                  <m:oMath xmlns:m="http://schemas.openxmlformats.org/officeDocument/2006/math">
                    <m:r>
                      <a:rPr lang="en-US" altLang="zh-CN" i="1"/>
                      <m:t>𝑣</m:t>
                    </m:r>
                  </m:oMath>
                </a14:m>
                <a:r>
                  <a:rPr lang="zh-CN" altLang="zh-CN" dirty="0"/>
                  <a:t>的拉普拉斯数值，一种近似的计算公式</a:t>
                </a:r>
                <a:r>
                  <a:rPr lang="zh-CN" altLang="zh-CN" dirty="0" smtClean="0"/>
                  <a:t>为</a:t>
                </a:r>
                <a:endParaRPr lang="en-US" altLang="zh-CN" dirty="0" smtClean="0"/>
              </a:p>
              <a:p>
                <a:pPr lvl="1"/>
                <a14:m>
                  <m:oMath xmlns:m="http://schemas.openxmlformats.org/officeDocument/2006/math">
                    <m:sSup>
                      <m:sSupPr>
                        <m:ctrlPr>
                          <a:rPr lang="zh-CN" altLang="zh-CN" i="1" smtClean="0">
                            <a:solidFill>
                              <a:srgbClr val="0000FF"/>
                            </a:solidFill>
                          </a:rPr>
                        </m:ctrlPr>
                      </m:sSupPr>
                      <m:e>
                        <m:r>
                          <a:rPr lang="en-US" altLang="zh-CN">
                            <a:solidFill>
                              <a:srgbClr val="0000FF"/>
                            </a:solidFill>
                          </a:rPr>
                          <m:t>∇</m:t>
                        </m:r>
                      </m:e>
                      <m:sup>
                        <m:r>
                          <a:rPr lang="en-US" altLang="zh-CN" i="1">
                            <a:solidFill>
                              <a:srgbClr val="0000FF"/>
                            </a:solidFill>
                          </a:rPr>
                          <m:t>2</m:t>
                        </m:r>
                      </m:sup>
                    </m:sSup>
                    <m:r>
                      <a:rPr lang="en-US" altLang="zh-CN" i="1">
                        <a:solidFill>
                          <a:srgbClr val="0000FF"/>
                        </a:solidFill>
                      </a:rPr>
                      <m:t>𝑢</m:t>
                    </m:r>
                    <m:r>
                      <a:rPr lang="en-US" altLang="zh-CN" i="1">
                        <a:solidFill>
                          <a:srgbClr val="0000FF"/>
                        </a:solidFill>
                      </a:rPr>
                      <m:t>=</m:t>
                    </m:r>
                    <m:r>
                      <a:rPr lang="en-US" altLang="zh-CN" i="1">
                        <a:solidFill>
                          <a:srgbClr val="0000FF"/>
                        </a:solidFill>
                      </a:rPr>
                      <m:t>𝑘</m:t>
                    </m:r>
                    <m:d>
                      <m:dPr>
                        <m:ctrlPr>
                          <a:rPr lang="zh-CN" altLang="zh-CN" i="1">
                            <a:solidFill>
                              <a:srgbClr val="0000FF"/>
                            </a:solidFill>
                          </a:rPr>
                        </m:ctrlPr>
                      </m:dPr>
                      <m:e>
                        <m:sSub>
                          <m:sSubPr>
                            <m:ctrlPr>
                              <a:rPr lang="zh-CN" altLang="zh-CN" i="1">
                                <a:solidFill>
                                  <a:srgbClr val="0000FF"/>
                                </a:solidFill>
                              </a:rPr>
                            </m:ctrlPr>
                          </m:sSubPr>
                          <m:e>
                            <m:acc>
                              <m:accPr>
                                <m:chr m:val="̅"/>
                                <m:ctrlPr>
                                  <a:rPr lang="zh-CN" altLang="zh-CN" i="1">
                                    <a:solidFill>
                                      <a:srgbClr val="0000FF"/>
                                    </a:solidFill>
                                  </a:rPr>
                                </m:ctrlPr>
                              </m:accPr>
                              <m:e>
                                <m:r>
                                  <a:rPr lang="en-US" altLang="zh-CN" i="1">
                                    <a:solidFill>
                                      <a:srgbClr val="0000FF"/>
                                    </a:solidFill>
                                  </a:rPr>
                                  <m:t>𝑢</m:t>
                                </m:r>
                              </m:e>
                            </m:acc>
                          </m:e>
                          <m:sub>
                            <m:r>
                              <a:rPr lang="en-US" altLang="zh-CN" i="1">
                                <a:solidFill>
                                  <a:srgbClr val="0000FF"/>
                                </a:solidFill>
                              </a:rPr>
                              <m:t>𝑖</m:t>
                            </m:r>
                            <m:r>
                              <a:rPr lang="en-US" altLang="zh-CN" i="1">
                                <a:solidFill>
                                  <a:srgbClr val="0000FF"/>
                                </a:solidFill>
                              </a:rPr>
                              <m:t>,</m:t>
                            </m:r>
                            <m:r>
                              <a:rPr lang="en-US" altLang="zh-CN" i="1">
                                <a:solidFill>
                                  <a:srgbClr val="0000FF"/>
                                </a:solidFill>
                              </a:rPr>
                              <m:t>𝑗</m:t>
                            </m:r>
                            <m:r>
                              <a:rPr lang="en-US" altLang="zh-CN" i="1">
                                <a:solidFill>
                                  <a:srgbClr val="0000FF"/>
                                </a:solidFill>
                              </a:rPr>
                              <m:t>,</m:t>
                            </m:r>
                            <m:r>
                              <a:rPr lang="en-US" altLang="zh-CN" i="1">
                                <a:solidFill>
                                  <a:srgbClr val="0000FF"/>
                                </a:solidFill>
                              </a:rPr>
                              <m:t>𝑘</m:t>
                            </m:r>
                          </m:sub>
                        </m:s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𝑢</m:t>
                            </m:r>
                          </m:e>
                          <m:sub>
                            <m:r>
                              <a:rPr lang="en-US" altLang="zh-CN" i="1">
                                <a:solidFill>
                                  <a:srgbClr val="0000FF"/>
                                </a:solidFill>
                              </a:rPr>
                              <m:t>𝑖</m:t>
                            </m:r>
                            <m:r>
                              <a:rPr lang="en-US" altLang="zh-CN" i="1">
                                <a:solidFill>
                                  <a:srgbClr val="0000FF"/>
                                </a:solidFill>
                              </a:rPr>
                              <m:t>,</m:t>
                            </m:r>
                            <m:r>
                              <a:rPr lang="en-US" altLang="zh-CN" i="1">
                                <a:solidFill>
                                  <a:srgbClr val="0000FF"/>
                                </a:solidFill>
                              </a:rPr>
                              <m:t>𝑗</m:t>
                            </m:r>
                            <m:r>
                              <a:rPr lang="en-US" altLang="zh-CN" i="1">
                                <a:solidFill>
                                  <a:srgbClr val="0000FF"/>
                                </a:solidFill>
                              </a:rPr>
                              <m:t>,</m:t>
                            </m:r>
                            <m:r>
                              <a:rPr lang="en-US" altLang="zh-CN" i="1">
                                <a:solidFill>
                                  <a:srgbClr val="0000FF"/>
                                </a:solidFill>
                              </a:rPr>
                              <m:t>𝑘</m:t>
                            </m:r>
                          </m:sub>
                        </m:sSub>
                      </m:e>
                    </m:d>
                    <m:r>
                      <a:rPr lang="zh-CN" altLang="zh-CN">
                        <a:solidFill>
                          <a:srgbClr val="0000FF"/>
                        </a:solidFill>
                      </a:rPr>
                      <m:t>和</m:t>
                    </m:r>
                    <m:sSup>
                      <m:sSupPr>
                        <m:ctrlPr>
                          <a:rPr lang="zh-CN" altLang="zh-CN" i="1">
                            <a:solidFill>
                              <a:srgbClr val="0000FF"/>
                            </a:solidFill>
                          </a:rPr>
                        </m:ctrlPr>
                      </m:sSupPr>
                      <m:e>
                        <m:r>
                          <a:rPr lang="en-US" altLang="zh-CN">
                            <a:solidFill>
                              <a:srgbClr val="0000FF"/>
                            </a:solidFill>
                          </a:rPr>
                          <m:t>∇</m:t>
                        </m:r>
                      </m:e>
                      <m:sup>
                        <m:r>
                          <a:rPr lang="en-US" altLang="zh-CN" i="1">
                            <a:solidFill>
                              <a:srgbClr val="0000FF"/>
                            </a:solidFill>
                          </a:rPr>
                          <m:t>2</m:t>
                        </m:r>
                      </m:sup>
                    </m:sSup>
                    <m:r>
                      <a:rPr lang="en-US" altLang="zh-CN" i="1">
                        <a:solidFill>
                          <a:srgbClr val="0000FF"/>
                        </a:solidFill>
                      </a:rPr>
                      <m:t>𝑣</m:t>
                    </m:r>
                    <m:r>
                      <a:rPr lang="en-US" altLang="zh-CN" i="1">
                        <a:solidFill>
                          <a:srgbClr val="0000FF"/>
                        </a:solidFill>
                      </a:rPr>
                      <m:t>=</m:t>
                    </m:r>
                    <m:r>
                      <a:rPr lang="en-US" altLang="zh-CN" i="1">
                        <a:solidFill>
                          <a:srgbClr val="0000FF"/>
                        </a:solidFill>
                      </a:rPr>
                      <m:t>𝑘</m:t>
                    </m:r>
                    <m:d>
                      <m:dPr>
                        <m:ctrlPr>
                          <a:rPr lang="zh-CN" altLang="zh-CN" i="1">
                            <a:solidFill>
                              <a:srgbClr val="0000FF"/>
                            </a:solidFill>
                          </a:rPr>
                        </m:ctrlPr>
                      </m:dPr>
                      <m:e>
                        <m:sSub>
                          <m:sSubPr>
                            <m:ctrlPr>
                              <a:rPr lang="zh-CN" altLang="zh-CN" i="1">
                                <a:solidFill>
                                  <a:srgbClr val="0000FF"/>
                                </a:solidFill>
                              </a:rPr>
                            </m:ctrlPr>
                          </m:sSubPr>
                          <m:e>
                            <m:acc>
                              <m:accPr>
                                <m:chr m:val="̅"/>
                                <m:ctrlPr>
                                  <a:rPr lang="zh-CN" altLang="zh-CN" i="1">
                                    <a:solidFill>
                                      <a:srgbClr val="0000FF"/>
                                    </a:solidFill>
                                  </a:rPr>
                                </m:ctrlPr>
                              </m:accPr>
                              <m:e>
                                <m:r>
                                  <a:rPr lang="en-US" altLang="zh-CN" i="1">
                                    <a:solidFill>
                                      <a:srgbClr val="0000FF"/>
                                    </a:solidFill>
                                  </a:rPr>
                                  <m:t>𝑣</m:t>
                                </m:r>
                              </m:e>
                            </m:acc>
                          </m:e>
                          <m:sub>
                            <m:r>
                              <a:rPr lang="en-US" altLang="zh-CN" i="1">
                                <a:solidFill>
                                  <a:srgbClr val="0000FF"/>
                                </a:solidFill>
                              </a:rPr>
                              <m:t>𝑖</m:t>
                            </m:r>
                            <m:r>
                              <a:rPr lang="en-US" altLang="zh-CN" i="1">
                                <a:solidFill>
                                  <a:srgbClr val="0000FF"/>
                                </a:solidFill>
                              </a:rPr>
                              <m:t>,</m:t>
                            </m:r>
                            <m:r>
                              <a:rPr lang="en-US" altLang="zh-CN" i="1">
                                <a:solidFill>
                                  <a:srgbClr val="0000FF"/>
                                </a:solidFill>
                              </a:rPr>
                              <m:t>𝑗</m:t>
                            </m:r>
                            <m:r>
                              <a:rPr lang="en-US" altLang="zh-CN" i="1">
                                <a:solidFill>
                                  <a:srgbClr val="0000FF"/>
                                </a:solidFill>
                              </a:rPr>
                              <m:t>,</m:t>
                            </m:r>
                            <m:r>
                              <a:rPr lang="en-US" altLang="zh-CN" i="1">
                                <a:solidFill>
                                  <a:srgbClr val="0000FF"/>
                                </a:solidFill>
                              </a:rPr>
                              <m:t>𝑘</m:t>
                            </m:r>
                          </m:sub>
                        </m:s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𝑣</m:t>
                            </m:r>
                          </m:e>
                          <m:sub>
                            <m:r>
                              <a:rPr lang="en-US" altLang="zh-CN" i="1">
                                <a:solidFill>
                                  <a:srgbClr val="0000FF"/>
                                </a:solidFill>
                              </a:rPr>
                              <m:t>𝑖</m:t>
                            </m:r>
                            <m:r>
                              <a:rPr lang="en-US" altLang="zh-CN" i="1">
                                <a:solidFill>
                                  <a:srgbClr val="0000FF"/>
                                </a:solidFill>
                              </a:rPr>
                              <m:t>,</m:t>
                            </m:r>
                            <m:r>
                              <a:rPr lang="en-US" altLang="zh-CN" i="1">
                                <a:solidFill>
                                  <a:srgbClr val="0000FF"/>
                                </a:solidFill>
                              </a:rPr>
                              <m:t>𝑗</m:t>
                            </m:r>
                            <m:r>
                              <a:rPr lang="en-US" altLang="zh-CN" i="1">
                                <a:solidFill>
                                  <a:srgbClr val="0000FF"/>
                                </a:solidFill>
                              </a:rPr>
                              <m:t>,</m:t>
                            </m:r>
                            <m:r>
                              <a:rPr lang="en-US" altLang="zh-CN" i="1">
                                <a:solidFill>
                                  <a:srgbClr val="0000FF"/>
                                </a:solidFill>
                              </a:rPr>
                              <m:t>𝑘</m:t>
                            </m:r>
                          </m:sub>
                        </m:sSub>
                      </m:e>
                    </m:d>
                    <m:r>
                      <a:rPr lang="zh-CN" altLang="zh-CN">
                        <a:solidFill>
                          <a:srgbClr val="0000FF"/>
                        </a:solidFill>
                      </a:rPr>
                      <m:t>，</m:t>
                    </m:r>
                  </m:oMath>
                </a14:m>
                <a:endParaRPr lang="zh-CN" altLang="zh-CN" dirty="0"/>
              </a:p>
              <a:p>
                <a:pPr lvl="2"/>
                <a:r>
                  <a:rPr lang="zh-CN" altLang="zh-CN" dirty="0"/>
                  <a:t>其中局部均值</a:t>
                </a:r>
                <a14:m>
                  <m:oMath xmlns:m="http://schemas.openxmlformats.org/officeDocument/2006/math">
                    <m:acc>
                      <m:accPr>
                        <m:chr m:val="̅"/>
                        <m:ctrlPr>
                          <a:rPr lang="zh-CN" altLang="zh-CN" i="1"/>
                        </m:ctrlPr>
                      </m:accPr>
                      <m:e>
                        <m:r>
                          <a:rPr lang="en-US" altLang="zh-CN" i="1"/>
                          <m:t>𝑢</m:t>
                        </m:r>
                      </m:e>
                    </m:acc>
                  </m:oMath>
                </a14:m>
                <a:r>
                  <a:rPr lang="zh-CN" altLang="zh-CN" dirty="0"/>
                  <a:t>和</a:t>
                </a:r>
                <a14:m>
                  <m:oMath xmlns:m="http://schemas.openxmlformats.org/officeDocument/2006/math">
                    <m:acc>
                      <m:accPr>
                        <m:chr m:val="̅"/>
                        <m:ctrlPr>
                          <a:rPr lang="zh-CN" altLang="zh-CN" i="1"/>
                        </m:ctrlPr>
                      </m:accPr>
                      <m:e>
                        <m:r>
                          <a:rPr lang="en-US" altLang="zh-CN" i="1"/>
                          <m:t>𝑣</m:t>
                        </m:r>
                      </m:e>
                    </m:acc>
                  </m:oMath>
                </a14:m>
                <a:r>
                  <a:rPr lang="zh-CN" altLang="zh-CN" dirty="0"/>
                  <a:t>的定义</a:t>
                </a:r>
                <a:r>
                  <a:rPr lang="zh-CN" altLang="zh-CN" dirty="0" smtClean="0"/>
                  <a:t>如下</a:t>
                </a:r>
                <a:endParaRPr lang="en-US" altLang="zh-CN" dirty="0" smtClean="0"/>
              </a:p>
              <a:p>
                <a:pPr lvl="3"/>
                <a14:m>
                  <m:oMath xmlns:m="http://schemas.openxmlformats.org/officeDocument/2006/math">
                    <m:sSub>
                      <m:sSubPr>
                        <m:ctrlPr>
                          <a:rPr lang="zh-CN" altLang="zh-CN" i="1"/>
                        </m:ctrlPr>
                      </m:sSubPr>
                      <m:e>
                        <m:acc>
                          <m:accPr>
                            <m:chr m:val="̅"/>
                            <m:ctrlPr>
                              <a:rPr lang="zh-CN" altLang="zh-CN" i="1"/>
                            </m:ctrlPr>
                          </m:accPr>
                          <m:e>
                            <m:r>
                              <a:rPr lang="en-US" altLang="zh-CN" i="1"/>
                              <m:t>𝑢</m:t>
                            </m:r>
                          </m:e>
                        </m:acc>
                      </m:e>
                      <m:sub>
                        <m:r>
                          <a:rPr lang="en-US" altLang="zh-CN" i="1"/>
                          <m:t>𝑖</m:t>
                        </m:r>
                        <m:r>
                          <a:rPr lang="en-US" altLang="zh-CN" i="1"/>
                          <m:t>,</m:t>
                        </m:r>
                        <m:r>
                          <a:rPr lang="en-US" altLang="zh-CN" i="1"/>
                          <m:t>𝑗</m:t>
                        </m:r>
                        <m:r>
                          <a:rPr lang="en-US" altLang="zh-CN" i="1"/>
                          <m:t>,</m:t>
                        </m:r>
                        <m:r>
                          <a:rPr lang="en-US" altLang="zh-CN" i="1"/>
                          <m:t>𝑘</m:t>
                        </m:r>
                      </m:sub>
                    </m:sSub>
                    <m:r>
                      <a:rPr lang="en-US" altLang="zh-CN"/>
                      <m:t>=</m:t>
                    </m:r>
                    <m:f>
                      <m:fPr>
                        <m:ctrlPr>
                          <a:rPr lang="zh-CN" altLang="zh-CN" i="1"/>
                        </m:ctrlPr>
                      </m:fPr>
                      <m:num>
                        <m:r>
                          <a:rPr lang="en-US" altLang="zh-CN"/>
                          <m:t>1</m:t>
                        </m:r>
                      </m:num>
                      <m:den>
                        <m:r>
                          <a:rPr lang="en-US" altLang="zh-CN"/>
                          <m:t>6</m:t>
                        </m:r>
                      </m:den>
                    </m:f>
                    <m:d>
                      <m:dPr>
                        <m:ctrlPr>
                          <a:rPr lang="zh-CN" altLang="zh-CN" i="1"/>
                        </m:ctrlPr>
                      </m:dPr>
                      <m:e>
                        <m:sSub>
                          <m:sSubPr>
                            <m:ctrlPr>
                              <a:rPr lang="zh-CN" altLang="zh-CN" i="1"/>
                            </m:ctrlPr>
                          </m:sSubPr>
                          <m:e>
                            <m:r>
                              <a:rPr lang="en-US" altLang="zh-CN" i="1"/>
                              <m:t>𝑢</m:t>
                            </m:r>
                          </m:e>
                          <m:sub>
                            <m:r>
                              <a:rPr lang="en-US" altLang="zh-CN" i="1"/>
                              <m:t>𝑖</m:t>
                            </m:r>
                            <m:r>
                              <a:rPr lang="en-US" altLang="zh-CN" i="1"/>
                              <m:t>−1,</m:t>
                            </m:r>
                            <m:r>
                              <a:rPr lang="en-US" altLang="zh-CN" i="1"/>
                              <m:t>𝑗</m:t>
                            </m:r>
                            <m:r>
                              <a:rPr lang="en-US" altLang="zh-CN" i="1"/>
                              <m:t>,</m:t>
                            </m:r>
                            <m:r>
                              <a:rPr lang="en-US" altLang="zh-CN" i="1"/>
                              <m:t>𝑘</m:t>
                            </m:r>
                          </m:sub>
                        </m:sSub>
                        <m:r>
                          <a:rPr lang="en-US" altLang="zh-CN" i="1"/>
                          <m:t>+</m:t>
                        </m:r>
                        <m:sSub>
                          <m:sSubPr>
                            <m:ctrlPr>
                              <a:rPr lang="zh-CN" altLang="zh-CN" i="1"/>
                            </m:ctrlPr>
                          </m:sSubPr>
                          <m:e>
                            <m:r>
                              <a:rPr lang="en-US" altLang="zh-CN" i="1"/>
                              <m:t>𝑢</m:t>
                            </m:r>
                          </m:e>
                          <m:sub>
                            <m:r>
                              <a:rPr lang="en-US" altLang="zh-CN" i="1"/>
                              <m:t>𝑖</m:t>
                            </m:r>
                            <m:r>
                              <a:rPr lang="en-US" altLang="zh-CN" i="1"/>
                              <m:t>,</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𝑢</m:t>
                            </m:r>
                          </m:e>
                          <m:sub>
                            <m:r>
                              <a:rPr lang="en-US" altLang="zh-CN" i="1"/>
                              <m:t>𝑖</m:t>
                            </m:r>
                            <m:r>
                              <a:rPr lang="en-US" altLang="zh-CN" i="1"/>
                              <m:t>+1,</m:t>
                            </m:r>
                            <m:r>
                              <a:rPr lang="en-US" altLang="zh-CN" i="1"/>
                              <m:t>𝑗</m:t>
                            </m:r>
                            <m:r>
                              <a:rPr lang="en-US" altLang="zh-CN" i="1"/>
                              <m:t>,</m:t>
                            </m:r>
                            <m:r>
                              <a:rPr lang="en-US" altLang="zh-CN" i="1"/>
                              <m:t>𝑘</m:t>
                            </m:r>
                          </m:sub>
                        </m:sSub>
                        <m:r>
                          <a:rPr lang="en-US" altLang="zh-CN" i="1"/>
                          <m:t>+</m:t>
                        </m:r>
                        <m:sSub>
                          <m:sSubPr>
                            <m:ctrlPr>
                              <a:rPr lang="zh-CN" altLang="zh-CN" i="1"/>
                            </m:ctrlPr>
                          </m:sSubPr>
                          <m:e>
                            <m:r>
                              <a:rPr lang="en-US" altLang="zh-CN" i="1"/>
                              <m:t>𝑢</m:t>
                            </m:r>
                          </m:e>
                          <m:sub>
                            <m:r>
                              <a:rPr lang="en-US" altLang="zh-CN" i="1"/>
                              <m:t>𝑖</m:t>
                            </m:r>
                            <m:r>
                              <a:rPr lang="en-US" altLang="zh-CN" i="1"/>
                              <m:t>,</m:t>
                            </m:r>
                            <m:r>
                              <a:rPr lang="en-US" altLang="zh-CN" i="1"/>
                              <m:t>𝑗</m:t>
                            </m:r>
                            <m:r>
                              <a:rPr lang="en-US" altLang="zh-CN" i="1"/>
                              <m:t>−1,</m:t>
                            </m:r>
                            <m:r>
                              <a:rPr lang="en-US" altLang="zh-CN" i="1"/>
                              <m:t>𝑘</m:t>
                            </m:r>
                          </m:sub>
                        </m:sSub>
                      </m:e>
                    </m:d>
                    <m:r>
                      <a:rPr lang="en-US" altLang="zh-CN"/>
                      <m:t>+</m:t>
                    </m:r>
                    <m:f>
                      <m:fPr>
                        <m:ctrlPr>
                          <a:rPr lang="zh-CN" altLang="zh-CN" i="1"/>
                        </m:ctrlPr>
                      </m:fPr>
                      <m:num>
                        <m:r>
                          <a:rPr lang="en-US" altLang="zh-CN"/>
                          <m:t>1</m:t>
                        </m:r>
                      </m:num>
                      <m:den>
                        <m:r>
                          <a:rPr lang="en-US" altLang="zh-CN"/>
                          <m:t>12</m:t>
                        </m:r>
                      </m:den>
                    </m:f>
                    <m:d>
                      <m:dPr>
                        <m:ctrlPr>
                          <a:rPr lang="zh-CN" altLang="zh-CN" i="1"/>
                        </m:ctrlPr>
                      </m:dPr>
                      <m:e>
                        <m:sSub>
                          <m:sSubPr>
                            <m:ctrlPr>
                              <a:rPr lang="zh-CN" altLang="zh-CN" i="1"/>
                            </m:ctrlPr>
                          </m:sSubPr>
                          <m:e>
                            <m:r>
                              <a:rPr lang="en-US" altLang="zh-CN" i="1"/>
                              <m:t>𝑢</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𝑢</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𝑢</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𝑢</m:t>
                            </m:r>
                          </m:e>
                          <m:sub>
                            <m:r>
                              <a:rPr lang="en-US" altLang="zh-CN" i="1"/>
                              <m:t>𝑖</m:t>
                            </m:r>
                            <m:r>
                              <a:rPr lang="en-US" altLang="zh-CN" i="1"/>
                              <m:t>+1,</m:t>
                            </m:r>
                            <m:r>
                              <a:rPr lang="en-US" altLang="zh-CN" i="1"/>
                              <m:t>𝑗</m:t>
                            </m:r>
                            <m:r>
                              <a:rPr lang="en-US" altLang="zh-CN" i="1"/>
                              <m:t>−1,</m:t>
                            </m:r>
                            <m:r>
                              <a:rPr lang="en-US" altLang="zh-CN" i="1"/>
                              <m:t>𝑘</m:t>
                            </m:r>
                          </m:sub>
                        </m:sSub>
                      </m:e>
                    </m:d>
                    <m:r>
                      <a:rPr lang="zh-CN" altLang="zh-CN"/>
                      <m:t>，</m:t>
                    </m:r>
                  </m:oMath>
                </a14:m>
                <a:endParaRPr lang="en-US" altLang="zh-CN" dirty="0" smtClean="0"/>
              </a:p>
              <a:p>
                <a:pPr lvl="3"/>
                <a14:m>
                  <m:oMath xmlns:m="http://schemas.openxmlformats.org/officeDocument/2006/math">
                    <m:sSub>
                      <m:sSubPr>
                        <m:ctrlPr>
                          <a:rPr lang="zh-CN" altLang="zh-CN" i="1"/>
                        </m:ctrlPr>
                      </m:sSubPr>
                      <m:e>
                        <m:acc>
                          <m:accPr>
                            <m:chr m:val="̅"/>
                            <m:ctrlPr>
                              <a:rPr lang="zh-CN" altLang="zh-CN" i="1"/>
                            </m:ctrlPr>
                          </m:accPr>
                          <m:e>
                            <m:r>
                              <a:rPr lang="en-US" altLang="zh-CN" i="1"/>
                              <m:t>𝑣</m:t>
                            </m:r>
                          </m:e>
                        </m:acc>
                      </m:e>
                      <m:sub>
                        <m:r>
                          <a:rPr lang="en-US" altLang="zh-CN" i="1"/>
                          <m:t>𝑖</m:t>
                        </m:r>
                        <m:r>
                          <a:rPr lang="en-US" altLang="zh-CN" i="1"/>
                          <m:t>,</m:t>
                        </m:r>
                        <m:r>
                          <a:rPr lang="en-US" altLang="zh-CN" i="1"/>
                          <m:t>𝑗</m:t>
                        </m:r>
                        <m:r>
                          <a:rPr lang="en-US" altLang="zh-CN" i="1"/>
                          <m:t>,</m:t>
                        </m:r>
                        <m:r>
                          <a:rPr lang="en-US" altLang="zh-CN" i="1"/>
                          <m:t>𝑘</m:t>
                        </m:r>
                      </m:sub>
                    </m:sSub>
                    <m:r>
                      <a:rPr lang="en-US" altLang="zh-CN"/>
                      <m:t>=</m:t>
                    </m:r>
                    <m:f>
                      <m:fPr>
                        <m:ctrlPr>
                          <a:rPr lang="zh-CN" altLang="zh-CN" i="1"/>
                        </m:ctrlPr>
                      </m:fPr>
                      <m:num>
                        <m:r>
                          <a:rPr lang="en-US" altLang="zh-CN"/>
                          <m:t>1</m:t>
                        </m:r>
                      </m:num>
                      <m:den>
                        <m:r>
                          <a:rPr lang="en-US" altLang="zh-CN"/>
                          <m:t>6</m:t>
                        </m:r>
                      </m:den>
                    </m:f>
                    <m:d>
                      <m:dPr>
                        <m:ctrlPr>
                          <a:rPr lang="zh-CN" altLang="zh-CN" i="1"/>
                        </m:ctrlPr>
                      </m:dPr>
                      <m:e>
                        <m:sSub>
                          <m:sSubPr>
                            <m:ctrlPr>
                              <a:rPr lang="zh-CN" altLang="zh-CN" i="1"/>
                            </m:ctrlPr>
                          </m:sSubPr>
                          <m:e>
                            <m:r>
                              <a:rPr lang="en-US" altLang="zh-CN" i="1"/>
                              <m:t>𝑣</m:t>
                            </m:r>
                          </m:e>
                          <m:sub>
                            <m:r>
                              <a:rPr lang="en-US" altLang="zh-CN" i="1"/>
                              <m:t>𝑖</m:t>
                            </m:r>
                            <m:r>
                              <a:rPr lang="en-US" altLang="zh-CN" i="1"/>
                              <m:t>−1,</m:t>
                            </m:r>
                            <m:r>
                              <a:rPr lang="en-US" altLang="zh-CN" i="1"/>
                              <m:t>𝑗</m:t>
                            </m:r>
                            <m:r>
                              <a:rPr lang="en-US" altLang="zh-CN" i="1"/>
                              <m:t>,</m:t>
                            </m:r>
                            <m:r>
                              <a:rPr lang="en-US" altLang="zh-CN" i="1"/>
                              <m:t>𝑘</m:t>
                            </m:r>
                          </m:sub>
                        </m:sSub>
                        <m:r>
                          <a:rPr lang="en-US" altLang="zh-CN" i="1"/>
                          <m:t>+</m:t>
                        </m:r>
                        <m:sSub>
                          <m:sSubPr>
                            <m:ctrlPr>
                              <a:rPr lang="zh-CN" altLang="zh-CN" i="1"/>
                            </m:ctrlPr>
                          </m:sSubPr>
                          <m:e>
                            <m:r>
                              <a:rPr lang="en-US" altLang="zh-CN" i="1"/>
                              <m:t>𝑣</m:t>
                            </m:r>
                          </m:e>
                          <m:sub>
                            <m:r>
                              <a:rPr lang="en-US" altLang="zh-CN" i="1"/>
                              <m:t>𝑖</m:t>
                            </m:r>
                            <m:r>
                              <a:rPr lang="en-US" altLang="zh-CN" i="1"/>
                              <m:t>,</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𝑣</m:t>
                            </m:r>
                          </m:e>
                          <m:sub>
                            <m:r>
                              <a:rPr lang="en-US" altLang="zh-CN" i="1"/>
                              <m:t>𝑖</m:t>
                            </m:r>
                            <m:r>
                              <a:rPr lang="en-US" altLang="zh-CN" i="1"/>
                              <m:t>+1,</m:t>
                            </m:r>
                            <m:r>
                              <a:rPr lang="en-US" altLang="zh-CN" i="1"/>
                              <m:t>𝑗</m:t>
                            </m:r>
                            <m:r>
                              <a:rPr lang="en-US" altLang="zh-CN" i="1"/>
                              <m:t>,</m:t>
                            </m:r>
                            <m:r>
                              <a:rPr lang="en-US" altLang="zh-CN" i="1"/>
                              <m:t>𝑘</m:t>
                            </m:r>
                          </m:sub>
                        </m:sSub>
                        <m:r>
                          <a:rPr lang="en-US" altLang="zh-CN" i="1"/>
                          <m:t>+</m:t>
                        </m:r>
                        <m:sSub>
                          <m:sSubPr>
                            <m:ctrlPr>
                              <a:rPr lang="zh-CN" altLang="zh-CN" i="1"/>
                            </m:ctrlPr>
                          </m:sSubPr>
                          <m:e>
                            <m:r>
                              <a:rPr lang="en-US" altLang="zh-CN" i="1"/>
                              <m:t>𝑣</m:t>
                            </m:r>
                          </m:e>
                          <m:sub>
                            <m:r>
                              <a:rPr lang="en-US" altLang="zh-CN" i="1"/>
                              <m:t>𝑖</m:t>
                            </m:r>
                            <m:r>
                              <a:rPr lang="en-US" altLang="zh-CN" i="1"/>
                              <m:t>,</m:t>
                            </m:r>
                            <m:r>
                              <a:rPr lang="en-US" altLang="zh-CN" i="1"/>
                              <m:t>𝑗</m:t>
                            </m:r>
                            <m:r>
                              <a:rPr lang="en-US" altLang="zh-CN" i="1"/>
                              <m:t>−1,</m:t>
                            </m:r>
                            <m:r>
                              <a:rPr lang="en-US" altLang="zh-CN" i="1"/>
                              <m:t>𝑘</m:t>
                            </m:r>
                          </m:sub>
                        </m:sSub>
                      </m:e>
                    </m:d>
                    <m:r>
                      <a:rPr lang="en-US" altLang="zh-CN"/>
                      <m:t>+</m:t>
                    </m:r>
                    <m:f>
                      <m:fPr>
                        <m:ctrlPr>
                          <a:rPr lang="zh-CN" altLang="zh-CN" i="1"/>
                        </m:ctrlPr>
                      </m:fPr>
                      <m:num>
                        <m:r>
                          <a:rPr lang="en-US" altLang="zh-CN"/>
                          <m:t>1</m:t>
                        </m:r>
                      </m:num>
                      <m:den>
                        <m:r>
                          <a:rPr lang="en-US" altLang="zh-CN"/>
                          <m:t>12</m:t>
                        </m:r>
                      </m:den>
                    </m:f>
                    <m:d>
                      <m:dPr>
                        <m:ctrlPr>
                          <a:rPr lang="zh-CN" altLang="zh-CN" i="1"/>
                        </m:ctrlPr>
                      </m:dPr>
                      <m:e>
                        <m:sSub>
                          <m:sSubPr>
                            <m:ctrlPr>
                              <a:rPr lang="zh-CN" altLang="zh-CN" i="1"/>
                            </m:ctrlPr>
                          </m:sSubPr>
                          <m:e>
                            <m:r>
                              <a:rPr lang="en-US" altLang="zh-CN" i="1"/>
                              <m:t>𝑣</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𝑣</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𝑣</m:t>
                            </m:r>
                          </m:e>
                          <m:sub>
                            <m:r>
                              <a:rPr lang="en-US" altLang="zh-CN" i="1"/>
                              <m:t>𝑖</m:t>
                            </m:r>
                            <m:r>
                              <a:rPr lang="en-US" altLang="zh-CN" i="1"/>
                              <m:t>+1,</m:t>
                            </m:r>
                            <m:r>
                              <a:rPr lang="en-US" altLang="zh-CN" i="1"/>
                              <m:t>𝑗</m:t>
                            </m:r>
                            <m:r>
                              <a:rPr lang="en-US" altLang="zh-CN" i="1"/>
                              <m:t>+1,</m:t>
                            </m:r>
                            <m:r>
                              <a:rPr lang="en-US" altLang="zh-CN" i="1"/>
                              <m:t>𝑘</m:t>
                            </m:r>
                          </m:sub>
                        </m:sSub>
                        <m:r>
                          <a:rPr lang="en-US" altLang="zh-CN" i="1"/>
                          <m:t>+</m:t>
                        </m:r>
                        <m:sSub>
                          <m:sSubPr>
                            <m:ctrlPr>
                              <a:rPr lang="zh-CN" altLang="zh-CN" i="1"/>
                            </m:ctrlPr>
                          </m:sSubPr>
                          <m:e>
                            <m:r>
                              <a:rPr lang="en-US" altLang="zh-CN" i="1"/>
                              <m:t>𝑣</m:t>
                            </m:r>
                          </m:e>
                          <m:sub>
                            <m:r>
                              <a:rPr lang="en-US" altLang="zh-CN" i="1"/>
                              <m:t>𝑖</m:t>
                            </m:r>
                            <m:r>
                              <a:rPr lang="en-US" altLang="zh-CN" i="1"/>
                              <m:t>+1,</m:t>
                            </m:r>
                            <m:r>
                              <a:rPr lang="en-US" altLang="zh-CN" i="1"/>
                              <m:t>𝑗</m:t>
                            </m:r>
                            <m:r>
                              <a:rPr lang="en-US" altLang="zh-CN" i="1"/>
                              <m:t>−1,</m:t>
                            </m:r>
                            <m:r>
                              <a:rPr lang="en-US" altLang="zh-CN" i="1"/>
                              <m:t>𝑘</m:t>
                            </m:r>
                          </m:sub>
                        </m:sSub>
                      </m:e>
                    </m:d>
                    <m:r>
                      <a:rPr lang="zh-CN" altLang="zh-CN"/>
                      <m:t>。</m:t>
                    </m:r>
                  </m:oMath>
                </a14:m>
                <a:endParaRPr lang="en-US" altLang="zh-CN" dirty="0" smtClean="0"/>
              </a:p>
              <a:p>
                <a:pPr lvl="5"/>
                <a:r>
                  <a:rPr lang="zh-CN" altLang="zh-CN" dirty="0" smtClean="0">
                    <a:solidFill>
                      <a:srgbClr val="C00000"/>
                    </a:solidFill>
                  </a:rPr>
                  <a:t>比例因子</a:t>
                </a:r>
                <a14:m>
                  <m:oMath xmlns:m="http://schemas.openxmlformats.org/officeDocument/2006/math">
                    <m:r>
                      <a:rPr lang="en-US" altLang="zh-CN" i="1">
                        <a:solidFill>
                          <a:srgbClr val="C00000"/>
                        </a:solidFill>
                      </a:rPr>
                      <m:t>𝑘</m:t>
                    </m:r>
                  </m:oMath>
                </a14:m>
                <a:r>
                  <a:rPr lang="zh-CN" altLang="zh-CN" dirty="0">
                    <a:solidFill>
                      <a:srgbClr val="C00000"/>
                    </a:solidFill>
                  </a:rPr>
                  <a:t>可以取值为</a:t>
                </a:r>
                <a:r>
                  <a:rPr lang="en-US" altLang="zh-CN" dirty="0">
                    <a:solidFill>
                      <a:srgbClr val="C00000"/>
                    </a:solidFill>
                  </a:rPr>
                  <a:t>3</a:t>
                </a:r>
                <a:r>
                  <a:rPr lang="zh-CN" altLang="zh-CN" dirty="0">
                    <a:solidFill>
                      <a:srgbClr val="C00000"/>
                    </a:solidFill>
                  </a:rPr>
                  <a:t>，并且这里再次假设长度单位是每帧图像中网格之间的间隔。</a:t>
                </a:r>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169973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最小化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zh-CN" dirty="0"/>
                  <a:t>使得如下方程中的误差和最小，一是用于图像亮度的变化率</a:t>
                </a:r>
                <a:r>
                  <a:rPr lang="zh-CN" altLang="zh-CN" dirty="0" smtClean="0"/>
                  <a:t>，</a:t>
                </a:r>
                <a:endParaRPr lang="en-US" altLang="zh-CN" dirty="0" smtClean="0"/>
              </a:p>
              <a:p>
                <a:pPr lvl="1"/>
                <a14:m>
                  <m:oMath xmlns:m="http://schemas.openxmlformats.org/officeDocument/2006/math">
                    <m:sSub>
                      <m:sSubPr>
                        <m:ctrlPr>
                          <a:rPr lang="zh-CN" altLang="zh-CN" i="1" smtClean="0">
                            <a:solidFill>
                              <a:srgbClr val="FF0000"/>
                            </a:solidFill>
                          </a:rPr>
                        </m:ctrlPr>
                      </m:sSubPr>
                      <m:e>
                        <m:r>
                          <a:rPr lang="en-US" altLang="zh-CN" i="1">
                            <a:solidFill>
                              <a:srgbClr val="FF0000"/>
                            </a:solidFill>
                          </a:rPr>
                          <m:t>𝜀</m:t>
                        </m:r>
                      </m:e>
                      <m:sub>
                        <m:r>
                          <a:rPr lang="en-US" altLang="zh-CN" i="1">
                            <a:solidFill>
                              <a:srgbClr val="FF0000"/>
                            </a:solidFill>
                          </a:rPr>
                          <m:t>𝑏</m:t>
                        </m:r>
                      </m:sub>
                    </m:sSub>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𝐸</m:t>
                        </m:r>
                      </m:e>
                      <m:sub>
                        <m:r>
                          <a:rPr lang="en-US" altLang="zh-CN" i="1">
                            <a:solidFill>
                              <a:srgbClr val="FF0000"/>
                            </a:solidFill>
                          </a:rPr>
                          <m:t>𝑥</m:t>
                        </m:r>
                      </m:sub>
                    </m:sSub>
                    <m:r>
                      <a:rPr lang="en-US" altLang="zh-CN" i="1">
                        <a:solidFill>
                          <a:srgbClr val="FF0000"/>
                        </a:solidFill>
                      </a:rPr>
                      <m:t>𝑢</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𝐸</m:t>
                        </m:r>
                      </m:e>
                      <m:sub>
                        <m:r>
                          <a:rPr lang="en-US" altLang="zh-CN" i="1">
                            <a:solidFill>
                              <a:srgbClr val="FF0000"/>
                            </a:solidFill>
                          </a:rPr>
                          <m:t>𝑦</m:t>
                        </m:r>
                      </m:sub>
                    </m:sSub>
                    <m:r>
                      <a:rPr lang="en-US" altLang="zh-CN" i="1">
                        <a:solidFill>
                          <a:srgbClr val="FF0000"/>
                        </a:solidFill>
                      </a:rPr>
                      <m:t>𝑣</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𝐸</m:t>
                        </m:r>
                      </m:e>
                      <m:sub>
                        <m:r>
                          <a:rPr lang="en-US" altLang="zh-CN" i="1">
                            <a:solidFill>
                              <a:srgbClr val="FF0000"/>
                            </a:solidFill>
                          </a:rPr>
                          <m:t>𝑡</m:t>
                        </m:r>
                      </m:sub>
                    </m:sSub>
                    <m:r>
                      <a:rPr lang="zh-CN" altLang="zh-CN">
                        <a:solidFill>
                          <a:srgbClr val="FF0000"/>
                        </a:solidFill>
                      </a:rPr>
                      <m:t>，</m:t>
                    </m:r>
                  </m:oMath>
                </a14:m>
                <a:endParaRPr lang="en-US" altLang="zh-CN" dirty="0" smtClean="0">
                  <a:solidFill>
                    <a:srgbClr val="FF0000"/>
                  </a:solidFill>
                </a:endParaRPr>
              </a:p>
              <a:p>
                <a:r>
                  <a:rPr lang="zh-CN" altLang="zh-CN" dirty="0"/>
                  <a:t>二是用于速度流中平滑性的偏差度量</a:t>
                </a:r>
                <a:r>
                  <a:rPr lang="zh-CN" altLang="zh-CN" dirty="0" smtClean="0"/>
                  <a:t>，</a:t>
                </a:r>
                <a:endParaRPr lang="en-US" altLang="zh-CN" dirty="0" smtClean="0"/>
              </a:p>
              <a:p>
                <a:pPr lvl="1"/>
                <a14:m>
                  <m:oMath xmlns:m="http://schemas.openxmlformats.org/officeDocument/2006/math">
                    <m:sSubSup>
                      <m:sSubSupPr>
                        <m:ctrlPr>
                          <a:rPr lang="zh-CN" altLang="zh-CN" i="1" smtClean="0">
                            <a:solidFill>
                              <a:srgbClr val="0000FF"/>
                            </a:solidFill>
                          </a:rPr>
                        </m:ctrlPr>
                      </m:sSubSupPr>
                      <m:e>
                        <m:r>
                          <a:rPr lang="en-US" altLang="zh-CN" i="1">
                            <a:solidFill>
                              <a:srgbClr val="0000FF"/>
                            </a:solidFill>
                          </a:rPr>
                          <m:t>𝜀</m:t>
                        </m:r>
                      </m:e>
                      <m:sub>
                        <m:r>
                          <m:rPr>
                            <m:sty m:val="p"/>
                          </m:rPr>
                          <a:rPr lang="en-US" altLang="zh-CN">
                            <a:solidFill>
                              <a:srgbClr val="0000FF"/>
                            </a:solidFill>
                          </a:rPr>
                          <m:t>c</m:t>
                        </m:r>
                      </m:sub>
                      <m:sup>
                        <m:r>
                          <a:rPr lang="en-US" altLang="zh-CN">
                            <a:solidFill>
                              <a:srgbClr val="0000FF"/>
                            </a:solidFill>
                          </a:rPr>
                          <m:t>2</m:t>
                        </m:r>
                      </m:sup>
                    </m:sSubSup>
                    <m:r>
                      <a:rPr lang="en-US" altLang="zh-CN">
                        <a:solidFill>
                          <a:srgbClr val="0000FF"/>
                        </a:solidFill>
                      </a:rPr>
                      <m:t>=</m:t>
                    </m:r>
                    <m:sSup>
                      <m:sSupPr>
                        <m:ctrlPr>
                          <a:rPr lang="zh-CN" altLang="zh-CN" i="1">
                            <a:solidFill>
                              <a:srgbClr val="0000FF"/>
                            </a:solidFill>
                          </a:rPr>
                        </m:ctrlPr>
                      </m:sSupPr>
                      <m:e>
                        <m:d>
                          <m:dPr>
                            <m:ctrlPr>
                              <a:rPr lang="zh-CN" altLang="zh-CN" i="1">
                                <a:solidFill>
                                  <a:srgbClr val="0000FF"/>
                                </a:solidFill>
                              </a:rPr>
                            </m:ctrlPr>
                          </m:dPr>
                          <m:e>
                            <m:f>
                              <m:fPr>
                                <m:ctrlPr>
                                  <a:rPr lang="zh-CN" altLang="zh-CN" i="1">
                                    <a:solidFill>
                                      <a:srgbClr val="0000FF"/>
                                    </a:solidFill>
                                  </a:rPr>
                                </m:ctrlPr>
                              </m:fPr>
                              <m:num>
                                <m:r>
                                  <a:rPr lang="en-US" altLang="zh-CN" i="1">
                                    <a:solidFill>
                                      <a:srgbClr val="0000FF"/>
                                    </a:solidFill>
                                  </a:rPr>
                                  <m:t>𝜕</m:t>
                                </m:r>
                                <m:r>
                                  <a:rPr lang="en-US" altLang="zh-CN" i="1">
                                    <a:solidFill>
                                      <a:srgbClr val="0000FF"/>
                                    </a:solidFill>
                                  </a:rPr>
                                  <m:t>𝑢</m:t>
                                </m:r>
                              </m:num>
                              <m:den>
                                <m:r>
                                  <a:rPr lang="en-US" altLang="zh-CN" i="1">
                                    <a:solidFill>
                                      <a:srgbClr val="0000FF"/>
                                    </a:solidFill>
                                  </a:rPr>
                                  <m:t>𝜕</m:t>
                                </m:r>
                                <m:r>
                                  <a:rPr lang="en-US" altLang="zh-CN" i="1">
                                    <a:solidFill>
                                      <a:srgbClr val="0000FF"/>
                                    </a:solidFill>
                                  </a:rPr>
                                  <m:t>𝑥</m:t>
                                </m:r>
                              </m:den>
                            </m:f>
                          </m:e>
                        </m:d>
                      </m:e>
                      <m:sup>
                        <m:r>
                          <a:rPr lang="en-US" altLang="zh-CN" i="1">
                            <a:solidFill>
                              <a:srgbClr val="0000FF"/>
                            </a:solidFill>
                          </a:rPr>
                          <m:t>2</m:t>
                        </m:r>
                      </m:sup>
                    </m:sSup>
                    <m:r>
                      <a:rPr lang="en-US" altLang="zh-CN" i="1">
                        <a:solidFill>
                          <a:srgbClr val="0000FF"/>
                        </a:solidFill>
                      </a:rPr>
                      <m:t>+</m:t>
                    </m:r>
                    <m:sSup>
                      <m:sSupPr>
                        <m:ctrlPr>
                          <a:rPr lang="zh-CN" altLang="zh-CN" i="1">
                            <a:solidFill>
                              <a:srgbClr val="0000FF"/>
                            </a:solidFill>
                          </a:rPr>
                        </m:ctrlPr>
                      </m:sSupPr>
                      <m:e>
                        <m:d>
                          <m:dPr>
                            <m:ctrlPr>
                              <a:rPr lang="zh-CN" altLang="zh-CN" i="1">
                                <a:solidFill>
                                  <a:srgbClr val="0000FF"/>
                                </a:solidFill>
                              </a:rPr>
                            </m:ctrlPr>
                          </m:dPr>
                          <m:e>
                            <m:f>
                              <m:fPr>
                                <m:ctrlPr>
                                  <a:rPr lang="zh-CN" altLang="zh-CN" i="1">
                                    <a:solidFill>
                                      <a:srgbClr val="0000FF"/>
                                    </a:solidFill>
                                  </a:rPr>
                                </m:ctrlPr>
                              </m:fPr>
                              <m:num>
                                <m:r>
                                  <a:rPr lang="en-US" altLang="zh-CN" i="1">
                                    <a:solidFill>
                                      <a:srgbClr val="0000FF"/>
                                    </a:solidFill>
                                  </a:rPr>
                                  <m:t>𝜕</m:t>
                                </m:r>
                                <m:r>
                                  <a:rPr lang="en-US" altLang="zh-CN" i="1">
                                    <a:solidFill>
                                      <a:srgbClr val="0000FF"/>
                                    </a:solidFill>
                                  </a:rPr>
                                  <m:t>𝑢</m:t>
                                </m:r>
                              </m:num>
                              <m:den>
                                <m:r>
                                  <a:rPr lang="en-US" altLang="zh-CN" i="1">
                                    <a:solidFill>
                                      <a:srgbClr val="0000FF"/>
                                    </a:solidFill>
                                  </a:rPr>
                                  <m:t>𝜕</m:t>
                                </m:r>
                                <m:r>
                                  <a:rPr lang="en-US" altLang="zh-CN" i="1">
                                    <a:solidFill>
                                      <a:srgbClr val="0000FF"/>
                                    </a:solidFill>
                                  </a:rPr>
                                  <m:t>𝑦</m:t>
                                </m:r>
                              </m:den>
                            </m:f>
                          </m:e>
                        </m:d>
                      </m:e>
                      <m:sup>
                        <m:r>
                          <a:rPr lang="en-US" altLang="zh-CN" i="1">
                            <a:solidFill>
                              <a:srgbClr val="0000FF"/>
                            </a:solidFill>
                          </a:rPr>
                          <m:t>2</m:t>
                        </m:r>
                      </m:sup>
                    </m:sSup>
                    <m:r>
                      <a:rPr lang="en-US" altLang="zh-CN">
                        <a:solidFill>
                          <a:srgbClr val="0000FF"/>
                        </a:solidFill>
                      </a:rPr>
                      <m:t>+</m:t>
                    </m:r>
                    <m:sSup>
                      <m:sSupPr>
                        <m:ctrlPr>
                          <a:rPr lang="zh-CN" altLang="zh-CN" i="1">
                            <a:solidFill>
                              <a:srgbClr val="0000FF"/>
                            </a:solidFill>
                          </a:rPr>
                        </m:ctrlPr>
                      </m:sSupPr>
                      <m:e>
                        <m:d>
                          <m:dPr>
                            <m:ctrlPr>
                              <a:rPr lang="zh-CN" altLang="zh-CN" i="1">
                                <a:solidFill>
                                  <a:srgbClr val="0000FF"/>
                                </a:solidFill>
                              </a:rPr>
                            </m:ctrlPr>
                          </m:dPr>
                          <m:e>
                            <m:f>
                              <m:fPr>
                                <m:ctrlPr>
                                  <a:rPr lang="zh-CN" altLang="zh-CN" i="1">
                                    <a:solidFill>
                                      <a:srgbClr val="0000FF"/>
                                    </a:solidFill>
                                  </a:rPr>
                                </m:ctrlPr>
                              </m:fPr>
                              <m:num>
                                <m:r>
                                  <a:rPr lang="en-US" altLang="zh-CN" i="1">
                                    <a:solidFill>
                                      <a:srgbClr val="0000FF"/>
                                    </a:solidFill>
                                  </a:rPr>
                                  <m:t>𝜕</m:t>
                                </m:r>
                                <m:r>
                                  <a:rPr lang="en-US" altLang="zh-CN" i="1">
                                    <a:solidFill>
                                      <a:srgbClr val="0000FF"/>
                                    </a:solidFill>
                                  </a:rPr>
                                  <m:t>𝑣</m:t>
                                </m:r>
                              </m:num>
                              <m:den>
                                <m:r>
                                  <a:rPr lang="en-US" altLang="zh-CN" i="1">
                                    <a:solidFill>
                                      <a:srgbClr val="0000FF"/>
                                    </a:solidFill>
                                  </a:rPr>
                                  <m:t>𝜕</m:t>
                                </m:r>
                                <m:r>
                                  <a:rPr lang="en-US" altLang="zh-CN" i="1">
                                    <a:solidFill>
                                      <a:srgbClr val="0000FF"/>
                                    </a:solidFill>
                                  </a:rPr>
                                  <m:t>𝑥</m:t>
                                </m:r>
                              </m:den>
                            </m:f>
                          </m:e>
                        </m:d>
                      </m:e>
                      <m:sup>
                        <m:r>
                          <a:rPr lang="en-US" altLang="zh-CN" i="1">
                            <a:solidFill>
                              <a:srgbClr val="0000FF"/>
                            </a:solidFill>
                          </a:rPr>
                          <m:t>2</m:t>
                        </m:r>
                      </m:sup>
                    </m:sSup>
                    <m:r>
                      <a:rPr lang="en-US" altLang="zh-CN" i="1">
                        <a:solidFill>
                          <a:srgbClr val="0000FF"/>
                        </a:solidFill>
                      </a:rPr>
                      <m:t>+</m:t>
                    </m:r>
                    <m:sSup>
                      <m:sSupPr>
                        <m:ctrlPr>
                          <a:rPr lang="zh-CN" altLang="zh-CN" i="1">
                            <a:solidFill>
                              <a:srgbClr val="0000FF"/>
                            </a:solidFill>
                          </a:rPr>
                        </m:ctrlPr>
                      </m:sSupPr>
                      <m:e>
                        <m:d>
                          <m:dPr>
                            <m:ctrlPr>
                              <a:rPr lang="zh-CN" altLang="zh-CN" i="1">
                                <a:solidFill>
                                  <a:srgbClr val="0000FF"/>
                                </a:solidFill>
                              </a:rPr>
                            </m:ctrlPr>
                          </m:dPr>
                          <m:e>
                            <m:f>
                              <m:fPr>
                                <m:ctrlPr>
                                  <a:rPr lang="zh-CN" altLang="zh-CN" i="1">
                                    <a:solidFill>
                                      <a:srgbClr val="0000FF"/>
                                    </a:solidFill>
                                  </a:rPr>
                                </m:ctrlPr>
                              </m:fPr>
                              <m:num>
                                <m:r>
                                  <a:rPr lang="en-US" altLang="zh-CN" i="1">
                                    <a:solidFill>
                                      <a:srgbClr val="0000FF"/>
                                    </a:solidFill>
                                  </a:rPr>
                                  <m:t>𝜕</m:t>
                                </m:r>
                                <m:r>
                                  <a:rPr lang="en-US" altLang="zh-CN" i="1">
                                    <a:solidFill>
                                      <a:srgbClr val="0000FF"/>
                                    </a:solidFill>
                                  </a:rPr>
                                  <m:t>𝑣</m:t>
                                </m:r>
                              </m:num>
                              <m:den>
                                <m:r>
                                  <a:rPr lang="en-US" altLang="zh-CN" i="1">
                                    <a:solidFill>
                                      <a:srgbClr val="0000FF"/>
                                    </a:solidFill>
                                  </a:rPr>
                                  <m:t>𝜕</m:t>
                                </m:r>
                                <m:r>
                                  <a:rPr lang="en-US" altLang="zh-CN" i="1">
                                    <a:solidFill>
                                      <a:srgbClr val="0000FF"/>
                                    </a:solidFill>
                                  </a:rPr>
                                  <m:t>𝑦</m:t>
                                </m:r>
                              </m:den>
                            </m:f>
                          </m:e>
                        </m:d>
                      </m:e>
                      <m:sup>
                        <m:r>
                          <a:rPr lang="en-US" altLang="zh-CN" i="1">
                            <a:solidFill>
                              <a:srgbClr val="0000FF"/>
                            </a:solidFill>
                          </a:rPr>
                          <m:t>2</m:t>
                        </m:r>
                      </m:sup>
                    </m:sSup>
                    <m:r>
                      <a:rPr lang="zh-CN" altLang="zh-CN">
                        <a:solidFill>
                          <a:srgbClr val="0000FF"/>
                        </a:solidFill>
                      </a:rPr>
                      <m:t>。</m:t>
                    </m:r>
                  </m:oMath>
                </a14:m>
                <a:endParaRPr lang="en-US" altLang="zh-CN" dirty="0" smtClean="0">
                  <a:solidFill>
                    <a:srgbClr val="0000FF"/>
                  </a:solidFill>
                </a:endParaRPr>
              </a:p>
              <a:p>
                <a:r>
                  <a:rPr lang="zh-CN" altLang="zh-CN" dirty="0" smtClean="0">
                    <a:solidFill>
                      <a:srgbClr val="C00000"/>
                    </a:solidFill>
                  </a:rPr>
                  <a:t>实际上，图像亮度度量会受到量化误差和噪声的损害，以至于不可能期望</a:t>
                </a:r>
                <a14:m>
                  <m:oMath xmlns:m="http://schemas.openxmlformats.org/officeDocument/2006/math">
                    <m:sSub>
                      <m:sSubPr>
                        <m:ctrlPr>
                          <a:rPr lang="zh-CN" altLang="zh-CN" i="1">
                            <a:solidFill>
                              <a:srgbClr val="C00000"/>
                            </a:solidFill>
                          </a:rPr>
                        </m:ctrlPr>
                      </m:sSubPr>
                      <m:e>
                        <m:r>
                          <a:rPr lang="en-US" altLang="zh-CN" i="1">
                            <a:solidFill>
                              <a:srgbClr val="C00000"/>
                            </a:solidFill>
                          </a:rPr>
                          <m:t>𝜀</m:t>
                        </m:r>
                      </m:e>
                      <m:sub>
                        <m:r>
                          <a:rPr lang="en-US" altLang="zh-CN" i="1">
                            <a:solidFill>
                              <a:srgbClr val="C00000"/>
                            </a:solidFill>
                          </a:rPr>
                          <m:t>𝑏</m:t>
                        </m:r>
                      </m:sub>
                    </m:sSub>
                  </m:oMath>
                </a14:m>
                <a:r>
                  <a:rPr lang="zh-CN" altLang="zh-CN" dirty="0">
                    <a:solidFill>
                      <a:srgbClr val="C00000"/>
                    </a:solidFill>
                  </a:rPr>
                  <a:t>会等于零</a:t>
                </a:r>
                <a:r>
                  <a:rPr lang="zh-CN" altLang="zh-CN" dirty="0" smtClean="0">
                    <a:solidFill>
                      <a:srgbClr val="C00000"/>
                    </a:solidFill>
                  </a:rPr>
                  <a:t>。</a:t>
                </a:r>
                <a:endParaRPr lang="en-US" altLang="zh-CN" dirty="0" smtClean="0">
                  <a:solidFill>
                    <a:srgbClr val="C00000"/>
                  </a:solidFill>
                </a:endParaRPr>
              </a:p>
              <a:p>
                <a:r>
                  <a:rPr lang="zh-CN" altLang="zh-CN" dirty="0"/>
                  <a:t>使用</a:t>
                </a:r>
                <a14:m>
                  <m:oMath xmlns:m="http://schemas.openxmlformats.org/officeDocument/2006/math">
                    <m:sSup>
                      <m:sSupPr>
                        <m:ctrlPr>
                          <a:rPr lang="zh-CN" altLang="zh-CN" i="1"/>
                        </m:ctrlPr>
                      </m:sSupPr>
                      <m:e>
                        <m:r>
                          <a:rPr lang="en-US" altLang="zh-CN" i="1"/>
                          <m:t>𝜀</m:t>
                        </m:r>
                      </m:e>
                      <m:sup>
                        <m:r>
                          <a:rPr lang="en-US" altLang="zh-CN" i="1"/>
                          <m:t>2</m:t>
                        </m:r>
                      </m:sup>
                    </m:sSup>
                  </m:oMath>
                </a14:m>
                <a:r>
                  <a:rPr lang="zh-CN" altLang="zh-CN" dirty="0"/>
                  <a:t>表示要进行最小化的总误差，其数学描述</a:t>
                </a:r>
                <a:r>
                  <a:rPr lang="zh-CN" altLang="zh-CN" dirty="0" smtClean="0"/>
                  <a:t>为</a:t>
                </a:r>
                <a:endParaRPr lang="en-US" altLang="zh-CN" dirty="0" smtClean="0"/>
              </a:p>
              <a:p>
                <a:pPr lvl="1"/>
                <a14:m>
                  <m:oMath xmlns:m="http://schemas.openxmlformats.org/officeDocument/2006/math">
                    <m:sSup>
                      <m:sSupPr>
                        <m:ctrlPr>
                          <a:rPr lang="zh-CN" altLang="zh-CN" i="1" smtClean="0">
                            <a:solidFill>
                              <a:srgbClr val="00B050"/>
                            </a:solidFill>
                          </a:rPr>
                        </m:ctrlPr>
                      </m:sSupPr>
                      <m:e>
                        <m:r>
                          <a:rPr lang="en-US" altLang="zh-CN" i="1">
                            <a:solidFill>
                              <a:srgbClr val="00B050"/>
                            </a:solidFill>
                          </a:rPr>
                          <m:t>𝜀</m:t>
                        </m:r>
                      </m:e>
                      <m:sup>
                        <m:r>
                          <a:rPr lang="en-US" altLang="zh-CN" i="1">
                            <a:solidFill>
                              <a:srgbClr val="00B050"/>
                            </a:solidFill>
                          </a:rPr>
                          <m:t>2</m:t>
                        </m:r>
                      </m:sup>
                    </m:sSup>
                    <m:r>
                      <a:rPr lang="en-US" altLang="zh-CN" i="1">
                        <a:solidFill>
                          <a:srgbClr val="00B050"/>
                        </a:solidFill>
                      </a:rPr>
                      <m:t>=</m:t>
                    </m:r>
                    <m:nary>
                      <m:naryPr>
                        <m:chr m:val="∬"/>
                        <m:limLoc m:val="undOvr"/>
                        <m:subHide m:val="on"/>
                        <m:supHide m:val="on"/>
                        <m:ctrlPr>
                          <a:rPr lang="zh-CN" altLang="zh-CN" i="1">
                            <a:solidFill>
                              <a:srgbClr val="00B050"/>
                            </a:solidFill>
                          </a:rPr>
                        </m:ctrlPr>
                      </m:naryPr>
                      <m:sub/>
                      <m:sup/>
                      <m:e>
                        <m:d>
                          <m:dPr>
                            <m:ctrlPr>
                              <a:rPr lang="zh-CN" altLang="zh-CN" i="1">
                                <a:solidFill>
                                  <a:srgbClr val="00B050"/>
                                </a:solidFill>
                              </a:rPr>
                            </m:ctrlPr>
                          </m:dPr>
                          <m:e>
                            <m:sSup>
                              <m:sSupPr>
                                <m:ctrlPr>
                                  <a:rPr lang="zh-CN" altLang="zh-CN" i="1">
                                    <a:solidFill>
                                      <a:srgbClr val="00B050"/>
                                    </a:solidFill>
                                  </a:rPr>
                                </m:ctrlPr>
                              </m:sSupPr>
                              <m:e>
                                <m:r>
                                  <a:rPr lang="en-US" altLang="zh-CN" i="1">
                                    <a:solidFill>
                                      <a:srgbClr val="00B050"/>
                                    </a:solidFill>
                                  </a:rPr>
                                  <m:t>𝛼</m:t>
                                </m:r>
                              </m:e>
                              <m:sup>
                                <m:r>
                                  <a:rPr lang="en-US" altLang="zh-CN" i="1">
                                    <a:solidFill>
                                      <a:srgbClr val="00B050"/>
                                    </a:solidFill>
                                  </a:rPr>
                                  <m:t>2</m:t>
                                </m:r>
                              </m:sup>
                            </m:sSup>
                            <m:sSubSup>
                              <m:sSubSupPr>
                                <m:ctrlPr>
                                  <a:rPr lang="zh-CN" altLang="zh-CN" i="1">
                                    <a:solidFill>
                                      <a:srgbClr val="00B050"/>
                                    </a:solidFill>
                                  </a:rPr>
                                </m:ctrlPr>
                              </m:sSubSupPr>
                              <m:e>
                                <m:r>
                                  <a:rPr lang="en-US" altLang="zh-CN" i="1">
                                    <a:solidFill>
                                      <a:srgbClr val="00B050"/>
                                    </a:solidFill>
                                  </a:rPr>
                                  <m:t>𝜀</m:t>
                                </m:r>
                              </m:e>
                              <m:sub>
                                <m:r>
                                  <a:rPr lang="en-US" altLang="zh-CN" i="1">
                                    <a:solidFill>
                                      <a:srgbClr val="00B050"/>
                                    </a:solidFill>
                                  </a:rPr>
                                  <m:t>𝑐</m:t>
                                </m:r>
                              </m:sub>
                              <m:sup>
                                <m:r>
                                  <a:rPr lang="en-US" altLang="zh-CN" i="1">
                                    <a:solidFill>
                                      <a:srgbClr val="00B050"/>
                                    </a:solidFill>
                                  </a:rPr>
                                  <m:t>2</m:t>
                                </m:r>
                              </m:sup>
                            </m:sSub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𝜀</m:t>
                                </m:r>
                              </m:e>
                              <m:sub>
                                <m:r>
                                  <a:rPr lang="en-US" altLang="zh-CN" i="1">
                                    <a:solidFill>
                                      <a:srgbClr val="00B050"/>
                                    </a:solidFill>
                                  </a:rPr>
                                  <m:t>𝑏</m:t>
                                </m:r>
                              </m:sub>
                              <m:sup>
                                <m:r>
                                  <a:rPr lang="en-US" altLang="zh-CN" i="1">
                                    <a:solidFill>
                                      <a:srgbClr val="00B050"/>
                                    </a:solidFill>
                                  </a:rPr>
                                  <m:t>2</m:t>
                                </m:r>
                              </m:sup>
                            </m:sSubSup>
                          </m:e>
                        </m:d>
                        <m:r>
                          <m:rPr>
                            <m:sty m:val="p"/>
                          </m:rPr>
                          <a:rPr lang="en-US" altLang="zh-CN">
                            <a:solidFill>
                              <a:srgbClr val="00B050"/>
                            </a:solidFill>
                          </a:rPr>
                          <m:t>d</m:t>
                        </m:r>
                        <m:r>
                          <a:rPr lang="en-US" altLang="zh-CN" i="1">
                            <a:solidFill>
                              <a:srgbClr val="00B050"/>
                            </a:solidFill>
                          </a:rPr>
                          <m:t>𝑥</m:t>
                        </m:r>
                        <m:r>
                          <m:rPr>
                            <m:sty m:val="p"/>
                          </m:rPr>
                          <a:rPr lang="en-US" altLang="zh-CN">
                            <a:solidFill>
                              <a:srgbClr val="00B050"/>
                            </a:solidFill>
                          </a:rPr>
                          <m:t>d</m:t>
                        </m:r>
                        <m:r>
                          <a:rPr lang="en-US" altLang="zh-CN" i="1">
                            <a:solidFill>
                              <a:srgbClr val="00B050"/>
                            </a:solidFill>
                          </a:rPr>
                          <m:t>𝑦</m:t>
                        </m:r>
                      </m:e>
                    </m:nary>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b="-188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197683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约束后的最小化</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smtClean="0">
                    <a:solidFill>
                      <a:srgbClr val="0000FF"/>
                    </a:solidFill>
                  </a:rPr>
                  <a:t>如果允许</a:t>
                </a:r>
                <a14:m>
                  <m:oMath xmlns:m="http://schemas.openxmlformats.org/officeDocument/2006/math">
                    <m:sSup>
                      <m:sSupPr>
                        <m:ctrlPr>
                          <a:rPr lang="zh-CN" altLang="zh-CN" i="1">
                            <a:solidFill>
                              <a:srgbClr val="0000FF"/>
                            </a:solidFill>
                          </a:rPr>
                        </m:ctrlPr>
                      </m:sSupPr>
                      <m:e>
                        <m:r>
                          <a:rPr lang="en-US" altLang="zh-CN" i="1">
                            <a:solidFill>
                              <a:srgbClr val="0000FF"/>
                            </a:solidFill>
                          </a:rPr>
                          <m:t>𝛼</m:t>
                        </m:r>
                      </m:e>
                      <m:sup>
                        <m:r>
                          <a:rPr lang="en-US" altLang="zh-CN" i="1">
                            <a:solidFill>
                              <a:srgbClr val="0000FF"/>
                            </a:solidFill>
                          </a:rPr>
                          <m:t>2</m:t>
                        </m:r>
                      </m:sup>
                    </m:sSup>
                  </m:oMath>
                </a14:m>
                <a:r>
                  <a:rPr lang="zh-CN" altLang="zh-CN" dirty="0">
                    <a:solidFill>
                      <a:srgbClr val="0000FF"/>
                    </a:solidFill>
                  </a:rPr>
                  <a:t>趋向于零，那么就可以得到约束后的最小化问题的解</a:t>
                </a:r>
                <a:r>
                  <a:rPr lang="zh-CN" altLang="zh-CN" dirty="0" smtClean="0">
                    <a:solidFill>
                      <a:srgbClr val="0000FF"/>
                    </a:solidFill>
                  </a:rPr>
                  <a:t>。</a:t>
                </a:r>
                <a:endParaRPr lang="en-US" altLang="zh-CN" dirty="0" smtClean="0">
                  <a:solidFill>
                    <a:srgbClr val="0000FF"/>
                  </a:solidFill>
                </a:endParaRPr>
              </a:p>
              <a:p>
                <a:r>
                  <a:rPr lang="zh-CN" altLang="zh-CN" dirty="0"/>
                  <a:t>应用拉格朗日乘子方法，以使得</a:t>
                </a:r>
                <a14:m>
                  <m:oMath xmlns:m="http://schemas.openxmlformats.org/officeDocument/2006/math">
                    <m:sSubSup>
                      <m:sSubSupPr>
                        <m:ctrlPr>
                          <a:rPr lang="zh-CN" altLang="zh-CN" i="1"/>
                        </m:ctrlPr>
                      </m:sSubSupPr>
                      <m:e>
                        <m:r>
                          <a:rPr lang="en-US" altLang="zh-CN" i="1"/>
                          <m:t>𝜀</m:t>
                        </m:r>
                      </m:e>
                      <m:sub>
                        <m:r>
                          <a:rPr lang="en-US" altLang="zh-CN" i="1"/>
                          <m:t>𝑐</m:t>
                        </m:r>
                      </m:sub>
                      <m:sup>
                        <m:r>
                          <a:rPr lang="en-US" altLang="zh-CN" i="1"/>
                          <m:t>2</m:t>
                        </m:r>
                      </m:sup>
                    </m:sSubSup>
                  </m:oMath>
                </a14:m>
                <a:r>
                  <a:rPr lang="zh-CN" altLang="zh-CN" dirty="0"/>
                  <a:t>最小化并维持</a:t>
                </a:r>
                <a14:m>
                  <m:oMath xmlns:m="http://schemas.openxmlformats.org/officeDocument/2006/math">
                    <m:sSub>
                      <m:sSubPr>
                        <m:ctrlPr>
                          <a:rPr lang="zh-CN" altLang="zh-CN" i="1"/>
                        </m:ctrlPr>
                      </m:sSubPr>
                      <m:e>
                        <m:r>
                          <a:rPr lang="en-US" altLang="zh-CN" i="1"/>
                          <m:t>𝜀</m:t>
                        </m:r>
                      </m:e>
                      <m:sub>
                        <m:r>
                          <a:rPr lang="en-US" altLang="zh-CN" i="1"/>
                          <m:t>𝑏</m:t>
                        </m:r>
                      </m:sub>
                    </m:sSub>
                    <m:r>
                      <a:rPr lang="en-US" altLang="zh-CN"/>
                      <m:t>=0</m:t>
                    </m:r>
                  </m:oMath>
                </a14:m>
                <a:r>
                  <a:rPr lang="zh-CN" altLang="zh-CN" dirty="0"/>
                  <a:t>，就</a:t>
                </a:r>
                <a:r>
                  <a:rPr lang="zh-CN" altLang="zh-CN" dirty="0" smtClean="0"/>
                  <a:t>有</a:t>
                </a:r>
                <a:endParaRPr lang="en-US" altLang="zh-CN" dirty="0" smtClean="0"/>
              </a:p>
              <a:p>
                <a:pPr lvl="1"/>
                <a14:m>
                  <m:oMath xmlns:m="http://schemas.openxmlformats.org/officeDocument/2006/math">
                    <m:sSub>
                      <m:sSubPr>
                        <m:ctrlPr>
                          <a:rPr lang="zh-CN" altLang="zh-CN" i="1" smtClean="0">
                            <a:solidFill>
                              <a:srgbClr val="C00000"/>
                            </a:solidFill>
                          </a:rPr>
                        </m:ctrlPr>
                      </m:sSubPr>
                      <m:e>
                        <m:r>
                          <a:rPr lang="en-US" altLang="zh-CN" i="1">
                            <a:solidFill>
                              <a:srgbClr val="C00000"/>
                            </a:solidFill>
                          </a:rPr>
                          <m:t>𝐸</m:t>
                        </m:r>
                      </m:e>
                      <m:sub>
                        <m:r>
                          <a:rPr lang="en-US" altLang="zh-CN" i="1">
                            <a:solidFill>
                              <a:srgbClr val="C00000"/>
                            </a:solidFill>
                          </a:rPr>
                          <m:t>𝑦</m:t>
                        </m:r>
                      </m:sub>
                    </m:sSub>
                    <m:sSup>
                      <m:sSupPr>
                        <m:ctrlPr>
                          <a:rPr lang="zh-CN" altLang="zh-CN" i="1">
                            <a:solidFill>
                              <a:srgbClr val="C00000"/>
                            </a:solidFill>
                          </a:rPr>
                        </m:ctrlPr>
                      </m:sSupPr>
                      <m:e>
                        <m:r>
                          <a:rPr lang="en-US" altLang="zh-CN">
                            <a:solidFill>
                              <a:srgbClr val="C00000"/>
                            </a:solidFill>
                          </a:rPr>
                          <m:t>∇</m:t>
                        </m:r>
                      </m:e>
                      <m:sup>
                        <m:r>
                          <a:rPr lang="en-US" altLang="zh-CN" i="1">
                            <a:solidFill>
                              <a:srgbClr val="C00000"/>
                            </a:solidFill>
                          </a:rPr>
                          <m:t>2</m:t>
                        </m:r>
                      </m:sup>
                    </m:sSup>
                    <m:r>
                      <a:rPr lang="en-US" altLang="zh-CN" i="1">
                        <a:solidFill>
                          <a:srgbClr val="C00000"/>
                        </a:solidFill>
                      </a:rPr>
                      <m:t>𝑢</m:t>
                    </m:r>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𝑥</m:t>
                        </m:r>
                      </m:sub>
                    </m:sSub>
                    <m:sSup>
                      <m:sSupPr>
                        <m:ctrlPr>
                          <a:rPr lang="zh-CN" altLang="zh-CN" i="1">
                            <a:solidFill>
                              <a:srgbClr val="C00000"/>
                            </a:solidFill>
                          </a:rPr>
                        </m:ctrlPr>
                      </m:sSupPr>
                      <m:e>
                        <m:r>
                          <a:rPr lang="en-US" altLang="zh-CN">
                            <a:solidFill>
                              <a:srgbClr val="C00000"/>
                            </a:solidFill>
                          </a:rPr>
                          <m:t>∇</m:t>
                        </m:r>
                      </m:e>
                      <m:sup>
                        <m:r>
                          <a:rPr lang="en-US" altLang="zh-CN" i="1">
                            <a:solidFill>
                              <a:srgbClr val="C00000"/>
                            </a:solidFill>
                          </a:rPr>
                          <m:t>2</m:t>
                        </m:r>
                      </m:sup>
                    </m:sSup>
                    <m:r>
                      <a:rPr lang="en-US" altLang="zh-CN" i="1">
                        <a:solidFill>
                          <a:srgbClr val="C00000"/>
                        </a:solidFill>
                      </a:rPr>
                      <m:t>𝑣</m:t>
                    </m:r>
                    <m:r>
                      <a:rPr lang="zh-CN" altLang="zh-CN">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𝑥</m:t>
                        </m:r>
                      </m:sub>
                    </m:sSub>
                    <m:r>
                      <a:rPr lang="en-US" altLang="zh-CN" i="1">
                        <a:solidFill>
                          <a:srgbClr val="C00000"/>
                        </a:solidFill>
                      </a:rPr>
                      <m:t>𝑢</m:t>
                    </m:r>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𝑦</m:t>
                        </m:r>
                      </m:sub>
                    </m:sSub>
                    <m:r>
                      <a:rPr lang="en-US" altLang="zh-CN" i="1">
                        <a:solidFill>
                          <a:srgbClr val="C00000"/>
                        </a:solidFill>
                      </a:rPr>
                      <m:t>𝑣</m:t>
                    </m:r>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𝐸</m:t>
                        </m:r>
                      </m:e>
                      <m:sub>
                        <m:r>
                          <a:rPr lang="en-US" altLang="zh-CN" i="1">
                            <a:solidFill>
                              <a:srgbClr val="C00000"/>
                            </a:solidFill>
                          </a:rPr>
                          <m:t>𝑡</m:t>
                        </m:r>
                      </m:sub>
                    </m:sSub>
                    <m:r>
                      <a:rPr lang="en-US" altLang="zh-CN" i="1">
                        <a:solidFill>
                          <a:srgbClr val="C00000"/>
                        </a:solidFill>
                      </a:rPr>
                      <m:t>=0</m:t>
                    </m:r>
                    <m:r>
                      <a:rPr lang="zh-CN" altLang="zh-CN">
                        <a:solidFill>
                          <a:srgbClr val="C00000"/>
                        </a:solidFill>
                      </a:rPr>
                      <m:t>。</m:t>
                    </m:r>
                  </m:oMath>
                </a14:m>
                <a:endParaRPr lang="en-US" altLang="zh-CN" dirty="0" smtClean="0">
                  <a:solidFill>
                    <a:srgbClr val="C00000"/>
                  </a:solidFill>
                </a:endParaRPr>
              </a:p>
              <a:p>
                <a:r>
                  <a:rPr lang="zh-CN" altLang="zh-CN" dirty="0"/>
                  <a:t>使用点速度差分和邻域均值来近似拉普拉斯数值，就</a:t>
                </a:r>
                <a:r>
                  <a:rPr lang="zh-CN" altLang="zh-CN" dirty="0" smtClean="0"/>
                  <a:t>得到</a:t>
                </a:r>
                <a:endParaRPr lang="en-US" altLang="zh-CN" dirty="0" smtClean="0"/>
              </a:p>
              <a:p>
                <a:pPr lvl="1"/>
                <a14:m>
                  <m:oMath xmlns:m="http://schemas.openxmlformats.org/officeDocument/2006/math">
                    <m:d>
                      <m:dPr>
                        <m:ctrlPr>
                          <a:rPr lang="zh-CN" altLang="zh-CN" i="1" smtClean="0">
                            <a:solidFill>
                              <a:srgbClr val="00B050"/>
                            </a:solidFill>
                          </a:rPr>
                        </m:ctrlPr>
                      </m:dPr>
                      <m:e>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𝑥</m:t>
                            </m:r>
                          </m:sub>
                          <m:sup>
                            <m:r>
                              <a:rPr lang="en-US" altLang="zh-CN" i="1">
                                <a:solidFill>
                                  <a:srgbClr val="00B050"/>
                                </a:solidFill>
                              </a:rPr>
                              <m:t>2</m:t>
                            </m:r>
                          </m:sup>
                        </m:sSub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𝑦</m:t>
                            </m:r>
                          </m:sub>
                          <m:sup>
                            <m:r>
                              <a:rPr lang="en-US" altLang="zh-CN" i="1">
                                <a:solidFill>
                                  <a:srgbClr val="00B050"/>
                                </a:solidFill>
                              </a:rPr>
                              <m:t>2</m:t>
                            </m:r>
                          </m:sup>
                        </m:sSubSup>
                      </m:e>
                    </m:d>
                    <m:d>
                      <m:dPr>
                        <m:ctrlPr>
                          <a:rPr lang="zh-CN" altLang="zh-CN" i="1">
                            <a:solidFill>
                              <a:srgbClr val="00B050"/>
                            </a:solidFill>
                          </a:rPr>
                        </m:ctrlPr>
                      </m:dPr>
                      <m:e>
                        <m:r>
                          <a:rPr lang="en-US" altLang="zh-CN" i="1">
                            <a:solidFill>
                              <a:srgbClr val="00B050"/>
                            </a:solidFill>
                          </a:rPr>
                          <m:t>𝑢</m:t>
                        </m:r>
                        <m:r>
                          <a:rPr lang="en-US" altLang="zh-CN" i="1">
                            <a:solidFill>
                              <a:srgbClr val="00B050"/>
                            </a:solidFill>
                          </a:rPr>
                          <m:t>−</m:t>
                        </m:r>
                        <m:acc>
                          <m:accPr>
                            <m:chr m:val="̅"/>
                            <m:ctrlPr>
                              <a:rPr lang="zh-CN" altLang="zh-CN" i="1">
                                <a:solidFill>
                                  <a:srgbClr val="00B050"/>
                                </a:solidFill>
                              </a:rPr>
                            </m:ctrlPr>
                          </m:accPr>
                          <m:e>
                            <m:r>
                              <a:rPr lang="en-US" altLang="zh-CN" i="1">
                                <a:solidFill>
                                  <a:srgbClr val="00B050"/>
                                </a:solidFill>
                              </a:rPr>
                              <m:t>𝑢</m:t>
                            </m:r>
                          </m:e>
                        </m:acc>
                      </m:e>
                    </m:d>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d>
                      <m:dPr>
                        <m:begChr m:val="["/>
                        <m:endChr m:val="]"/>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acc>
                          <m:accPr>
                            <m:chr m:val="̅"/>
                            <m:ctrlPr>
                              <a:rPr lang="zh-CN" altLang="zh-CN" i="1">
                                <a:solidFill>
                                  <a:srgbClr val="00B050"/>
                                </a:solidFill>
                              </a:rPr>
                            </m:ctrlPr>
                          </m:accPr>
                          <m:e>
                            <m:r>
                              <a:rPr lang="en-US" altLang="zh-CN" i="1">
                                <a:solidFill>
                                  <a:srgbClr val="00B050"/>
                                </a:solidFill>
                              </a:rPr>
                              <m:t>𝑢</m:t>
                            </m:r>
                          </m:e>
                        </m:acc>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acc>
                          <m:accPr>
                            <m:chr m:val="̅"/>
                            <m:ctrlPr>
                              <a:rPr lang="zh-CN" altLang="zh-CN" i="1">
                                <a:solidFill>
                                  <a:srgbClr val="00B050"/>
                                </a:solidFill>
                              </a:rPr>
                            </m:ctrlPr>
                          </m:accPr>
                          <m:e>
                            <m:r>
                              <a:rPr lang="en-US" altLang="zh-CN" i="1">
                                <a:solidFill>
                                  <a:srgbClr val="00B050"/>
                                </a:solidFill>
                              </a:rPr>
                              <m:t>𝑣</m:t>
                            </m:r>
                          </m:e>
                        </m:acc>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𝑡</m:t>
                            </m:r>
                          </m:sub>
                        </m:sSub>
                      </m:e>
                    </m:d>
                    <m:r>
                      <a:rPr lang="zh-CN" altLang="zh-CN">
                        <a:solidFill>
                          <a:srgbClr val="00B050"/>
                        </a:solidFill>
                      </a:rPr>
                      <m:t>，</m:t>
                    </m:r>
                  </m:oMath>
                </a14:m>
                <a:endParaRPr lang="en-US" altLang="zh-CN" dirty="0" smtClean="0">
                  <a:solidFill>
                    <a:srgbClr val="00B050"/>
                  </a:solidFill>
                </a:endParaRPr>
              </a:p>
              <a:p>
                <a:pPr lvl="1"/>
                <a14:m>
                  <m:oMath xmlns:m="http://schemas.openxmlformats.org/officeDocument/2006/math">
                    <m:d>
                      <m:dPr>
                        <m:ctrlPr>
                          <a:rPr lang="zh-CN" altLang="zh-CN" i="1">
                            <a:solidFill>
                              <a:srgbClr val="00B050"/>
                            </a:solidFill>
                          </a:rPr>
                        </m:ctrlPr>
                      </m:dPr>
                      <m:e>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𝑥</m:t>
                            </m:r>
                          </m:sub>
                          <m:sup>
                            <m:r>
                              <a:rPr lang="en-US" altLang="zh-CN" i="1">
                                <a:solidFill>
                                  <a:srgbClr val="00B050"/>
                                </a:solidFill>
                              </a:rPr>
                              <m:t>2</m:t>
                            </m:r>
                          </m:sup>
                        </m:sSub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𝑦</m:t>
                            </m:r>
                          </m:sub>
                          <m:sup>
                            <m:r>
                              <a:rPr lang="en-US" altLang="zh-CN" i="1">
                                <a:solidFill>
                                  <a:srgbClr val="00B050"/>
                                </a:solidFill>
                              </a:rPr>
                              <m:t>2</m:t>
                            </m:r>
                          </m:sup>
                        </m:sSubSup>
                      </m:e>
                    </m:d>
                    <m:d>
                      <m:dPr>
                        <m:ctrlPr>
                          <a:rPr lang="zh-CN" altLang="zh-CN" i="1">
                            <a:solidFill>
                              <a:srgbClr val="00B050"/>
                            </a:solidFill>
                          </a:rPr>
                        </m:ctrlPr>
                      </m:dPr>
                      <m:e>
                        <m:r>
                          <a:rPr lang="en-US" altLang="zh-CN" i="1">
                            <a:solidFill>
                              <a:srgbClr val="00B050"/>
                            </a:solidFill>
                          </a:rPr>
                          <m:t>𝑣</m:t>
                        </m:r>
                        <m:r>
                          <a:rPr lang="en-US" altLang="zh-CN" i="1">
                            <a:solidFill>
                              <a:srgbClr val="00B050"/>
                            </a:solidFill>
                          </a:rPr>
                          <m:t>−</m:t>
                        </m:r>
                        <m:acc>
                          <m:accPr>
                            <m:chr m:val="̅"/>
                            <m:ctrlPr>
                              <a:rPr lang="zh-CN" altLang="zh-CN" i="1">
                                <a:solidFill>
                                  <a:srgbClr val="00B050"/>
                                </a:solidFill>
                              </a:rPr>
                            </m:ctrlPr>
                          </m:accPr>
                          <m:e>
                            <m:r>
                              <a:rPr lang="en-US" altLang="zh-CN" i="1">
                                <a:solidFill>
                                  <a:srgbClr val="00B050"/>
                                </a:solidFill>
                              </a:rPr>
                              <m:t>𝑣</m:t>
                            </m:r>
                          </m:e>
                        </m:acc>
                      </m:e>
                    </m:d>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d>
                      <m:dPr>
                        <m:begChr m:val="["/>
                        <m:endChr m:val="]"/>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acc>
                          <m:accPr>
                            <m:chr m:val="̅"/>
                            <m:ctrlPr>
                              <a:rPr lang="zh-CN" altLang="zh-CN" i="1">
                                <a:solidFill>
                                  <a:srgbClr val="00B050"/>
                                </a:solidFill>
                              </a:rPr>
                            </m:ctrlPr>
                          </m:accPr>
                          <m:e>
                            <m:r>
                              <a:rPr lang="en-US" altLang="zh-CN" i="1">
                                <a:solidFill>
                                  <a:srgbClr val="00B050"/>
                                </a:solidFill>
                              </a:rPr>
                              <m:t>𝑢</m:t>
                            </m:r>
                          </m:e>
                        </m:acc>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acc>
                          <m:accPr>
                            <m:chr m:val="̅"/>
                            <m:ctrlPr>
                              <a:rPr lang="zh-CN" altLang="zh-CN" i="1">
                                <a:solidFill>
                                  <a:srgbClr val="00B050"/>
                                </a:solidFill>
                              </a:rPr>
                            </m:ctrlPr>
                          </m:accPr>
                          <m:e>
                            <m:r>
                              <a:rPr lang="en-US" altLang="zh-CN" i="1">
                                <a:solidFill>
                                  <a:srgbClr val="00B050"/>
                                </a:solidFill>
                              </a:rPr>
                              <m:t>𝑣</m:t>
                            </m:r>
                          </m:e>
                        </m:acc>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𝑡</m:t>
                            </m:r>
                          </m:sub>
                        </m:sSub>
                      </m:e>
                    </m:d>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88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14</a:t>
            </a:fld>
            <a:endParaRPr lang="zh-CN" altLang="en-US"/>
          </a:p>
        </p:txBody>
      </p:sp>
    </p:spTree>
    <p:extLst>
      <p:ext uri="{BB962C8B-B14F-4D97-AF65-F5344CB8AC3E}">
        <p14:creationId xmlns:p14="http://schemas.microsoft.com/office/powerpoint/2010/main" val="306525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迭代解决</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zh-CN" dirty="0"/>
                  <a:t>可以从所估算的导数和前面速度</a:t>
                </a:r>
                <a14:m>
                  <m:oMath xmlns:m="http://schemas.openxmlformats.org/officeDocument/2006/math">
                    <m:d>
                      <m:dPr>
                        <m:ctrlPr>
                          <a:rPr lang="zh-CN" altLang="zh-CN" i="1"/>
                        </m:ctrlPr>
                      </m:dPr>
                      <m:e>
                        <m:sSup>
                          <m:sSupPr>
                            <m:ctrlPr>
                              <a:rPr lang="zh-CN" altLang="zh-CN" i="1"/>
                            </m:ctrlPr>
                          </m:sSupPr>
                          <m:e>
                            <m:r>
                              <a:rPr lang="en-US" altLang="zh-CN" i="1"/>
                              <m:t>𝑢</m:t>
                            </m:r>
                          </m:e>
                          <m:sup>
                            <m:r>
                              <a:rPr lang="en-US" altLang="zh-CN" i="1"/>
                              <m:t>𝑛</m:t>
                            </m:r>
                          </m:sup>
                        </m:sSup>
                        <m:r>
                          <a:rPr lang="en-US" altLang="zh-CN" i="1"/>
                          <m:t>,</m:t>
                        </m:r>
                        <m:sSup>
                          <m:sSupPr>
                            <m:ctrlPr>
                              <a:rPr lang="zh-CN" altLang="zh-CN" i="1"/>
                            </m:ctrlPr>
                          </m:sSupPr>
                          <m:e>
                            <m:r>
                              <a:rPr lang="en-US" altLang="zh-CN" i="1"/>
                              <m:t>𝑣</m:t>
                            </m:r>
                          </m:e>
                          <m:sup>
                            <m:r>
                              <a:rPr lang="en-US" altLang="zh-CN" i="1"/>
                              <m:t>𝑛</m:t>
                            </m:r>
                          </m:sup>
                        </m:sSup>
                      </m:e>
                    </m:d>
                  </m:oMath>
                </a14:m>
                <a:r>
                  <a:rPr lang="zh-CN" altLang="zh-CN" dirty="0"/>
                  <a:t>的估算均值来计算新的速度估算集合</a:t>
                </a:r>
                <a14:m>
                  <m:oMath xmlns:m="http://schemas.openxmlformats.org/officeDocument/2006/math">
                    <m:d>
                      <m:dPr>
                        <m:ctrlPr>
                          <a:rPr lang="zh-CN" altLang="zh-CN" i="1"/>
                        </m:ctrlPr>
                      </m:dPr>
                      <m:e>
                        <m:sSup>
                          <m:sSupPr>
                            <m:ctrlPr>
                              <a:rPr lang="zh-CN" altLang="zh-CN" i="1"/>
                            </m:ctrlPr>
                          </m:sSupPr>
                          <m:e>
                            <m:r>
                              <a:rPr lang="en-US" altLang="zh-CN" i="1"/>
                              <m:t>𝑢</m:t>
                            </m:r>
                          </m:e>
                          <m:sup>
                            <m:r>
                              <a:rPr lang="en-US" altLang="zh-CN" i="1"/>
                              <m:t>𝑛</m:t>
                            </m:r>
                            <m:r>
                              <a:rPr lang="en-US" altLang="zh-CN" i="1"/>
                              <m:t>+1</m:t>
                            </m:r>
                          </m:sup>
                        </m:sSup>
                        <m:r>
                          <a:rPr lang="en-US" altLang="zh-CN" i="1"/>
                          <m:t>,</m:t>
                        </m:r>
                        <m:sSup>
                          <m:sSupPr>
                            <m:ctrlPr>
                              <a:rPr lang="zh-CN" altLang="zh-CN" i="1"/>
                            </m:ctrlPr>
                          </m:sSupPr>
                          <m:e>
                            <m:r>
                              <a:rPr lang="en-US" altLang="zh-CN" i="1"/>
                              <m:t>𝑣</m:t>
                            </m:r>
                          </m:e>
                          <m:sup>
                            <m:r>
                              <a:rPr lang="en-US" altLang="zh-CN" i="1"/>
                              <m:t>𝑛</m:t>
                            </m:r>
                            <m:r>
                              <a:rPr lang="en-US" altLang="zh-CN" i="1"/>
                              <m:t>+1</m:t>
                            </m:r>
                          </m:sup>
                        </m:sSup>
                      </m:e>
                    </m:d>
                  </m:oMath>
                </a14:m>
                <a:r>
                  <a:rPr lang="zh-CN" altLang="zh-CN" dirty="0"/>
                  <a:t>，具体计算公式</a:t>
                </a:r>
                <a:r>
                  <a:rPr lang="zh-CN" altLang="zh-CN" dirty="0" smtClean="0"/>
                  <a:t>为</a:t>
                </a:r>
                <a:endParaRPr lang="en-US" altLang="zh-CN" dirty="0" smtClean="0"/>
              </a:p>
              <a:p>
                <a:pPr lvl="1"/>
                <a14:m>
                  <m:oMath xmlns:m="http://schemas.openxmlformats.org/officeDocument/2006/math">
                    <m:sSup>
                      <m:sSupPr>
                        <m:ctrlPr>
                          <a:rPr lang="zh-CN" altLang="zh-CN" i="1" smtClean="0">
                            <a:solidFill>
                              <a:srgbClr val="00B050"/>
                            </a:solidFill>
                          </a:rPr>
                        </m:ctrlPr>
                      </m:sSupPr>
                      <m:e>
                        <m:r>
                          <a:rPr lang="en-US" altLang="zh-CN" i="1">
                            <a:solidFill>
                              <a:srgbClr val="00B050"/>
                            </a:solidFill>
                          </a:rPr>
                          <m:t>𝑢</m:t>
                        </m:r>
                      </m:e>
                      <m:sup>
                        <m:r>
                          <a:rPr lang="en-US" altLang="zh-CN" i="1">
                            <a:solidFill>
                              <a:srgbClr val="00B050"/>
                            </a:solidFill>
                          </a:rPr>
                          <m:t>𝑛</m:t>
                        </m:r>
                        <m:r>
                          <a:rPr lang="en-US" altLang="zh-CN" i="1">
                            <a:solidFill>
                              <a:srgbClr val="00B050"/>
                            </a:solidFill>
                          </a:rPr>
                          <m:t>+1</m:t>
                        </m:r>
                      </m:sup>
                    </m:sSup>
                    <m:r>
                      <a:rPr lang="en-US" altLang="zh-CN" i="1">
                        <a:solidFill>
                          <a:srgbClr val="00B050"/>
                        </a:solidFill>
                      </a:rPr>
                      <m:t>=</m:t>
                    </m:r>
                    <m:sSup>
                      <m:sSupPr>
                        <m:ctrlPr>
                          <a:rPr lang="zh-CN" altLang="zh-CN" i="1">
                            <a:solidFill>
                              <a:srgbClr val="00B050"/>
                            </a:solidFill>
                          </a:rPr>
                        </m:ctrlPr>
                      </m:sSupPr>
                      <m:e>
                        <m:acc>
                          <m:accPr>
                            <m:chr m:val="̅"/>
                            <m:ctrlPr>
                              <a:rPr lang="zh-CN" altLang="zh-CN" i="1">
                                <a:solidFill>
                                  <a:srgbClr val="00B050"/>
                                </a:solidFill>
                              </a:rPr>
                            </m:ctrlPr>
                          </m:accPr>
                          <m:e>
                            <m:r>
                              <a:rPr lang="en-US" altLang="zh-CN" i="1">
                                <a:solidFill>
                                  <a:srgbClr val="00B050"/>
                                </a:solidFill>
                              </a:rPr>
                              <m:t>𝑢</m:t>
                            </m:r>
                          </m:e>
                        </m:acc>
                      </m:e>
                      <m:sup>
                        <m:r>
                          <a:rPr lang="en-US" altLang="zh-CN" i="1">
                            <a:solidFill>
                              <a:srgbClr val="00B050"/>
                            </a:solidFill>
                          </a:rPr>
                          <m:t>𝑛</m:t>
                        </m:r>
                      </m:sup>
                    </m:sSup>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d>
                          <m:dPr>
                            <m:begChr m:val="["/>
                            <m:endChr m:val="]"/>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sSup>
                              <m:sSupPr>
                                <m:ctrlPr>
                                  <a:rPr lang="zh-CN" altLang="zh-CN" i="1">
                                    <a:solidFill>
                                      <a:srgbClr val="00B050"/>
                                    </a:solidFill>
                                  </a:rPr>
                                </m:ctrlPr>
                              </m:sSupPr>
                              <m:e>
                                <m:acc>
                                  <m:accPr>
                                    <m:chr m:val="̅"/>
                                    <m:ctrlPr>
                                      <a:rPr lang="zh-CN" altLang="zh-CN" i="1">
                                        <a:solidFill>
                                          <a:srgbClr val="00B050"/>
                                        </a:solidFill>
                                      </a:rPr>
                                    </m:ctrlPr>
                                  </m:accPr>
                                  <m:e>
                                    <m:r>
                                      <a:rPr lang="en-US" altLang="zh-CN" i="1">
                                        <a:solidFill>
                                          <a:srgbClr val="00B050"/>
                                        </a:solidFill>
                                      </a:rPr>
                                      <m:t>𝑢</m:t>
                                    </m:r>
                                  </m:e>
                                </m:acc>
                              </m:e>
                              <m:sup>
                                <m:r>
                                  <a:rPr lang="en-US" altLang="zh-CN" i="1">
                                    <a:solidFill>
                                      <a:srgbClr val="00B050"/>
                                    </a:solidFill>
                                  </a:rPr>
                                  <m:t>𝑛</m:t>
                                </m:r>
                              </m:sup>
                            </m:sSup>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sSup>
                              <m:sSupPr>
                                <m:ctrlPr>
                                  <a:rPr lang="zh-CN" altLang="zh-CN" i="1">
                                    <a:solidFill>
                                      <a:srgbClr val="00B050"/>
                                    </a:solidFill>
                                  </a:rPr>
                                </m:ctrlPr>
                              </m:sSupPr>
                              <m:e>
                                <m:acc>
                                  <m:accPr>
                                    <m:chr m:val="̅"/>
                                    <m:ctrlPr>
                                      <a:rPr lang="zh-CN" altLang="zh-CN" i="1">
                                        <a:solidFill>
                                          <a:srgbClr val="00B050"/>
                                        </a:solidFill>
                                      </a:rPr>
                                    </m:ctrlPr>
                                  </m:accPr>
                                  <m:e>
                                    <m:r>
                                      <a:rPr lang="en-US" altLang="zh-CN" i="1">
                                        <a:solidFill>
                                          <a:srgbClr val="00B050"/>
                                        </a:solidFill>
                                      </a:rPr>
                                      <m:t>𝑣</m:t>
                                    </m:r>
                                  </m:e>
                                </m:acc>
                              </m:e>
                              <m:sup>
                                <m:r>
                                  <a:rPr lang="en-US" altLang="zh-CN" i="1">
                                    <a:solidFill>
                                      <a:srgbClr val="00B050"/>
                                    </a:solidFill>
                                  </a:rPr>
                                  <m:t>𝑛</m:t>
                                </m:r>
                              </m:sup>
                            </m:sSup>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𝑡</m:t>
                                </m:r>
                              </m:sub>
                            </m:sSub>
                          </m:e>
                        </m:d>
                      </m:num>
                      <m:den>
                        <m:d>
                          <m:dPr>
                            <m:ctrlPr>
                              <a:rPr lang="zh-CN" altLang="zh-CN" i="1">
                                <a:solidFill>
                                  <a:srgbClr val="00B050"/>
                                </a:solidFill>
                              </a:rPr>
                            </m:ctrlPr>
                          </m:dPr>
                          <m:e>
                            <m:sSup>
                              <m:sSupPr>
                                <m:ctrlPr>
                                  <a:rPr lang="zh-CN" altLang="zh-CN" i="1">
                                    <a:solidFill>
                                      <a:srgbClr val="00B050"/>
                                    </a:solidFill>
                                  </a:rPr>
                                </m:ctrlPr>
                              </m:sSupPr>
                              <m:e>
                                <m:r>
                                  <a:rPr lang="en-US" altLang="zh-CN" i="1">
                                    <a:solidFill>
                                      <a:srgbClr val="00B050"/>
                                    </a:solidFill>
                                  </a:rPr>
                                  <m:t>𝛼</m:t>
                                </m:r>
                              </m:e>
                              <m:sup>
                                <m:r>
                                  <a:rPr lang="en-US" altLang="zh-CN" i="1">
                                    <a:solidFill>
                                      <a:srgbClr val="00B050"/>
                                    </a:solidFill>
                                  </a:rPr>
                                  <m:t>2</m:t>
                                </m:r>
                              </m:sup>
                            </m:s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𝑥</m:t>
                                </m:r>
                              </m:sub>
                              <m:sup>
                                <m:r>
                                  <a:rPr lang="en-US" altLang="zh-CN" i="1">
                                    <a:solidFill>
                                      <a:srgbClr val="00B050"/>
                                    </a:solidFill>
                                  </a:rPr>
                                  <m:t>2</m:t>
                                </m:r>
                              </m:sup>
                            </m:sSub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𝑦</m:t>
                                </m:r>
                              </m:sub>
                              <m:sup>
                                <m:r>
                                  <a:rPr lang="en-US" altLang="zh-CN" i="1">
                                    <a:solidFill>
                                      <a:srgbClr val="00B050"/>
                                    </a:solidFill>
                                  </a:rPr>
                                  <m:t>2</m:t>
                                </m:r>
                              </m:sup>
                            </m:sSubSup>
                          </m:e>
                        </m:d>
                      </m:den>
                    </m:f>
                  </m:oMath>
                </a14:m>
                <a:endParaRPr lang="en-US" altLang="zh-CN" dirty="0" smtClean="0">
                  <a:solidFill>
                    <a:srgbClr val="00B050"/>
                  </a:solidFill>
                </a:endParaRPr>
              </a:p>
              <a:p>
                <a:pPr lvl="1"/>
                <a14:m>
                  <m:oMath xmlns:m="http://schemas.openxmlformats.org/officeDocument/2006/math">
                    <m:sSup>
                      <m:sSupPr>
                        <m:ctrlPr>
                          <a:rPr lang="zh-CN" altLang="zh-CN" i="1">
                            <a:solidFill>
                              <a:srgbClr val="00B050"/>
                            </a:solidFill>
                          </a:rPr>
                        </m:ctrlPr>
                      </m:sSupPr>
                      <m:e>
                        <m:r>
                          <a:rPr lang="en-US" altLang="zh-CN" i="1">
                            <a:solidFill>
                              <a:srgbClr val="00B050"/>
                            </a:solidFill>
                          </a:rPr>
                          <m:t>𝑣</m:t>
                        </m:r>
                      </m:e>
                      <m:sup>
                        <m:r>
                          <a:rPr lang="en-US" altLang="zh-CN" i="1">
                            <a:solidFill>
                              <a:srgbClr val="00B050"/>
                            </a:solidFill>
                          </a:rPr>
                          <m:t>𝑛</m:t>
                        </m:r>
                        <m:r>
                          <a:rPr lang="en-US" altLang="zh-CN" i="1">
                            <a:solidFill>
                              <a:srgbClr val="00B050"/>
                            </a:solidFill>
                          </a:rPr>
                          <m:t>+1</m:t>
                        </m:r>
                      </m:sup>
                    </m:sSup>
                    <m:r>
                      <a:rPr lang="en-US" altLang="zh-CN" i="1">
                        <a:solidFill>
                          <a:srgbClr val="00B050"/>
                        </a:solidFill>
                      </a:rPr>
                      <m:t>=</m:t>
                    </m:r>
                    <m:sSup>
                      <m:sSupPr>
                        <m:ctrlPr>
                          <a:rPr lang="zh-CN" altLang="zh-CN" i="1">
                            <a:solidFill>
                              <a:srgbClr val="00B050"/>
                            </a:solidFill>
                          </a:rPr>
                        </m:ctrlPr>
                      </m:sSupPr>
                      <m:e>
                        <m:acc>
                          <m:accPr>
                            <m:chr m:val="̅"/>
                            <m:ctrlPr>
                              <a:rPr lang="zh-CN" altLang="zh-CN" i="1">
                                <a:solidFill>
                                  <a:srgbClr val="00B050"/>
                                </a:solidFill>
                              </a:rPr>
                            </m:ctrlPr>
                          </m:accPr>
                          <m:e>
                            <m:r>
                              <a:rPr lang="en-US" altLang="zh-CN" i="1">
                                <a:solidFill>
                                  <a:srgbClr val="00B050"/>
                                </a:solidFill>
                              </a:rPr>
                              <m:t>𝑣</m:t>
                            </m:r>
                          </m:e>
                        </m:acc>
                      </m:e>
                      <m:sup>
                        <m:r>
                          <a:rPr lang="en-US" altLang="zh-CN" i="1">
                            <a:solidFill>
                              <a:srgbClr val="00B050"/>
                            </a:solidFill>
                          </a:rPr>
                          <m:t>𝑛</m:t>
                        </m:r>
                      </m:sup>
                    </m:sSup>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d>
                          <m:dPr>
                            <m:begChr m:val="["/>
                            <m:endChr m:val="]"/>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sSup>
                              <m:sSupPr>
                                <m:ctrlPr>
                                  <a:rPr lang="zh-CN" altLang="zh-CN" i="1">
                                    <a:solidFill>
                                      <a:srgbClr val="00B050"/>
                                    </a:solidFill>
                                  </a:rPr>
                                </m:ctrlPr>
                              </m:sSupPr>
                              <m:e>
                                <m:acc>
                                  <m:accPr>
                                    <m:chr m:val="̅"/>
                                    <m:ctrlPr>
                                      <a:rPr lang="zh-CN" altLang="zh-CN" i="1">
                                        <a:solidFill>
                                          <a:srgbClr val="00B050"/>
                                        </a:solidFill>
                                      </a:rPr>
                                    </m:ctrlPr>
                                  </m:accPr>
                                  <m:e>
                                    <m:r>
                                      <a:rPr lang="en-US" altLang="zh-CN" i="1">
                                        <a:solidFill>
                                          <a:srgbClr val="00B050"/>
                                        </a:solidFill>
                                      </a:rPr>
                                      <m:t>𝑢</m:t>
                                    </m:r>
                                  </m:e>
                                </m:acc>
                              </m:e>
                              <m:sup>
                                <m:r>
                                  <a:rPr lang="en-US" altLang="zh-CN" i="1">
                                    <a:solidFill>
                                      <a:srgbClr val="00B050"/>
                                    </a:solidFill>
                                  </a:rPr>
                                  <m:t>𝑛</m:t>
                                </m:r>
                              </m:sup>
                            </m:sSup>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sSup>
                              <m:sSupPr>
                                <m:ctrlPr>
                                  <a:rPr lang="zh-CN" altLang="zh-CN" i="1">
                                    <a:solidFill>
                                      <a:srgbClr val="00B050"/>
                                    </a:solidFill>
                                  </a:rPr>
                                </m:ctrlPr>
                              </m:sSupPr>
                              <m:e>
                                <m:acc>
                                  <m:accPr>
                                    <m:chr m:val="̅"/>
                                    <m:ctrlPr>
                                      <a:rPr lang="zh-CN" altLang="zh-CN" i="1">
                                        <a:solidFill>
                                          <a:srgbClr val="00B050"/>
                                        </a:solidFill>
                                      </a:rPr>
                                    </m:ctrlPr>
                                  </m:accPr>
                                  <m:e>
                                    <m:r>
                                      <a:rPr lang="en-US" altLang="zh-CN" i="1">
                                        <a:solidFill>
                                          <a:srgbClr val="00B050"/>
                                        </a:solidFill>
                                      </a:rPr>
                                      <m:t>𝑣</m:t>
                                    </m:r>
                                  </m:e>
                                </m:acc>
                              </m:e>
                              <m:sup>
                                <m:r>
                                  <a:rPr lang="en-US" altLang="zh-CN" i="1">
                                    <a:solidFill>
                                      <a:srgbClr val="00B050"/>
                                    </a:solidFill>
                                  </a:rPr>
                                  <m:t>𝑛</m:t>
                                </m:r>
                              </m:sup>
                            </m:sSup>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𝑡</m:t>
                                </m:r>
                              </m:sub>
                            </m:sSub>
                          </m:e>
                        </m:d>
                      </m:num>
                      <m:den>
                        <m:d>
                          <m:dPr>
                            <m:ctrlPr>
                              <a:rPr lang="zh-CN" altLang="zh-CN" i="1">
                                <a:solidFill>
                                  <a:srgbClr val="00B050"/>
                                </a:solidFill>
                              </a:rPr>
                            </m:ctrlPr>
                          </m:dPr>
                          <m:e>
                            <m:sSup>
                              <m:sSupPr>
                                <m:ctrlPr>
                                  <a:rPr lang="zh-CN" altLang="zh-CN" i="1">
                                    <a:solidFill>
                                      <a:srgbClr val="00B050"/>
                                    </a:solidFill>
                                  </a:rPr>
                                </m:ctrlPr>
                              </m:sSupPr>
                              <m:e>
                                <m:r>
                                  <a:rPr lang="en-US" altLang="zh-CN" i="1">
                                    <a:solidFill>
                                      <a:srgbClr val="00B050"/>
                                    </a:solidFill>
                                  </a:rPr>
                                  <m:t>𝛼</m:t>
                                </m:r>
                              </m:e>
                              <m:sup>
                                <m:r>
                                  <a:rPr lang="en-US" altLang="zh-CN" i="1">
                                    <a:solidFill>
                                      <a:srgbClr val="00B050"/>
                                    </a:solidFill>
                                  </a:rPr>
                                  <m:t>2</m:t>
                                </m:r>
                              </m:sup>
                            </m:s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𝑥</m:t>
                                </m:r>
                              </m:sub>
                              <m:sup>
                                <m:r>
                                  <a:rPr lang="en-US" altLang="zh-CN" i="1">
                                    <a:solidFill>
                                      <a:srgbClr val="00B050"/>
                                    </a:solidFill>
                                  </a:rPr>
                                  <m:t>2</m:t>
                                </m:r>
                              </m:sup>
                            </m:sSubSup>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𝐸</m:t>
                                </m:r>
                              </m:e>
                              <m:sub>
                                <m:r>
                                  <a:rPr lang="en-US" altLang="zh-CN" i="1">
                                    <a:solidFill>
                                      <a:srgbClr val="00B050"/>
                                    </a:solidFill>
                                  </a:rPr>
                                  <m:t>𝑦</m:t>
                                </m:r>
                              </m:sub>
                              <m:sup>
                                <m:r>
                                  <a:rPr lang="en-US" altLang="zh-CN" i="1">
                                    <a:solidFill>
                                      <a:srgbClr val="00B050"/>
                                    </a:solidFill>
                                  </a:rPr>
                                  <m:t>2</m:t>
                                </m:r>
                              </m:sup>
                            </m:sSubSup>
                          </m:e>
                        </m:d>
                      </m:den>
                    </m:f>
                    <m:r>
                      <a:rPr lang="zh-CN" altLang="zh-CN">
                        <a:solidFill>
                          <a:srgbClr val="00B050"/>
                        </a:solidFill>
                      </a:rPr>
                      <m:t>。</m:t>
                    </m:r>
                  </m:oMath>
                </a14:m>
                <a:endParaRPr lang="en-US" altLang="zh-CN" dirty="0" smtClean="0">
                  <a:solidFill>
                    <a:srgbClr val="00B050"/>
                  </a:solidFill>
                </a:endParaRPr>
              </a:p>
              <a:p>
                <a:r>
                  <a:rPr lang="zh-CN" altLang="zh-CN" dirty="0"/>
                  <a:t>一个实际的问题就是选择怎么随着时间步骤进行交叉迭代</a:t>
                </a:r>
                <a:r>
                  <a:rPr lang="zh-CN" altLang="zh-CN" dirty="0" smtClean="0"/>
                  <a:t>。</a:t>
                </a:r>
                <a:endParaRPr lang="en-US" altLang="zh-CN" dirty="0" smtClean="0"/>
              </a:p>
              <a:p>
                <a:pPr lvl="1"/>
                <a:r>
                  <a:rPr lang="zh-CN" altLang="zh-CN" dirty="0">
                    <a:solidFill>
                      <a:srgbClr val="C00000"/>
                    </a:solidFill>
                  </a:rPr>
                  <a:t>一方面，可以对一帧图像进行反复迭代直至取得稳定的结果，然后再前进至下一帧图像</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另一方面，在给定一个好的初始估值的基础上，对每一个时间步骤只进行一次迭代。</a:t>
                </a:r>
                <a:endParaRPr lang="zh-CN" altLang="en-US" dirty="0">
                  <a:solidFill>
                    <a:srgbClr val="C0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887" b="-264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15</a:t>
            </a:fld>
            <a:endParaRPr lang="zh-CN" altLang="en-US"/>
          </a:p>
        </p:txBody>
      </p:sp>
    </p:spTree>
    <p:extLst>
      <p:ext uri="{BB962C8B-B14F-4D97-AF65-F5344CB8AC3E}">
        <p14:creationId xmlns:p14="http://schemas.microsoft.com/office/powerpoint/2010/main" val="296758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Horn </a:t>
            </a:r>
            <a:r>
              <a:rPr lang="en-US" altLang="zh-CN" dirty="0"/>
              <a:t>&amp; </a:t>
            </a:r>
            <a:r>
              <a:rPr lang="en-US" altLang="zh-CN" dirty="0" err="1"/>
              <a:t>Schunck</a:t>
            </a:r>
            <a:r>
              <a:rPr lang="zh-CN" altLang="zh-CN" dirty="0" smtClean="0"/>
              <a:t>算法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16</a:t>
            </a:fld>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98204"/>
            <a:ext cx="8304292" cy="1602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509745"/>
            <a:ext cx="8304292" cy="1583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下箭头 5"/>
          <p:cNvSpPr/>
          <p:nvPr/>
        </p:nvSpPr>
        <p:spPr>
          <a:xfrm>
            <a:off x="4355976" y="3501008"/>
            <a:ext cx="528374" cy="1008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375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additive="base">
                                        <p:cTn id="17" dur="500" fill="hold"/>
                                        <p:tgtEl>
                                          <p:spTgt spid="1027"/>
                                        </p:tgtEl>
                                        <p:attrNameLst>
                                          <p:attrName>ppt_x</p:attrName>
                                        </p:attrNameLst>
                                      </p:cBhvr>
                                      <p:tavLst>
                                        <p:tav tm="0">
                                          <p:val>
                                            <p:strVal val="#ppt_x"/>
                                          </p:val>
                                        </p:tav>
                                        <p:tav tm="100000">
                                          <p:val>
                                            <p:strVal val="#ppt_x"/>
                                          </p:val>
                                        </p:tav>
                                      </p:tavLst>
                                    </p:anim>
                                    <p:anim calcmode="lin" valueType="num">
                                      <p:cBhvr additive="base">
                                        <p:cTn id="18" dur="500" fill="hold"/>
                                        <p:tgtEl>
                                          <p:spTgt spid="10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Lucas &amp; </a:t>
            </a:r>
            <a:r>
              <a:rPr lang="en-US" altLang="zh-CN" dirty="0" err="1"/>
              <a:t>Kanade</a:t>
            </a:r>
            <a:r>
              <a:rPr lang="zh-CN" altLang="zh-CN" dirty="0"/>
              <a:t>算法</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在计算机视觉领域中，</a:t>
            </a:r>
            <a:r>
              <a:rPr lang="en-US" altLang="zh-CN" dirty="0"/>
              <a:t>Lucas &amp; </a:t>
            </a:r>
            <a:r>
              <a:rPr lang="en-US" altLang="zh-CN" dirty="0" err="1"/>
              <a:t>Kanade</a:t>
            </a:r>
            <a:r>
              <a:rPr lang="zh-CN" altLang="zh-CN" dirty="0"/>
              <a:t>算法是用于光流估算的两帧差分方法，由</a:t>
            </a:r>
            <a:r>
              <a:rPr lang="en-US" altLang="zh-CN" dirty="0"/>
              <a:t>Bruce D. Lucas</a:t>
            </a:r>
            <a:r>
              <a:rPr lang="zh-CN" altLang="zh-CN" dirty="0"/>
              <a:t>和</a:t>
            </a:r>
            <a:r>
              <a:rPr lang="en-US" altLang="zh-CN" dirty="0"/>
              <a:t>Takeo </a:t>
            </a:r>
            <a:r>
              <a:rPr lang="en-US" altLang="zh-CN" dirty="0" err="1"/>
              <a:t>Kanade</a:t>
            </a:r>
            <a:r>
              <a:rPr lang="zh-CN" altLang="zh-CN" dirty="0"/>
              <a:t>所提出来</a:t>
            </a:r>
            <a:r>
              <a:rPr lang="zh-CN" altLang="zh-CN" dirty="0" smtClean="0"/>
              <a:t>的</a:t>
            </a:r>
            <a:r>
              <a:rPr lang="zh-CN" altLang="en-US" dirty="0" smtClean="0"/>
              <a:t>。</a:t>
            </a:r>
            <a:endParaRPr lang="en-US" altLang="zh-CN" dirty="0" smtClean="0"/>
          </a:p>
          <a:p>
            <a:pPr lvl="1"/>
            <a:r>
              <a:rPr lang="zh-CN" altLang="zh-CN" dirty="0">
                <a:solidFill>
                  <a:srgbClr val="00B050"/>
                </a:solidFill>
              </a:rPr>
              <a:t>应该说，</a:t>
            </a:r>
            <a:r>
              <a:rPr lang="en-US" altLang="zh-CN" dirty="0">
                <a:solidFill>
                  <a:srgbClr val="00B050"/>
                </a:solidFill>
              </a:rPr>
              <a:t>Lucas &amp; </a:t>
            </a:r>
            <a:r>
              <a:rPr lang="en-US" altLang="zh-CN" dirty="0" err="1">
                <a:solidFill>
                  <a:srgbClr val="00B050"/>
                </a:solidFill>
              </a:rPr>
              <a:t>Kanade</a:t>
            </a:r>
            <a:r>
              <a:rPr lang="zh-CN" altLang="zh-CN" dirty="0">
                <a:solidFill>
                  <a:srgbClr val="00B050"/>
                </a:solidFill>
              </a:rPr>
              <a:t>算法目前仍然属于最为流行的用于光流估算的两帧差分方法</a:t>
            </a:r>
            <a:r>
              <a:rPr lang="zh-CN" altLang="zh-CN" dirty="0" smtClean="0">
                <a:solidFill>
                  <a:srgbClr val="00B050"/>
                </a:solidFill>
              </a:rPr>
              <a:t>之一</a:t>
            </a:r>
            <a:r>
              <a:rPr lang="zh-CN" altLang="en-US" dirty="0" smtClean="0">
                <a:solidFill>
                  <a:srgbClr val="00B050"/>
                </a:solidFill>
              </a:rPr>
              <a:t>。</a:t>
            </a:r>
            <a:endParaRPr lang="en-US" altLang="zh-CN" dirty="0" smtClean="0">
              <a:solidFill>
                <a:srgbClr val="00B050"/>
              </a:solidFill>
            </a:endParaRPr>
          </a:p>
          <a:p>
            <a:r>
              <a:rPr lang="zh-CN" altLang="zh-CN" dirty="0"/>
              <a:t>当应用于诸如立体匹配等图像配准问题，或者带有很大位移的图像，</a:t>
            </a:r>
            <a:r>
              <a:rPr lang="en-US" altLang="zh-CN" dirty="0"/>
              <a:t>Lucas &amp; </a:t>
            </a:r>
            <a:r>
              <a:rPr lang="en-US" altLang="zh-CN" dirty="0" err="1"/>
              <a:t>Kanade</a:t>
            </a:r>
            <a:r>
              <a:rPr lang="zh-CN" altLang="zh-CN" dirty="0"/>
              <a:t>算法通常使用由粗到细的迭代方式来进行</a:t>
            </a:r>
            <a:r>
              <a:rPr lang="zh-CN" altLang="zh-CN" dirty="0" smtClean="0"/>
              <a:t>。</a:t>
            </a:r>
            <a:endParaRPr lang="en-US" altLang="zh-CN" dirty="0" smtClean="0"/>
          </a:p>
          <a:p>
            <a:pPr lvl="1"/>
            <a:r>
              <a:rPr lang="zh-CN" altLang="zh-CN" dirty="0">
                <a:solidFill>
                  <a:srgbClr val="C00000"/>
                </a:solidFill>
              </a:rPr>
              <a:t>也就是说，在一个尺度空间（或金字塔）中首先在粗尺度上计算空间导数，并根据所计算的形变矩阵进行图像卷积操作，然后在连续的细尺度上进行迭代更新计算。</a:t>
            </a:r>
            <a:endParaRPr lang="en-US" altLang="zh-CN" dirty="0" smtClean="0">
              <a:solidFill>
                <a:srgbClr val="C00000"/>
              </a:solidFill>
            </a:endParaRPr>
          </a:p>
          <a:p>
            <a:r>
              <a:rPr lang="en-US" altLang="zh-CN" dirty="0">
                <a:solidFill>
                  <a:srgbClr val="0000FF"/>
                </a:solidFill>
              </a:rPr>
              <a:t>Lucas &amp; </a:t>
            </a:r>
            <a:r>
              <a:rPr lang="en-US" altLang="zh-CN" dirty="0" err="1">
                <a:solidFill>
                  <a:srgbClr val="0000FF"/>
                </a:solidFill>
              </a:rPr>
              <a:t>Kanade</a:t>
            </a:r>
            <a:r>
              <a:rPr lang="zh-CN" altLang="zh-CN" dirty="0">
                <a:solidFill>
                  <a:srgbClr val="0000FF"/>
                </a:solidFill>
              </a:rPr>
              <a:t>算法的特点是不能够产生很高密度的光流向量，不过对噪声相对比较鲁棒。</a:t>
            </a:r>
            <a:endParaRPr lang="zh-CN" altLang="en-US" dirty="0">
              <a:solidFill>
                <a:srgbClr val="0000FF"/>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17</a:t>
            </a:fld>
            <a:endParaRPr lang="zh-CN" altLang="en-US"/>
          </a:p>
        </p:txBody>
      </p:sp>
    </p:spTree>
    <p:extLst>
      <p:ext uri="{BB962C8B-B14F-4D97-AF65-F5344CB8AC3E}">
        <p14:creationId xmlns:p14="http://schemas.microsoft.com/office/powerpoint/2010/main" val="14968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Lucas &amp; </a:t>
            </a:r>
            <a:r>
              <a:rPr lang="en-US" altLang="zh-CN" dirty="0" err="1"/>
              <a:t>Kanade</a:t>
            </a:r>
            <a:r>
              <a:rPr lang="zh-CN" altLang="zh-CN" dirty="0"/>
              <a:t>算法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18</a:t>
            </a:fld>
            <a:endParaRPr lang="zh-CN" altLang="en-US"/>
          </a:p>
        </p:txBody>
      </p:sp>
      <p:pic>
        <p:nvPicPr>
          <p:cNvPr id="6" name="图片 5" descr="用于光流估算的特征点提取_原始图像.bmp"/>
          <p:cNvPicPr/>
          <p:nvPr/>
        </p:nvPicPr>
        <p:blipFill>
          <a:blip r:embed="rId2" cstate="print"/>
          <a:stretch>
            <a:fillRect/>
          </a:stretch>
        </p:blipFill>
        <p:spPr>
          <a:xfrm>
            <a:off x="609192" y="1772053"/>
            <a:ext cx="3242728" cy="2088995"/>
          </a:xfrm>
          <a:prstGeom prst="rect">
            <a:avLst/>
          </a:prstGeom>
        </p:spPr>
      </p:pic>
      <p:pic>
        <p:nvPicPr>
          <p:cNvPr id="7" name="图片 6" descr="用于光流估算的特征点提取_结果图像.bmp"/>
          <p:cNvPicPr/>
          <p:nvPr/>
        </p:nvPicPr>
        <p:blipFill>
          <a:blip r:embed="rId3" cstate="print"/>
          <a:stretch>
            <a:fillRect/>
          </a:stretch>
        </p:blipFill>
        <p:spPr>
          <a:xfrm>
            <a:off x="4499992" y="4149080"/>
            <a:ext cx="3240360" cy="2088232"/>
          </a:xfrm>
          <a:prstGeom prst="rect">
            <a:avLst/>
          </a:prstGeom>
        </p:spPr>
      </p:pic>
      <p:sp>
        <p:nvSpPr>
          <p:cNvPr id="8" name="矩形 7"/>
          <p:cNvSpPr/>
          <p:nvPr/>
        </p:nvSpPr>
        <p:spPr>
          <a:xfrm>
            <a:off x="1293392" y="4870030"/>
            <a:ext cx="1874328" cy="646331"/>
          </a:xfrm>
          <a:prstGeom prst="rect">
            <a:avLst/>
          </a:prstGeom>
          <a:solidFill>
            <a:srgbClr val="00B050"/>
          </a:solidFill>
        </p:spPr>
        <p:txBody>
          <a:bodyPr wrap="square">
            <a:spAutoFit/>
          </a:bodyPr>
          <a:lstStyle/>
          <a:p>
            <a:r>
              <a:rPr lang="zh-CN" altLang="zh-CN" dirty="0"/>
              <a:t>用于光流分析的特征窗口的选取</a:t>
            </a:r>
            <a:endParaRPr lang="zh-CN" altLang="en-US" dirty="0"/>
          </a:p>
        </p:txBody>
      </p:sp>
      <p:cxnSp>
        <p:nvCxnSpPr>
          <p:cNvPr id="10" name="直接连接符 9"/>
          <p:cNvCxnSpPr>
            <a:stCxn id="6" idx="2"/>
            <a:endCxn id="8" idx="0"/>
          </p:cNvCxnSpPr>
          <p:nvPr/>
        </p:nvCxnSpPr>
        <p:spPr>
          <a:xfrm>
            <a:off x="2230556" y="3861048"/>
            <a:ext cx="0" cy="1008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3"/>
            <a:endCxn id="7" idx="1"/>
          </p:cNvCxnSpPr>
          <p:nvPr/>
        </p:nvCxnSpPr>
        <p:spPr>
          <a:xfrm>
            <a:off x="3167720" y="5193196"/>
            <a:ext cx="13322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78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Lucas &amp; </a:t>
            </a:r>
            <a:r>
              <a:rPr lang="en-US" altLang="zh-CN" dirty="0" err="1"/>
              <a:t>Kanade</a:t>
            </a:r>
            <a:r>
              <a:rPr lang="zh-CN" altLang="zh-CN" dirty="0"/>
              <a:t>算法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19</a:t>
            </a:fld>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98204"/>
            <a:ext cx="8304292" cy="1602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下箭头 6"/>
          <p:cNvSpPr/>
          <p:nvPr/>
        </p:nvSpPr>
        <p:spPr>
          <a:xfrm>
            <a:off x="4355976" y="3501008"/>
            <a:ext cx="528374" cy="1008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549199"/>
            <a:ext cx="8304292" cy="161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41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ppt_x"/>
                                          </p:val>
                                        </p:tav>
                                        <p:tav tm="100000">
                                          <p:val>
                                            <p:strVal val="#ppt_x"/>
                                          </p:val>
                                        </p:tav>
                                      </p:tavLst>
                                    </p:anim>
                                    <p:anim calcmode="lin" valueType="num">
                                      <p:cBhvr additive="base">
                                        <p:cTn id="1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高级数字图像处理</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数字图像处理技术不断发展的方向可以分为三种类型</a:t>
            </a:r>
            <a:r>
              <a:rPr lang="zh-CN" altLang="zh-CN" dirty="0" smtClean="0"/>
              <a:t>：</a:t>
            </a:r>
            <a:endParaRPr lang="en-US" altLang="zh-CN" dirty="0" smtClean="0"/>
          </a:p>
          <a:p>
            <a:pPr lvl="1"/>
            <a:r>
              <a:rPr lang="zh-CN" altLang="zh-CN" dirty="0" smtClean="0">
                <a:solidFill>
                  <a:srgbClr val="00B050"/>
                </a:solidFill>
              </a:rPr>
              <a:t>将</a:t>
            </a:r>
            <a:r>
              <a:rPr lang="zh-CN" altLang="zh-CN" dirty="0">
                <a:solidFill>
                  <a:srgbClr val="00B050"/>
                </a:solidFill>
              </a:rPr>
              <a:t>二维图像技术应用于三维视频任务，这里更多的是要利用不同图像帧之间的时基相关性</a:t>
            </a:r>
            <a:r>
              <a:rPr lang="zh-CN" altLang="zh-CN" dirty="0" smtClean="0">
                <a:solidFill>
                  <a:srgbClr val="00B050"/>
                </a:solidFill>
              </a:rPr>
              <a:t>；</a:t>
            </a:r>
            <a:endParaRPr lang="en-US" altLang="zh-CN" dirty="0" smtClean="0">
              <a:solidFill>
                <a:srgbClr val="00B050"/>
              </a:solidFill>
            </a:endParaRPr>
          </a:p>
          <a:p>
            <a:pPr lvl="2"/>
            <a:r>
              <a:rPr lang="zh-CN" altLang="zh-CN" dirty="0">
                <a:solidFill>
                  <a:srgbClr val="0000FF"/>
                </a:solidFill>
              </a:rPr>
              <a:t>内容上的</a:t>
            </a:r>
            <a:r>
              <a:rPr lang="zh-CN" altLang="zh-CN" dirty="0" smtClean="0">
                <a:solidFill>
                  <a:srgbClr val="0000FF"/>
                </a:solidFill>
              </a:rPr>
              <a:t>扩展</a:t>
            </a:r>
            <a:endParaRPr lang="en-US" altLang="zh-CN" dirty="0" smtClean="0">
              <a:solidFill>
                <a:srgbClr val="0000FF"/>
              </a:solidFill>
            </a:endParaRPr>
          </a:p>
          <a:p>
            <a:pPr lvl="3"/>
            <a:r>
              <a:rPr lang="zh-CN" altLang="zh-CN" dirty="0">
                <a:solidFill>
                  <a:srgbClr val="FF0000"/>
                </a:solidFill>
              </a:rPr>
              <a:t>光流分析</a:t>
            </a:r>
            <a:endParaRPr lang="en-US" altLang="zh-CN" dirty="0" smtClean="0">
              <a:solidFill>
                <a:srgbClr val="FF0000"/>
              </a:solidFill>
            </a:endParaRPr>
          </a:p>
          <a:p>
            <a:pPr lvl="1"/>
            <a:r>
              <a:rPr lang="zh-CN" altLang="zh-CN" dirty="0" smtClean="0">
                <a:solidFill>
                  <a:srgbClr val="00B050"/>
                </a:solidFill>
              </a:rPr>
              <a:t>对</a:t>
            </a:r>
            <a:r>
              <a:rPr lang="zh-CN" altLang="zh-CN" dirty="0">
                <a:solidFill>
                  <a:srgbClr val="00B050"/>
                </a:solidFill>
              </a:rPr>
              <a:t>原有的数字图像处理思路进行反思，从不同或者甚至是相反的思路来分析相同的图像处理问题</a:t>
            </a:r>
            <a:r>
              <a:rPr lang="zh-CN" altLang="zh-CN" dirty="0" smtClean="0">
                <a:solidFill>
                  <a:srgbClr val="00B050"/>
                </a:solidFill>
              </a:rPr>
              <a:t>；</a:t>
            </a:r>
            <a:endParaRPr lang="en-US" altLang="zh-CN" dirty="0" smtClean="0">
              <a:solidFill>
                <a:srgbClr val="00B050"/>
              </a:solidFill>
            </a:endParaRPr>
          </a:p>
          <a:p>
            <a:pPr lvl="2"/>
            <a:r>
              <a:rPr lang="zh-CN" altLang="zh-CN" dirty="0">
                <a:solidFill>
                  <a:srgbClr val="0000FF"/>
                </a:solidFill>
              </a:rPr>
              <a:t>技术上的</a:t>
            </a:r>
            <a:r>
              <a:rPr lang="zh-CN" altLang="zh-CN" dirty="0" smtClean="0">
                <a:solidFill>
                  <a:srgbClr val="0000FF"/>
                </a:solidFill>
              </a:rPr>
              <a:t>扩展</a:t>
            </a:r>
            <a:endParaRPr lang="en-US" altLang="zh-CN" dirty="0" smtClean="0">
              <a:solidFill>
                <a:srgbClr val="0000FF"/>
              </a:solidFill>
            </a:endParaRPr>
          </a:p>
          <a:p>
            <a:pPr lvl="3"/>
            <a:r>
              <a:rPr lang="zh-CN" altLang="zh-CN" dirty="0">
                <a:solidFill>
                  <a:srgbClr val="FF0000"/>
                </a:solidFill>
              </a:rPr>
              <a:t>兴趣点的技术</a:t>
            </a:r>
            <a:endParaRPr lang="en-US" altLang="zh-CN" dirty="0" smtClean="0">
              <a:solidFill>
                <a:srgbClr val="FF0000"/>
              </a:solidFill>
            </a:endParaRPr>
          </a:p>
          <a:p>
            <a:pPr lvl="1"/>
            <a:r>
              <a:rPr lang="zh-CN" altLang="zh-CN" dirty="0" smtClean="0">
                <a:solidFill>
                  <a:srgbClr val="00B050"/>
                </a:solidFill>
              </a:rPr>
              <a:t>将</a:t>
            </a:r>
            <a:r>
              <a:rPr lang="zh-CN" altLang="zh-CN" dirty="0">
                <a:solidFill>
                  <a:srgbClr val="00B050"/>
                </a:solidFill>
              </a:rPr>
              <a:t>现有的数字图像处理技术应用于不同的领域，并结合具体的领域先验知识来进一步推动图像技术的发展</a:t>
            </a:r>
            <a:r>
              <a:rPr lang="zh-CN" altLang="zh-CN" dirty="0" smtClean="0">
                <a:solidFill>
                  <a:srgbClr val="00B050"/>
                </a:solidFill>
              </a:rPr>
              <a:t>。</a:t>
            </a:r>
            <a:endParaRPr lang="en-US" altLang="zh-CN" dirty="0" smtClean="0">
              <a:solidFill>
                <a:srgbClr val="00B050"/>
              </a:solidFill>
            </a:endParaRPr>
          </a:p>
          <a:p>
            <a:pPr lvl="2"/>
            <a:r>
              <a:rPr lang="zh-CN" altLang="zh-CN" dirty="0">
                <a:solidFill>
                  <a:srgbClr val="0000FF"/>
                </a:solidFill>
              </a:rPr>
              <a:t>应用上的</a:t>
            </a:r>
            <a:r>
              <a:rPr lang="zh-CN" altLang="zh-CN" dirty="0" smtClean="0">
                <a:solidFill>
                  <a:srgbClr val="0000FF"/>
                </a:solidFill>
              </a:rPr>
              <a:t>扩展</a:t>
            </a:r>
            <a:endParaRPr lang="en-US" altLang="zh-CN" dirty="0" smtClean="0">
              <a:solidFill>
                <a:srgbClr val="0000FF"/>
              </a:solidFill>
            </a:endParaRPr>
          </a:p>
          <a:p>
            <a:pPr lvl="3"/>
            <a:r>
              <a:rPr lang="zh-CN" altLang="zh-CN" dirty="0">
                <a:solidFill>
                  <a:srgbClr val="FF0000"/>
                </a:solidFill>
              </a:rPr>
              <a:t>基于内容的图像检索</a:t>
            </a:r>
            <a:endParaRPr lang="zh-CN" altLang="en-US" dirty="0">
              <a:solidFill>
                <a:srgbClr val="FF0000"/>
              </a:solidFill>
            </a:endParaRPr>
          </a:p>
        </p:txBody>
      </p:sp>
      <p:sp>
        <p:nvSpPr>
          <p:cNvPr id="4" name="页脚占位符 3"/>
          <p:cNvSpPr>
            <a:spLocks noGrp="1"/>
          </p:cNvSpPr>
          <p:nvPr>
            <p:ph type="ftr" sz="quarter" idx="11"/>
          </p:nvPr>
        </p:nvSpPr>
        <p:spPr/>
        <p:txBody>
          <a:bodyPr/>
          <a:lstStyle/>
          <a:p>
            <a:r>
              <a:rPr lang="zh-CN" altLang="en-US" dirty="0" smtClean="0"/>
              <a:t>数字图像处理</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46952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80">
                                          <p:stCondLst>
                                            <p:cond delay="0"/>
                                          </p:stCondLst>
                                        </p:cTn>
                                        <p:tgtEl>
                                          <p:spTgt spid="3">
                                            <p:txEl>
                                              <p:pRg st="4" end="4"/>
                                            </p:txEl>
                                          </p:spTgt>
                                        </p:tgtEl>
                                      </p:cBhvr>
                                    </p:animEffect>
                                    <p:anim calcmode="lin" valueType="num">
                                      <p:cBhvr>
                                        <p:cTn id="2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4" end="4"/>
                                            </p:txEl>
                                          </p:spTgt>
                                        </p:tgtEl>
                                      </p:cBhvr>
                                      <p:to x="100000" y="60000"/>
                                    </p:animScale>
                                    <p:animScale>
                                      <p:cBhvr>
                                        <p:cTn id="32" dur="166" decel="50000">
                                          <p:stCondLst>
                                            <p:cond delay="676"/>
                                          </p:stCondLst>
                                        </p:cTn>
                                        <p:tgtEl>
                                          <p:spTgt spid="3">
                                            <p:txEl>
                                              <p:pRg st="4" end="4"/>
                                            </p:txEl>
                                          </p:spTgt>
                                        </p:tgtEl>
                                      </p:cBhvr>
                                      <p:to x="100000" y="100000"/>
                                    </p:animScale>
                                    <p:animScale>
                                      <p:cBhvr>
                                        <p:cTn id="33" dur="26">
                                          <p:stCondLst>
                                            <p:cond delay="1312"/>
                                          </p:stCondLst>
                                        </p:cTn>
                                        <p:tgtEl>
                                          <p:spTgt spid="3">
                                            <p:txEl>
                                              <p:pRg st="4" end="4"/>
                                            </p:txEl>
                                          </p:spTgt>
                                        </p:tgtEl>
                                      </p:cBhvr>
                                      <p:to x="100000" y="80000"/>
                                    </p:animScale>
                                    <p:animScale>
                                      <p:cBhvr>
                                        <p:cTn id="34" dur="166" decel="50000">
                                          <p:stCondLst>
                                            <p:cond delay="1338"/>
                                          </p:stCondLst>
                                        </p:cTn>
                                        <p:tgtEl>
                                          <p:spTgt spid="3">
                                            <p:txEl>
                                              <p:pRg st="4" end="4"/>
                                            </p:txEl>
                                          </p:spTgt>
                                        </p:tgtEl>
                                      </p:cBhvr>
                                      <p:to x="100000" y="100000"/>
                                    </p:animScale>
                                    <p:animScale>
                                      <p:cBhvr>
                                        <p:cTn id="35" dur="26">
                                          <p:stCondLst>
                                            <p:cond delay="1642"/>
                                          </p:stCondLst>
                                        </p:cTn>
                                        <p:tgtEl>
                                          <p:spTgt spid="3">
                                            <p:txEl>
                                              <p:pRg st="4" end="4"/>
                                            </p:txEl>
                                          </p:spTgt>
                                        </p:tgtEl>
                                      </p:cBhvr>
                                      <p:to x="100000" y="90000"/>
                                    </p:animScale>
                                    <p:animScale>
                                      <p:cBhvr>
                                        <p:cTn id="36" dur="166" decel="50000">
                                          <p:stCondLst>
                                            <p:cond delay="1668"/>
                                          </p:stCondLst>
                                        </p:cTn>
                                        <p:tgtEl>
                                          <p:spTgt spid="3">
                                            <p:txEl>
                                              <p:pRg st="4" end="4"/>
                                            </p:txEl>
                                          </p:spTgt>
                                        </p:tgtEl>
                                      </p:cBhvr>
                                      <p:to x="100000" y="100000"/>
                                    </p:animScale>
                                    <p:animScale>
                                      <p:cBhvr>
                                        <p:cTn id="37" dur="26">
                                          <p:stCondLst>
                                            <p:cond delay="1808"/>
                                          </p:stCondLst>
                                        </p:cTn>
                                        <p:tgtEl>
                                          <p:spTgt spid="3">
                                            <p:txEl>
                                              <p:pRg st="4" end="4"/>
                                            </p:txEl>
                                          </p:spTgt>
                                        </p:tgtEl>
                                      </p:cBhvr>
                                      <p:to x="100000" y="95000"/>
                                    </p:animScale>
                                    <p:animScale>
                                      <p:cBhvr>
                                        <p:cTn id="38" dur="166" decel="50000">
                                          <p:stCondLst>
                                            <p:cond delay="1834"/>
                                          </p:stCondLst>
                                        </p:cTn>
                                        <p:tgtEl>
                                          <p:spTgt spid="3">
                                            <p:txEl>
                                              <p:pRg st="4" end="4"/>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down)">
                                      <p:cBhvr>
                                        <p:cTn id="43" dur="580">
                                          <p:stCondLst>
                                            <p:cond delay="0"/>
                                          </p:stCondLst>
                                        </p:cTn>
                                        <p:tgtEl>
                                          <p:spTgt spid="3">
                                            <p:txEl>
                                              <p:pRg st="7" end="7"/>
                                            </p:txEl>
                                          </p:spTgt>
                                        </p:tgtEl>
                                      </p:cBhvr>
                                    </p:animEffect>
                                    <p:anim calcmode="lin" valueType="num">
                                      <p:cBhvr>
                                        <p:cTn id="4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7" end="7"/>
                                            </p:txEl>
                                          </p:spTgt>
                                        </p:tgtEl>
                                      </p:cBhvr>
                                      <p:to x="100000" y="60000"/>
                                    </p:animScale>
                                    <p:animScale>
                                      <p:cBhvr>
                                        <p:cTn id="50" dur="166" decel="50000">
                                          <p:stCondLst>
                                            <p:cond delay="676"/>
                                          </p:stCondLst>
                                        </p:cTn>
                                        <p:tgtEl>
                                          <p:spTgt spid="3">
                                            <p:txEl>
                                              <p:pRg st="7" end="7"/>
                                            </p:txEl>
                                          </p:spTgt>
                                        </p:tgtEl>
                                      </p:cBhvr>
                                      <p:to x="100000" y="100000"/>
                                    </p:animScale>
                                    <p:animScale>
                                      <p:cBhvr>
                                        <p:cTn id="51" dur="26">
                                          <p:stCondLst>
                                            <p:cond delay="1312"/>
                                          </p:stCondLst>
                                        </p:cTn>
                                        <p:tgtEl>
                                          <p:spTgt spid="3">
                                            <p:txEl>
                                              <p:pRg st="7" end="7"/>
                                            </p:txEl>
                                          </p:spTgt>
                                        </p:tgtEl>
                                      </p:cBhvr>
                                      <p:to x="100000" y="80000"/>
                                    </p:animScale>
                                    <p:animScale>
                                      <p:cBhvr>
                                        <p:cTn id="52" dur="166" decel="50000">
                                          <p:stCondLst>
                                            <p:cond delay="1338"/>
                                          </p:stCondLst>
                                        </p:cTn>
                                        <p:tgtEl>
                                          <p:spTgt spid="3">
                                            <p:txEl>
                                              <p:pRg st="7" end="7"/>
                                            </p:txEl>
                                          </p:spTgt>
                                        </p:tgtEl>
                                      </p:cBhvr>
                                      <p:to x="100000" y="100000"/>
                                    </p:animScale>
                                    <p:animScale>
                                      <p:cBhvr>
                                        <p:cTn id="53" dur="26">
                                          <p:stCondLst>
                                            <p:cond delay="1642"/>
                                          </p:stCondLst>
                                        </p:cTn>
                                        <p:tgtEl>
                                          <p:spTgt spid="3">
                                            <p:txEl>
                                              <p:pRg st="7" end="7"/>
                                            </p:txEl>
                                          </p:spTgt>
                                        </p:tgtEl>
                                      </p:cBhvr>
                                      <p:to x="100000" y="90000"/>
                                    </p:animScale>
                                    <p:animScale>
                                      <p:cBhvr>
                                        <p:cTn id="54" dur="166" decel="50000">
                                          <p:stCondLst>
                                            <p:cond delay="1668"/>
                                          </p:stCondLst>
                                        </p:cTn>
                                        <p:tgtEl>
                                          <p:spTgt spid="3">
                                            <p:txEl>
                                              <p:pRg st="7" end="7"/>
                                            </p:txEl>
                                          </p:spTgt>
                                        </p:tgtEl>
                                      </p:cBhvr>
                                      <p:to x="100000" y="100000"/>
                                    </p:animScale>
                                    <p:animScale>
                                      <p:cBhvr>
                                        <p:cTn id="55" dur="26">
                                          <p:stCondLst>
                                            <p:cond delay="1808"/>
                                          </p:stCondLst>
                                        </p:cTn>
                                        <p:tgtEl>
                                          <p:spTgt spid="3">
                                            <p:txEl>
                                              <p:pRg st="7" end="7"/>
                                            </p:txEl>
                                          </p:spTgt>
                                        </p:tgtEl>
                                      </p:cBhvr>
                                      <p:to x="100000" y="95000"/>
                                    </p:animScale>
                                    <p:animScale>
                                      <p:cBhvr>
                                        <p:cTn id="56" dur="166" decel="50000">
                                          <p:stCondLst>
                                            <p:cond delay="1834"/>
                                          </p:stCondLst>
                                        </p:cTn>
                                        <p:tgtEl>
                                          <p:spTgt spid="3">
                                            <p:txEl>
                                              <p:pRg st="7" end="7"/>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animEffect transition="in" filter="wipe(down)">
                                      <p:cBhvr>
                                        <p:cTn id="61" dur="580">
                                          <p:stCondLst>
                                            <p:cond delay="0"/>
                                          </p:stCondLst>
                                        </p:cTn>
                                        <p:tgtEl>
                                          <p:spTgt spid="3">
                                            <p:txEl>
                                              <p:pRg st="2" end="2"/>
                                            </p:txEl>
                                          </p:spTgt>
                                        </p:tgtEl>
                                      </p:cBhvr>
                                    </p:animEffect>
                                    <p:anim calcmode="lin" valueType="num">
                                      <p:cBhvr>
                                        <p:cTn id="6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2" end="2"/>
                                            </p:txEl>
                                          </p:spTgt>
                                        </p:tgtEl>
                                      </p:cBhvr>
                                      <p:to x="100000" y="60000"/>
                                    </p:animScale>
                                    <p:animScale>
                                      <p:cBhvr>
                                        <p:cTn id="68" dur="166" decel="50000">
                                          <p:stCondLst>
                                            <p:cond delay="676"/>
                                          </p:stCondLst>
                                        </p:cTn>
                                        <p:tgtEl>
                                          <p:spTgt spid="3">
                                            <p:txEl>
                                              <p:pRg st="2" end="2"/>
                                            </p:txEl>
                                          </p:spTgt>
                                        </p:tgtEl>
                                      </p:cBhvr>
                                      <p:to x="100000" y="100000"/>
                                    </p:animScale>
                                    <p:animScale>
                                      <p:cBhvr>
                                        <p:cTn id="69" dur="26">
                                          <p:stCondLst>
                                            <p:cond delay="1312"/>
                                          </p:stCondLst>
                                        </p:cTn>
                                        <p:tgtEl>
                                          <p:spTgt spid="3">
                                            <p:txEl>
                                              <p:pRg st="2" end="2"/>
                                            </p:txEl>
                                          </p:spTgt>
                                        </p:tgtEl>
                                      </p:cBhvr>
                                      <p:to x="100000" y="80000"/>
                                    </p:animScale>
                                    <p:animScale>
                                      <p:cBhvr>
                                        <p:cTn id="70" dur="166" decel="50000">
                                          <p:stCondLst>
                                            <p:cond delay="1338"/>
                                          </p:stCondLst>
                                        </p:cTn>
                                        <p:tgtEl>
                                          <p:spTgt spid="3">
                                            <p:txEl>
                                              <p:pRg st="2" end="2"/>
                                            </p:txEl>
                                          </p:spTgt>
                                        </p:tgtEl>
                                      </p:cBhvr>
                                      <p:to x="100000" y="100000"/>
                                    </p:animScale>
                                    <p:animScale>
                                      <p:cBhvr>
                                        <p:cTn id="71" dur="26">
                                          <p:stCondLst>
                                            <p:cond delay="1642"/>
                                          </p:stCondLst>
                                        </p:cTn>
                                        <p:tgtEl>
                                          <p:spTgt spid="3">
                                            <p:txEl>
                                              <p:pRg st="2" end="2"/>
                                            </p:txEl>
                                          </p:spTgt>
                                        </p:tgtEl>
                                      </p:cBhvr>
                                      <p:to x="100000" y="90000"/>
                                    </p:animScale>
                                    <p:animScale>
                                      <p:cBhvr>
                                        <p:cTn id="72" dur="166" decel="50000">
                                          <p:stCondLst>
                                            <p:cond delay="1668"/>
                                          </p:stCondLst>
                                        </p:cTn>
                                        <p:tgtEl>
                                          <p:spTgt spid="3">
                                            <p:txEl>
                                              <p:pRg st="2" end="2"/>
                                            </p:txEl>
                                          </p:spTgt>
                                        </p:tgtEl>
                                      </p:cBhvr>
                                      <p:to x="100000" y="100000"/>
                                    </p:animScale>
                                    <p:animScale>
                                      <p:cBhvr>
                                        <p:cTn id="73" dur="26">
                                          <p:stCondLst>
                                            <p:cond delay="1808"/>
                                          </p:stCondLst>
                                        </p:cTn>
                                        <p:tgtEl>
                                          <p:spTgt spid="3">
                                            <p:txEl>
                                              <p:pRg st="2" end="2"/>
                                            </p:txEl>
                                          </p:spTgt>
                                        </p:tgtEl>
                                      </p:cBhvr>
                                      <p:to x="100000" y="95000"/>
                                    </p:animScale>
                                    <p:animScale>
                                      <p:cBhvr>
                                        <p:cTn id="74" dur="166" decel="50000">
                                          <p:stCondLst>
                                            <p:cond delay="1834"/>
                                          </p:stCondLst>
                                        </p:cTn>
                                        <p:tgtEl>
                                          <p:spTgt spid="3">
                                            <p:txEl>
                                              <p:pRg st="2" end="2"/>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3">
                                            <p:txEl>
                                              <p:pRg st="5" end="5"/>
                                            </p:txEl>
                                          </p:spTgt>
                                        </p:tgtEl>
                                        <p:attrNameLst>
                                          <p:attrName>style.visibility</p:attrName>
                                        </p:attrNameLst>
                                      </p:cBhvr>
                                      <p:to>
                                        <p:strVal val="visible"/>
                                      </p:to>
                                    </p:set>
                                    <p:animEffect transition="in" filter="wipe(down)">
                                      <p:cBhvr>
                                        <p:cTn id="79" dur="580">
                                          <p:stCondLst>
                                            <p:cond delay="0"/>
                                          </p:stCondLst>
                                        </p:cTn>
                                        <p:tgtEl>
                                          <p:spTgt spid="3">
                                            <p:txEl>
                                              <p:pRg st="5" end="5"/>
                                            </p:txEl>
                                          </p:spTgt>
                                        </p:tgtEl>
                                      </p:cBhvr>
                                    </p:animEffect>
                                    <p:anim calcmode="lin" valueType="num">
                                      <p:cBhvr>
                                        <p:cTn id="8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5" end="5"/>
                                            </p:txEl>
                                          </p:spTgt>
                                        </p:tgtEl>
                                      </p:cBhvr>
                                      <p:to x="100000" y="60000"/>
                                    </p:animScale>
                                    <p:animScale>
                                      <p:cBhvr>
                                        <p:cTn id="86" dur="166" decel="50000">
                                          <p:stCondLst>
                                            <p:cond delay="676"/>
                                          </p:stCondLst>
                                        </p:cTn>
                                        <p:tgtEl>
                                          <p:spTgt spid="3">
                                            <p:txEl>
                                              <p:pRg st="5" end="5"/>
                                            </p:txEl>
                                          </p:spTgt>
                                        </p:tgtEl>
                                      </p:cBhvr>
                                      <p:to x="100000" y="100000"/>
                                    </p:animScale>
                                    <p:animScale>
                                      <p:cBhvr>
                                        <p:cTn id="87" dur="26">
                                          <p:stCondLst>
                                            <p:cond delay="1312"/>
                                          </p:stCondLst>
                                        </p:cTn>
                                        <p:tgtEl>
                                          <p:spTgt spid="3">
                                            <p:txEl>
                                              <p:pRg st="5" end="5"/>
                                            </p:txEl>
                                          </p:spTgt>
                                        </p:tgtEl>
                                      </p:cBhvr>
                                      <p:to x="100000" y="80000"/>
                                    </p:animScale>
                                    <p:animScale>
                                      <p:cBhvr>
                                        <p:cTn id="88" dur="166" decel="50000">
                                          <p:stCondLst>
                                            <p:cond delay="1338"/>
                                          </p:stCondLst>
                                        </p:cTn>
                                        <p:tgtEl>
                                          <p:spTgt spid="3">
                                            <p:txEl>
                                              <p:pRg st="5" end="5"/>
                                            </p:txEl>
                                          </p:spTgt>
                                        </p:tgtEl>
                                      </p:cBhvr>
                                      <p:to x="100000" y="100000"/>
                                    </p:animScale>
                                    <p:animScale>
                                      <p:cBhvr>
                                        <p:cTn id="89" dur="26">
                                          <p:stCondLst>
                                            <p:cond delay="1642"/>
                                          </p:stCondLst>
                                        </p:cTn>
                                        <p:tgtEl>
                                          <p:spTgt spid="3">
                                            <p:txEl>
                                              <p:pRg st="5" end="5"/>
                                            </p:txEl>
                                          </p:spTgt>
                                        </p:tgtEl>
                                      </p:cBhvr>
                                      <p:to x="100000" y="90000"/>
                                    </p:animScale>
                                    <p:animScale>
                                      <p:cBhvr>
                                        <p:cTn id="90" dur="166" decel="50000">
                                          <p:stCondLst>
                                            <p:cond delay="1668"/>
                                          </p:stCondLst>
                                        </p:cTn>
                                        <p:tgtEl>
                                          <p:spTgt spid="3">
                                            <p:txEl>
                                              <p:pRg st="5" end="5"/>
                                            </p:txEl>
                                          </p:spTgt>
                                        </p:tgtEl>
                                      </p:cBhvr>
                                      <p:to x="100000" y="100000"/>
                                    </p:animScale>
                                    <p:animScale>
                                      <p:cBhvr>
                                        <p:cTn id="91" dur="26">
                                          <p:stCondLst>
                                            <p:cond delay="1808"/>
                                          </p:stCondLst>
                                        </p:cTn>
                                        <p:tgtEl>
                                          <p:spTgt spid="3">
                                            <p:txEl>
                                              <p:pRg st="5" end="5"/>
                                            </p:txEl>
                                          </p:spTgt>
                                        </p:tgtEl>
                                      </p:cBhvr>
                                      <p:to x="100000" y="95000"/>
                                    </p:animScale>
                                    <p:animScale>
                                      <p:cBhvr>
                                        <p:cTn id="92" dur="166" decel="50000">
                                          <p:stCondLst>
                                            <p:cond delay="1834"/>
                                          </p:stCondLst>
                                        </p:cTn>
                                        <p:tgtEl>
                                          <p:spTgt spid="3">
                                            <p:txEl>
                                              <p:pRg st="5" end="5"/>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nodeType="clickEffect">
                                  <p:stCondLst>
                                    <p:cond delay="0"/>
                                  </p:stCondLst>
                                  <p:childTnLst>
                                    <p:set>
                                      <p:cBhvr>
                                        <p:cTn id="96" dur="1" fill="hold">
                                          <p:stCondLst>
                                            <p:cond delay="0"/>
                                          </p:stCondLst>
                                        </p:cTn>
                                        <p:tgtEl>
                                          <p:spTgt spid="3">
                                            <p:txEl>
                                              <p:pRg st="8" end="8"/>
                                            </p:txEl>
                                          </p:spTgt>
                                        </p:tgtEl>
                                        <p:attrNameLst>
                                          <p:attrName>style.visibility</p:attrName>
                                        </p:attrNameLst>
                                      </p:cBhvr>
                                      <p:to>
                                        <p:strVal val="visible"/>
                                      </p:to>
                                    </p:set>
                                    <p:animEffect transition="in" filter="wipe(down)">
                                      <p:cBhvr>
                                        <p:cTn id="97" dur="580">
                                          <p:stCondLst>
                                            <p:cond delay="0"/>
                                          </p:stCondLst>
                                        </p:cTn>
                                        <p:tgtEl>
                                          <p:spTgt spid="3">
                                            <p:txEl>
                                              <p:pRg st="8" end="8"/>
                                            </p:txEl>
                                          </p:spTgt>
                                        </p:tgtEl>
                                      </p:cBhvr>
                                    </p:animEffect>
                                    <p:anim calcmode="lin" valueType="num">
                                      <p:cBhvr>
                                        <p:cTn id="98"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8" end="8"/>
                                            </p:txEl>
                                          </p:spTgt>
                                        </p:tgtEl>
                                      </p:cBhvr>
                                      <p:to x="100000" y="60000"/>
                                    </p:animScale>
                                    <p:animScale>
                                      <p:cBhvr>
                                        <p:cTn id="104" dur="166" decel="50000">
                                          <p:stCondLst>
                                            <p:cond delay="676"/>
                                          </p:stCondLst>
                                        </p:cTn>
                                        <p:tgtEl>
                                          <p:spTgt spid="3">
                                            <p:txEl>
                                              <p:pRg st="8" end="8"/>
                                            </p:txEl>
                                          </p:spTgt>
                                        </p:tgtEl>
                                      </p:cBhvr>
                                      <p:to x="100000" y="100000"/>
                                    </p:animScale>
                                    <p:animScale>
                                      <p:cBhvr>
                                        <p:cTn id="105" dur="26">
                                          <p:stCondLst>
                                            <p:cond delay="1312"/>
                                          </p:stCondLst>
                                        </p:cTn>
                                        <p:tgtEl>
                                          <p:spTgt spid="3">
                                            <p:txEl>
                                              <p:pRg st="8" end="8"/>
                                            </p:txEl>
                                          </p:spTgt>
                                        </p:tgtEl>
                                      </p:cBhvr>
                                      <p:to x="100000" y="80000"/>
                                    </p:animScale>
                                    <p:animScale>
                                      <p:cBhvr>
                                        <p:cTn id="106" dur="166" decel="50000">
                                          <p:stCondLst>
                                            <p:cond delay="1338"/>
                                          </p:stCondLst>
                                        </p:cTn>
                                        <p:tgtEl>
                                          <p:spTgt spid="3">
                                            <p:txEl>
                                              <p:pRg st="8" end="8"/>
                                            </p:txEl>
                                          </p:spTgt>
                                        </p:tgtEl>
                                      </p:cBhvr>
                                      <p:to x="100000" y="100000"/>
                                    </p:animScale>
                                    <p:animScale>
                                      <p:cBhvr>
                                        <p:cTn id="107" dur="26">
                                          <p:stCondLst>
                                            <p:cond delay="1642"/>
                                          </p:stCondLst>
                                        </p:cTn>
                                        <p:tgtEl>
                                          <p:spTgt spid="3">
                                            <p:txEl>
                                              <p:pRg st="8" end="8"/>
                                            </p:txEl>
                                          </p:spTgt>
                                        </p:tgtEl>
                                      </p:cBhvr>
                                      <p:to x="100000" y="90000"/>
                                    </p:animScale>
                                    <p:animScale>
                                      <p:cBhvr>
                                        <p:cTn id="108" dur="166" decel="50000">
                                          <p:stCondLst>
                                            <p:cond delay="1668"/>
                                          </p:stCondLst>
                                        </p:cTn>
                                        <p:tgtEl>
                                          <p:spTgt spid="3">
                                            <p:txEl>
                                              <p:pRg st="8" end="8"/>
                                            </p:txEl>
                                          </p:spTgt>
                                        </p:tgtEl>
                                      </p:cBhvr>
                                      <p:to x="100000" y="100000"/>
                                    </p:animScale>
                                    <p:animScale>
                                      <p:cBhvr>
                                        <p:cTn id="109" dur="26">
                                          <p:stCondLst>
                                            <p:cond delay="1808"/>
                                          </p:stCondLst>
                                        </p:cTn>
                                        <p:tgtEl>
                                          <p:spTgt spid="3">
                                            <p:txEl>
                                              <p:pRg st="8" end="8"/>
                                            </p:txEl>
                                          </p:spTgt>
                                        </p:tgtEl>
                                      </p:cBhvr>
                                      <p:to x="100000" y="95000"/>
                                    </p:animScale>
                                    <p:animScale>
                                      <p:cBhvr>
                                        <p:cTn id="110" dur="166" decel="50000">
                                          <p:stCondLst>
                                            <p:cond delay="1834"/>
                                          </p:stCondLst>
                                        </p:cTn>
                                        <p:tgtEl>
                                          <p:spTgt spid="3">
                                            <p:txEl>
                                              <p:pRg st="8" end="8"/>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nodeType="clickEffect">
                                  <p:stCondLst>
                                    <p:cond delay="0"/>
                                  </p:stCondLst>
                                  <p:childTnLst>
                                    <p:set>
                                      <p:cBhvr>
                                        <p:cTn id="114" dur="1" fill="hold">
                                          <p:stCondLst>
                                            <p:cond delay="0"/>
                                          </p:stCondLst>
                                        </p:cTn>
                                        <p:tgtEl>
                                          <p:spTgt spid="3">
                                            <p:txEl>
                                              <p:pRg st="3" end="3"/>
                                            </p:txEl>
                                          </p:spTgt>
                                        </p:tgtEl>
                                        <p:attrNameLst>
                                          <p:attrName>style.visibility</p:attrName>
                                        </p:attrNameLst>
                                      </p:cBhvr>
                                      <p:to>
                                        <p:strVal val="visible"/>
                                      </p:to>
                                    </p:set>
                                    <p:animEffect transition="in" filter="wipe(down)">
                                      <p:cBhvr>
                                        <p:cTn id="115" dur="580">
                                          <p:stCondLst>
                                            <p:cond delay="0"/>
                                          </p:stCondLst>
                                        </p:cTn>
                                        <p:tgtEl>
                                          <p:spTgt spid="3">
                                            <p:txEl>
                                              <p:pRg st="3" end="3"/>
                                            </p:txEl>
                                          </p:spTgt>
                                        </p:tgtEl>
                                      </p:cBhvr>
                                    </p:animEffect>
                                    <p:anim calcmode="lin" valueType="num">
                                      <p:cBhvr>
                                        <p:cTn id="11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3" end="3"/>
                                            </p:txEl>
                                          </p:spTgt>
                                        </p:tgtEl>
                                      </p:cBhvr>
                                      <p:to x="100000" y="60000"/>
                                    </p:animScale>
                                    <p:animScale>
                                      <p:cBhvr>
                                        <p:cTn id="122" dur="166" decel="50000">
                                          <p:stCondLst>
                                            <p:cond delay="676"/>
                                          </p:stCondLst>
                                        </p:cTn>
                                        <p:tgtEl>
                                          <p:spTgt spid="3">
                                            <p:txEl>
                                              <p:pRg st="3" end="3"/>
                                            </p:txEl>
                                          </p:spTgt>
                                        </p:tgtEl>
                                      </p:cBhvr>
                                      <p:to x="100000" y="100000"/>
                                    </p:animScale>
                                    <p:animScale>
                                      <p:cBhvr>
                                        <p:cTn id="123" dur="26">
                                          <p:stCondLst>
                                            <p:cond delay="1312"/>
                                          </p:stCondLst>
                                        </p:cTn>
                                        <p:tgtEl>
                                          <p:spTgt spid="3">
                                            <p:txEl>
                                              <p:pRg st="3" end="3"/>
                                            </p:txEl>
                                          </p:spTgt>
                                        </p:tgtEl>
                                      </p:cBhvr>
                                      <p:to x="100000" y="80000"/>
                                    </p:animScale>
                                    <p:animScale>
                                      <p:cBhvr>
                                        <p:cTn id="124" dur="166" decel="50000">
                                          <p:stCondLst>
                                            <p:cond delay="1338"/>
                                          </p:stCondLst>
                                        </p:cTn>
                                        <p:tgtEl>
                                          <p:spTgt spid="3">
                                            <p:txEl>
                                              <p:pRg st="3" end="3"/>
                                            </p:txEl>
                                          </p:spTgt>
                                        </p:tgtEl>
                                      </p:cBhvr>
                                      <p:to x="100000" y="100000"/>
                                    </p:animScale>
                                    <p:animScale>
                                      <p:cBhvr>
                                        <p:cTn id="125" dur="26">
                                          <p:stCondLst>
                                            <p:cond delay="1642"/>
                                          </p:stCondLst>
                                        </p:cTn>
                                        <p:tgtEl>
                                          <p:spTgt spid="3">
                                            <p:txEl>
                                              <p:pRg st="3" end="3"/>
                                            </p:txEl>
                                          </p:spTgt>
                                        </p:tgtEl>
                                      </p:cBhvr>
                                      <p:to x="100000" y="90000"/>
                                    </p:animScale>
                                    <p:animScale>
                                      <p:cBhvr>
                                        <p:cTn id="126" dur="166" decel="50000">
                                          <p:stCondLst>
                                            <p:cond delay="1668"/>
                                          </p:stCondLst>
                                        </p:cTn>
                                        <p:tgtEl>
                                          <p:spTgt spid="3">
                                            <p:txEl>
                                              <p:pRg st="3" end="3"/>
                                            </p:txEl>
                                          </p:spTgt>
                                        </p:tgtEl>
                                      </p:cBhvr>
                                      <p:to x="100000" y="100000"/>
                                    </p:animScale>
                                    <p:animScale>
                                      <p:cBhvr>
                                        <p:cTn id="127" dur="26">
                                          <p:stCondLst>
                                            <p:cond delay="1808"/>
                                          </p:stCondLst>
                                        </p:cTn>
                                        <p:tgtEl>
                                          <p:spTgt spid="3">
                                            <p:txEl>
                                              <p:pRg st="3" end="3"/>
                                            </p:txEl>
                                          </p:spTgt>
                                        </p:tgtEl>
                                      </p:cBhvr>
                                      <p:to x="100000" y="95000"/>
                                    </p:animScale>
                                    <p:animScale>
                                      <p:cBhvr>
                                        <p:cTn id="128" dur="166" decel="50000">
                                          <p:stCondLst>
                                            <p:cond delay="1834"/>
                                          </p:stCondLst>
                                        </p:cTn>
                                        <p:tgtEl>
                                          <p:spTgt spid="3">
                                            <p:txEl>
                                              <p:pRg st="3" end="3"/>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nodeType="clickEffect">
                                  <p:stCondLst>
                                    <p:cond delay="0"/>
                                  </p:stCondLst>
                                  <p:childTnLst>
                                    <p:set>
                                      <p:cBhvr>
                                        <p:cTn id="132" dur="1" fill="hold">
                                          <p:stCondLst>
                                            <p:cond delay="0"/>
                                          </p:stCondLst>
                                        </p:cTn>
                                        <p:tgtEl>
                                          <p:spTgt spid="3">
                                            <p:txEl>
                                              <p:pRg st="6" end="6"/>
                                            </p:txEl>
                                          </p:spTgt>
                                        </p:tgtEl>
                                        <p:attrNameLst>
                                          <p:attrName>style.visibility</p:attrName>
                                        </p:attrNameLst>
                                      </p:cBhvr>
                                      <p:to>
                                        <p:strVal val="visible"/>
                                      </p:to>
                                    </p:set>
                                    <p:animEffect transition="in" filter="wipe(down)">
                                      <p:cBhvr>
                                        <p:cTn id="133" dur="580">
                                          <p:stCondLst>
                                            <p:cond delay="0"/>
                                          </p:stCondLst>
                                        </p:cTn>
                                        <p:tgtEl>
                                          <p:spTgt spid="3">
                                            <p:txEl>
                                              <p:pRg st="6" end="6"/>
                                            </p:txEl>
                                          </p:spTgt>
                                        </p:tgtEl>
                                      </p:cBhvr>
                                    </p:animEffect>
                                    <p:anim calcmode="lin" valueType="num">
                                      <p:cBhvr>
                                        <p:cTn id="134"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6" end="6"/>
                                            </p:txEl>
                                          </p:spTgt>
                                        </p:tgtEl>
                                      </p:cBhvr>
                                      <p:to x="100000" y="60000"/>
                                    </p:animScale>
                                    <p:animScale>
                                      <p:cBhvr>
                                        <p:cTn id="140" dur="166" decel="50000">
                                          <p:stCondLst>
                                            <p:cond delay="676"/>
                                          </p:stCondLst>
                                        </p:cTn>
                                        <p:tgtEl>
                                          <p:spTgt spid="3">
                                            <p:txEl>
                                              <p:pRg st="6" end="6"/>
                                            </p:txEl>
                                          </p:spTgt>
                                        </p:tgtEl>
                                      </p:cBhvr>
                                      <p:to x="100000" y="100000"/>
                                    </p:animScale>
                                    <p:animScale>
                                      <p:cBhvr>
                                        <p:cTn id="141" dur="26">
                                          <p:stCondLst>
                                            <p:cond delay="1312"/>
                                          </p:stCondLst>
                                        </p:cTn>
                                        <p:tgtEl>
                                          <p:spTgt spid="3">
                                            <p:txEl>
                                              <p:pRg st="6" end="6"/>
                                            </p:txEl>
                                          </p:spTgt>
                                        </p:tgtEl>
                                      </p:cBhvr>
                                      <p:to x="100000" y="80000"/>
                                    </p:animScale>
                                    <p:animScale>
                                      <p:cBhvr>
                                        <p:cTn id="142" dur="166" decel="50000">
                                          <p:stCondLst>
                                            <p:cond delay="1338"/>
                                          </p:stCondLst>
                                        </p:cTn>
                                        <p:tgtEl>
                                          <p:spTgt spid="3">
                                            <p:txEl>
                                              <p:pRg st="6" end="6"/>
                                            </p:txEl>
                                          </p:spTgt>
                                        </p:tgtEl>
                                      </p:cBhvr>
                                      <p:to x="100000" y="100000"/>
                                    </p:animScale>
                                    <p:animScale>
                                      <p:cBhvr>
                                        <p:cTn id="143" dur="26">
                                          <p:stCondLst>
                                            <p:cond delay="1642"/>
                                          </p:stCondLst>
                                        </p:cTn>
                                        <p:tgtEl>
                                          <p:spTgt spid="3">
                                            <p:txEl>
                                              <p:pRg st="6" end="6"/>
                                            </p:txEl>
                                          </p:spTgt>
                                        </p:tgtEl>
                                      </p:cBhvr>
                                      <p:to x="100000" y="90000"/>
                                    </p:animScale>
                                    <p:animScale>
                                      <p:cBhvr>
                                        <p:cTn id="144" dur="166" decel="50000">
                                          <p:stCondLst>
                                            <p:cond delay="1668"/>
                                          </p:stCondLst>
                                        </p:cTn>
                                        <p:tgtEl>
                                          <p:spTgt spid="3">
                                            <p:txEl>
                                              <p:pRg st="6" end="6"/>
                                            </p:txEl>
                                          </p:spTgt>
                                        </p:tgtEl>
                                      </p:cBhvr>
                                      <p:to x="100000" y="100000"/>
                                    </p:animScale>
                                    <p:animScale>
                                      <p:cBhvr>
                                        <p:cTn id="145" dur="26">
                                          <p:stCondLst>
                                            <p:cond delay="1808"/>
                                          </p:stCondLst>
                                        </p:cTn>
                                        <p:tgtEl>
                                          <p:spTgt spid="3">
                                            <p:txEl>
                                              <p:pRg st="6" end="6"/>
                                            </p:txEl>
                                          </p:spTgt>
                                        </p:tgtEl>
                                      </p:cBhvr>
                                      <p:to x="100000" y="95000"/>
                                    </p:animScale>
                                    <p:animScale>
                                      <p:cBhvr>
                                        <p:cTn id="146" dur="166" decel="50000">
                                          <p:stCondLst>
                                            <p:cond delay="1834"/>
                                          </p:stCondLst>
                                        </p:cTn>
                                        <p:tgtEl>
                                          <p:spTgt spid="3">
                                            <p:txEl>
                                              <p:pRg st="6" end="6"/>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nodeType="clickEffect">
                                  <p:stCondLst>
                                    <p:cond delay="0"/>
                                  </p:stCondLst>
                                  <p:childTnLst>
                                    <p:set>
                                      <p:cBhvr>
                                        <p:cTn id="150" dur="1" fill="hold">
                                          <p:stCondLst>
                                            <p:cond delay="0"/>
                                          </p:stCondLst>
                                        </p:cTn>
                                        <p:tgtEl>
                                          <p:spTgt spid="3">
                                            <p:txEl>
                                              <p:pRg st="9" end="9"/>
                                            </p:txEl>
                                          </p:spTgt>
                                        </p:tgtEl>
                                        <p:attrNameLst>
                                          <p:attrName>style.visibility</p:attrName>
                                        </p:attrNameLst>
                                      </p:cBhvr>
                                      <p:to>
                                        <p:strVal val="visible"/>
                                      </p:to>
                                    </p:set>
                                    <p:animEffect transition="in" filter="wipe(down)">
                                      <p:cBhvr>
                                        <p:cTn id="151" dur="580">
                                          <p:stCondLst>
                                            <p:cond delay="0"/>
                                          </p:stCondLst>
                                        </p:cTn>
                                        <p:tgtEl>
                                          <p:spTgt spid="3">
                                            <p:txEl>
                                              <p:pRg st="9" end="9"/>
                                            </p:txEl>
                                          </p:spTgt>
                                        </p:tgtEl>
                                      </p:cBhvr>
                                    </p:animEffect>
                                    <p:anim calcmode="lin" valueType="num">
                                      <p:cBhvr>
                                        <p:cTn id="152"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9" end="9"/>
                                            </p:txEl>
                                          </p:spTgt>
                                        </p:tgtEl>
                                      </p:cBhvr>
                                      <p:to x="100000" y="60000"/>
                                    </p:animScale>
                                    <p:animScale>
                                      <p:cBhvr>
                                        <p:cTn id="158" dur="166" decel="50000">
                                          <p:stCondLst>
                                            <p:cond delay="676"/>
                                          </p:stCondLst>
                                        </p:cTn>
                                        <p:tgtEl>
                                          <p:spTgt spid="3">
                                            <p:txEl>
                                              <p:pRg st="9" end="9"/>
                                            </p:txEl>
                                          </p:spTgt>
                                        </p:tgtEl>
                                      </p:cBhvr>
                                      <p:to x="100000" y="100000"/>
                                    </p:animScale>
                                    <p:animScale>
                                      <p:cBhvr>
                                        <p:cTn id="159" dur="26">
                                          <p:stCondLst>
                                            <p:cond delay="1312"/>
                                          </p:stCondLst>
                                        </p:cTn>
                                        <p:tgtEl>
                                          <p:spTgt spid="3">
                                            <p:txEl>
                                              <p:pRg st="9" end="9"/>
                                            </p:txEl>
                                          </p:spTgt>
                                        </p:tgtEl>
                                      </p:cBhvr>
                                      <p:to x="100000" y="80000"/>
                                    </p:animScale>
                                    <p:animScale>
                                      <p:cBhvr>
                                        <p:cTn id="160" dur="166" decel="50000">
                                          <p:stCondLst>
                                            <p:cond delay="1338"/>
                                          </p:stCondLst>
                                        </p:cTn>
                                        <p:tgtEl>
                                          <p:spTgt spid="3">
                                            <p:txEl>
                                              <p:pRg st="9" end="9"/>
                                            </p:txEl>
                                          </p:spTgt>
                                        </p:tgtEl>
                                      </p:cBhvr>
                                      <p:to x="100000" y="100000"/>
                                    </p:animScale>
                                    <p:animScale>
                                      <p:cBhvr>
                                        <p:cTn id="161" dur="26">
                                          <p:stCondLst>
                                            <p:cond delay="1642"/>
                                          </p:stCondLst>
                                        </p:cTn>
                                        <p:tgtEl>
                                          <p:spTgt spid="3">
                                            <p:txEl>
                                              <p:pRg st="9" end="9"/>
                                            </p:txEl>
                                          </p:spTgt>
                                        </p:tgtEl>
                                      </p:cBhvr>
                                      <p:to x="100000" y="90000"/>
                                    </p:animScale>
                                    <p:animScale>
                                      <p:cBhvr>
                                        <p:cTn id="162" dur="166" decel="50000">
                                          <p:stCondLst>
                                            <p:cond delay="1668"/>
                                          </p:stCondLst>
                                        </p:cTn>
                                        <p:tgtEl>
                                          <p:spTgt spid="3">
                                            <p:txEl>
                                              <p:pRg st="9" end="9"/>
                                            </p:txEl>
                                          </p:spTgt>
                                        </p:tgtEl>
                                      </p:cBhvr>
                                      <p:to x="100000" y="100000"/>
                                    </p:animScale>
                                    <p:animScale>
                                      <p:cBhvr>
                                        <p:cTn id="163" dur="26">
                                          <p:stCondLst>
                                            <p:cond delay="1808"/>
                                          </p:stCondLst>
                                        </p:cTn>
                                        <p:tgtEl>
                                          <p:spTgt spid="3">
                                            <p:txEl>
                                              <p:pRg st="9" end="9"/>
                                            </p:txEl>
                                          </p:spTgt>
                                        </p:tgtEl>
                                      </p:cBhvr>
                                      <p:to x="100000" y="95000"/>
                                    </p:animScale>
                                    <p:animScale>
                                      <p:cBhvr>
                                        <p:cTn id="164" dur="166" decel="50000">
                                          <p:stCondLst>
                                            <p:cond delay="1834"/>
                                          </p:stCondLst>
                                        </p:cTn>
                                        <p:tgtEl>
                                          <p:spTgt spid="3">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多尺度块匹配算法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solidFill>
                      <a:srgbClr val="0000FF"/>
                    </a:solidFill>
                  </a:rPr>
                  <a:t>基于块的运动模型</a:t>
                </a:r>
                <a:r>
                  <a:rPr lang="zh-CN" altLang="zh-CN" dirty="0"/>
                  <a:t>假设图像是由运动的块构成，最简单的就是平移的块形式，其限制每一个块作单纯的平移运动</a:t>
                </a:r>
                <a:r>
                  <a:rPr lang="zh-CN" altLang="zh-CN" dirty="0" smtClean="0"/>
                  <a:t>。</a:t>
                </a:r>
                <a:endParaRPr lang="en-US" altLang="zh-CN" dirty="0" smtClean="0"/>
              </a:p>
              <a:p>
                <a:r>
                  <a:rPr lang="zh-CN" altLang="zh-CN" dirty="0"/>
                  <a:t>块匹配的</a:t>
                </a:r>
                <a:r>
                  <a:rPr lang="zh-CN" altLang="zh-CN" dirty="0">
                    <a:solidFill>
                      <a:srgbClr val="FF0000"/>
                    </a:solidFill>
                  </a:rPr>
                  <a:t>基本思想</a:t>
                </a:r>
                <a:r>
                  <a:rPr lang="zh-CN" altLang="zh-CN" dirty="0"/>
                  <a:t>就是，帧</a:t>
                </a:r>
                <a14:m>
                  <m:oMath xmlns:m="http://schemas.openxmlformats.org/officeDocument/2006/math">
                    <m:r>
                      <a:rPr lang="en-US" altLang="zh-CN" i="1"/>
                      <m:t>𝑘</m:t>
                    </m:r>
                  </m:oMath>
                </a14:m>
                <a:r>
                  <a:rPr lang="zh-CN" altLang="zh-CN" dirty="0"/>
                  <a:t>（当前帧）中的像素</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的位移通过考虑一个中心定位在</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的</a:t>
                </a:r>
                <a14:m>
                  <m:oMath xmlns:m="http://schemas.openxmlformats.org/officeDocument/2006/math">
                    <m:sSub>
                      <m:sSubPr>
                        <m:ctrlPr>
                          <a:rPr lang="zh-CN" altLang="zh-CN" i="1"/>
                        </m:ctrlPr>
                      </m:sSubPr>
                      <m:e>
                        <m:r>
                          <a:rPr lang="en-US" altLang="zh-CN" i="1"/>
                          <m:t>𝑁</m:t>
                        </m:r>
                      </m:e>
                      <m:sub>
                        <m:r>
                          <a:rPr lang="en-US" altLang="zh-CN" i="1"/>
                          <m:t>1</m:t>
                        </m:r>
                      </m:sub>
                    </m:sSub>
                    <m:r>
                      <a:rPr lang="en-US" altLang="zh-CN" i="1"/>
                      <m:t>×</m:t>
                    </m:r>
                    <m:sSub>
                      <m:sSubPr>
                        <m:ctrlPr>
                          <a:rPr lang="zh-CN" altLang="zh-CN" i="1"/>
                        </m:ctrlPr>
                      </m:sSubPr>
                      <m:e>
                        <m:r>
                          <a:rPr lang="en-US" altLang="zh-CN" i="1"/>
                          <m:t>𝑁</m:t>
                        </m:r>
                      </m:e>
                      <m:sub>
                        <m:r>
                          <a:rPr lang="en-US" altLang="zh-CN" i="1"/>
                          <m:t>2</m:t>
                        </m:r>
                      </m:sub>
                    </m:sSub>
                  </m:oMath>
                </a14:m>
                <a:r>
                  <a:rPr lang="zh-CN" altLang="zh-CN" dirty="0"/>
                  <a:t>块，搜索帧</a:t>
                </a:r>
                <a14:m>
                  <m:oMath xmlns:m="http://schemas.openxmlformats.org/officeDocument/2006/math">
                    <m:r>
                      <a:rPr lang="en-US" altLang="zh-CN" i="1"/>
                      <m:t>𝑘</m:t>
                    </m:r>
                    <m:r>
                      <a:rPr lang="en-US" altLang="zh-CN" i="1"/>
                      <m:t>+</m:t>
                    </m:r>
                    <m:r>
                      <a:rPr lang="en-US" altLang="zh-CN" i="1"/>
                      <m:t>𝑙</m:t>
                    </m:r>
                  </m:oMath>
                </a14:m>
                <a:r>
                  <a:rPr lang="zh-CN" altLang="zh-CN" dirty="0"/>
                  <a:t>（搜索帧）来找出同样大小的最佳匹配块（具有最小匹配误差）的位置来确定</a:t>
                </a:r>
                <a:r>
                  <a:rPr lang="zh-CN" altLang="zh-CN" dirty="0" smtClean="0"/>
                  <a:t>。</a:t>
                </a:r>
                <a:endParaRPr lang="en-US" altLang="zh-CN" dirty="0" smtClean="0"/>
              </a:p>
              <a:p>
                <a:r>
                  <a:rPr lang="zh-CN" altLang="zh-CN" dirty="0"/>
                  <a:t>寻找最佳匹配块需要在每一个像素</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所有可能的候选位移矢量</a:t>
                </a:r>
                <a14:m>
                  <m:oMath xmlns:m="http://schemas.openxmlformats.org/officeDocument/2006/math">
                    <m:r>
                      <a:rPr lang="en-US" altLang="zh-CN"/>
                      <m:t>(</m:t>
                    </m:r>
                    <m:r>
                      <a:rPr lang="en-US" altLang="zh-CN" i="1"/>
                      <m:t>𝑛</m:t>
                    </m:r>
                    <m:r>
                      <a:rPr lang="en-US" altLang="zh-CN" i="1"/>
                      <m:t>,</m:t>
                    </m:r>
                    <m:r>
                      <a:rPr lang="en-US" altLang="zh-CN" i="1"/>
                      <m:t>𝑣</m:t>
                    </m:r>
                    <m:r>
                      <a:rPr lang="en-US" altLang="zh-CN" i="1"/>
                      <m:t>)</m:t>
                    </m:r>
                  </m:oMath>
                </a14:m>
                <a:r>
                  <a:rPr lang="en-US" altLang="zh-CN" dirty="0"/>
                  <a:t> </a:t>
                </a:r>
                <a:r>
                  <a:rPr lang="zh-CN" altLang="zh-CN" dirty="0"/>
                  <a:t>上计算匹配误差函数，这可以通过所谓的“</a:t>
                </a:r>
                <a:r>
                  <a:rPr lang="zh-CN" altLang="zh-CN" dirty="0">
                    <a:solidFill>
                      <a:srgbClr val="00B050"/>
                    </a:solidFill>
                  </a:rPr>
                  <a:t>全面搜索</a:t>
                </a:r>
                <a:r>
                  <a:rPr lang="zh-CN" altLang="zh-CN" dirty="0"/>
                  <a:t>”来实现，相当费时</a:t>
                </a:r>
                <a:r>
                  <a:rPr lang="zh-CN" altLang="zh-CN" dirty="0" smtClean="0"/>
                  <a:t>。</a:t>
                </a:r>
                <a:endParaRPr lang="en-US" altLang="zh-CN" dirty="0" smtClean="0"/>
              </a:p>
              <a:p>
                <a:r>
                  <a:rPr lang="zh-CN" altLang="zh-CN" dirty="0"/>
                  <a:t>过去已提出多种有效的块匹配算法，主要在</a:t>
                </a:r>
                <a:r>
                  <a:rPr lang="zh-CN" altLang="zh-CN" dirty="0">
                    <a:solidFill>
                      <a:srgbClr val="C00000"/>
                    </a:solidFill>
                  </a:rPr>
                  <a:t>匹配误差函数、搜索过程和块尺寸的选择</a:t>
                </a:r>
                <a:r>
                  <a:rPr lang="zh-CN" altLang="zh-CN" dirty="0"/>
                  <a:t>上存在差异。</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r="-1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20</a:t>
            </a:fld>
            <a:endParaRPr lang="zh-CN" altLang="en-US"/>
          </a:p>
        </p:txBody>
      </p:sp>
    </p:spTree>
    <p:extLst>
      <p:ext uri="{BB962C8B-B14F-4D97-AF65-F5344CB8AC3E}">
        <p14:creationId xmlns:p14="http://schemas.microsoft.com/office/powerpoint/2010/main" val="191975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多尺度块匹配算法</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6" name="圆角矩形 5"/>
          <p:cNvSpPr/>
          <p:nvPr/>
        </p:nvSpPr>
        <p:spPr>
          <a:xfrm>
            <a:off x="611560" y="1772816"/>
            <a:ext cx="259228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匹配误差函数</a:t>
            </a:r>
            <a:endParaRPr lang="zh-CN" altLang="en-US" dirty="0">
              <a:solidFill>
                <a:schemeClr val="tx1"/>
              </a:solidFill>
            </a:endParaRPr>
          </a:p>
        </p:txBody>
      </p:sp>
      <p:sp>
        <p:nvSpPr>
          <p:cNvPr id="7" name="圆角矩形 6"/>
          <p:cNvSpPr/>
          <p:nvPr/>
        </p:nvSpPr>
        <p:spPr>
          <a:xfrm>
            <a:off x="1835696" y="2636912"/>
            <a:ext cx="259228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搜索过程</a:t>
            </a:r>
            <a:endParaRPr lang="zh-CN" altLang="en-US" dirty="0">
              <a:solidFill>
                <a:schemeClr val="tx1"/>
              </a:solidFill>
            </a:endParaRPr>
          </a:p>
        </p:txBody>
      </p:sp>
      <p:sp>
        <p:nvSpPr>
          <p:cNvPr id="8" name="圆角矩形 7"/>
          <p:cNvSpPr/>
          <p:nvPr/>
        </p:nvSpPr>
        <p:spPr>
          <a:xfrm>
            <a:off x="3186460" y="3501008"/>
            <a:ext cx="259228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块尺寸的选择</a:t>
            </a:r>
            <a:endParaRPr lang="zh-CN" altLang="en-US" dirty="0">
              <a:solidFill>
                <a:schemeClr val="tx1"/>
              </a:solidFill>
            </a:endParaRPr>
          </a:p>
        </p:txBody>
      </p:sp>
      <p:sp>
        <p:nvSpPr>
          <p:cNvPr id="9" name="圆角矩形 8"/>
          <p:cNvSpPr/>
          <p:nvPr/>
        </p:nvSpPr>
        <p:spPr>
          <a:xfrm>
            <a:off x="4427984" y="4437112"/>
            <a:ext cx="259228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基于积分图像的低通滤波</a:t>
            </a:r>
            <a:endParaRPr lang="zh-CN" altLang="en-US" dirty="0">
              <a:solidFill>
                <a:schemeClr val="tx1"/>
              </a:solidFill>
            </a:endParaRPr>
          </a:p>
        </p:txBody>
      </p:sp>
      <p:sp>
        <p:nvSpPr>
          <p:cNvPr id="10" name="圆角矩形 9"/>
          <p:cNvSpPr/>
          <p:nvPr/>
        </p:nvSpPr>
        <p:spPr>
          <a:xfrm>
            <a:off x="3107432" y="5373216"/>
            <a:ext cx="259228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基于子块均值的匹配误差函数</a:t>
            </a:r>
            <a:endParaRPr lang="zh-CN" altLang="en-US" dirty="0">
              <a:solidFill>
                <a:schemeClr val="tx1"/>
              </a:solidFill>
            </a:endParaRPr>
          </a:p>
        </p:txBody>
      </p:sp>
      <p:sp>
        <p:nvSpPr>
          <p:cNvPr id="11" name="圆角矩形 10"/>
          <p:cNvSpPr/>
          <p:nvPr/>
        </p:nvSpPr>
        <p:spPr>
          <a:xfrm>
            <a:off x="5804396" y="5373216"/>
            <a:ext cx="2592288" cy="64807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基于积分图像的混合块匹配算法</a:t>
            </a:r>
            <a:endParaRPr lang="zh-CN" altLang="en-US" dirty="0">
              <a:solidFill>
                <a:schemeClr val="tx1"/>
              </a:solidFill>
            </a:endParaRPr>
          </a:p>
        </p:txBody>
      </p:sp>
      <p:cxnSp>
        <p:nvCxnSpPr>
          <p:cNvPr id="18" name="直接连接符 17"/>
          <p:cNvCxnSpPr>
            <a:stCxn id="6" idx="2"/>
            <a:endCxn id="7" idx="0"/>
          </p:cNvCxnSpPr>
          <p:nvPr/>
        </p:nvCxnSpPr>
        <p:spPr>
          <a:xfrm>
            <a:off x="1907704" y="2420888"/>
            <a:ext cx="1224136" cy="21602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7" idx="2"/>
            <a:endCxn id="8" idx="0"/>
          </p:cNvCxnSpPr>
          <p:nvPr/>
        </p:nvCxnSpPr>
        <p:spPr>
          <a:xfrm>
            <a:off x="3131840" y="3284984"/>
            <a:ext cx="1350764" cy="21602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8" idx="2"/>
            <a:endCxn id="9" idx="0"/>
          </p:cNvCxnSpPr>
          <p:nvPr/>
        </p:nvCxnSpPr>
        <p:spPr>
          <a:xfrm>
            <a:off x="4482604" y="4149080"/>
            <a:ext cx="1241524" cy="28803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a:endCxn id="11" idx="0"/>
          </p:cNvCxnSpPr>
          <p:nvPr/>
        </p:nvCxnSpPr>
        <p:spPr>
          <a:xfrm>
            <a:off x="5724128" y="5085184"/>
            <a:ext cx="1376412" cy="28803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9" idx="2"/>
          </p:cNvCxnSpPr>
          <p:nvPr/>
        </p:nvCxnSpPr>
        <p:spPr>
          <a:xfrm flipH="1">
            <a:off x="4403576" y="5085184"/>
            <a:ext cx="1320552" cy="288032"/>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38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ppt_w</p:attrName>
                                        </p:attrNameLst>
                                      </p:cBhvr>
                                      <p:tavLst>
                                        <p:tav tm="0">
                                          <p:val>
                                            <p:fltVal val="0"/>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animEffect transition="in" filter="fade">
                                      <p:cBhvr>
                                        <p:cTn id="6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匹配误差函数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zh-CN" dirty="0"/>
                  <a:t>从当前帧</a:t>
                </a:r>
                <a14:m>
                  <m:oMath xmlns:m="http://schemas.openxmlformats.org/officeDocument/2006/math">
                    <m:r>
                      <a:rPr lang="en-US" altLang="zh-CN" i="1"/>
                      <m:t>𝑘</m:t>
                    </m:r>
                  </m:oMath>
                </a14:m>
                <a:r>
                  <a:rPr lang="zh-CN" altLang="zh-CN" dirty="0"/>
                  <a:t>到搜索帧</a:t>
                </a:r>
                <a14:m>
                  <m:oMath xmlns:m="http://schemas.openxmlformats.org/officeDocument/2006/math">
                    <m:r>
                      <a:rPr lang="en-US" altLang="zh-CN" i="1"/>
                      <m:t>𝑘</m:t>
                    </m:r>
                    <m:r>
                      <a:rPr lang="en-US" altLang="zh-CN" i="1"/>
                      <m:t>+</m:t>
                    </m:r>
                    <m:r>
                      <a:rPr lang="en-US" altLang="zh-CN" i="1"/>
                      <m:t>𝑙</m:t>
                    </m:r>
                  </m:oMath>
                </a14:m>
                <a:r>
                  <a:rPr lang="zh-CN" altLang="zh-CN" dirty="0"/>
                  <a:t>，对于像素</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和中心定位于</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的</a:t>
                </a:r>
                <a14:m>
                  <m:oMath xmlns:m="http://schemas.openxmlformats.org/officeDocument/2006/math">
                    <m:sSub>
                      <m:sSubPr>
                        <m:ctrlPr>
                          <a:rPr lang="zh-CN" altLang="zh-CN" i="1"/>
                        </m:ctrlPr>
                      </m:sSubPr>
                      <m:e>
                        <m:r>
                          <a:rPr lang="en-US" altLang="zh-CN" i="1"/>
                          <m:t>𝑁</m:t>
                        </m:r>
                      </m:e>
                      <m:sub>
                        <m:r>
                          <a:rPr lang="en-US" altLang="zh-CN" i="1"/>
                          <m:t>1</m:t>
                        </m:r>
                      </m:sub>
                    </m:sSub>
                    <m:r>
                      <a:rPr lang="en-US" altLang="zh-CN" i="1"/>
                      <m:t>×</m:t>
                    </m:r>
                    <m:sSub>
                      <m:sSubPr>
                        <m:ctrlPr>
                          <a:rPr lang="zh-CN" altLang="zh-CN" i="1"/>
                        </m:ctrlPr>
                      </m:sSubPr>
                      <m:e>
                        <m:r>
                          <a:rPr lang="en-US" altLang="zh-CN" i="1"/>
                          <m:t>𝑁</m:t>
                        </m:r>
                      </m:e>
                      <m:sub>
                        <m:r>
                          <a:rPr lang="en-US" altLang="zh-CN" i="1"/>
                          <m:t>2</m:t>
                        </m:r>
                      </m:sub>
                    </m:sSub>
                  </m:oMath>
                </a14:m>
                <a:r>
                  <a:rPr lang="zh-CN" altLang="zh-CN" dirty="0"/>
                  <a:t>块，</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的候选位移矢量为</a:t>
                </a:r>
                <a14:m>
                  <m:oMath xmlns:m="http://schemas.openxmlformats.org/officeDocument/2006/math">
                    <m:r>
                      <a:rPr lang="en-US" altLang="zh-CN"/>
                      <m:t>(</m:t>
                    </m:r>
                    <m:r>
                      <a:rPr lang="en-US" altLang="zh-CN" i="1"/>
                      <m:t>𝑛</m:t>
                    </m:r>
                    <m:r>
                      <a:rPr lang="en-US" altLang="zh-CN" i="1"/>
                      <m:t>,</m:t>
                    </m:r>
                    <m:r>
                      <a:rPr lang="en-US" altLang="zh-CN" i="1"/>
                      <m:t>𝑣</m:t>
                    </m:r>
                    <m:r>
                      <a:rPr lang="en-US" altLang="zh-CN" i="1"/>
                      <m:t>)</m:t>
                    </m:r>
                  </m:oMath>
                </a14:m>
                <a:r>
                  <a:rPr lang="en-US" altLang="zh-CN" dirty="0"/>
                  <a:t> </a:t>
                </a:r>
                <a:r>
                  <a:rPr lang="zh-CN" altLang="zh-CN" dirty="0"/>
                  <a:t>，匹配误差函数（</a:t>
                </a:r>
                <a:r>
                  <a:rPr lang="en-US" altLang="zh-CN" dirty="0"/>
                  <a:t>MEF - </a:t>
                </a:r>
                <a:r>
                  <a:rPr lang="en-US" altLang="zh-CN" dirty="0">
                    <a:solidFill>
                      <a:srgbClr val="FF0000"/>
                    </a:solidFill>
                  </a:rPr>
                  <a:t>Matching Error Function</a:t>
                </a:r>
                <a:r>
                  <a:rPr lang="zh-CN" altLang="zh-CN" dirty="0"/>
                  <a:t>）记为</a:t>
                </a:r>
                <a14:m>
                  <m:oMath xmlns:m="http://schemas.openxmlformats.org/officeDocument/2006/math">
                    <m:sSub>
                      <m:sSubPr>
                        <m:ctrlPr>
                          <a:rPr lang="zh-CN" altLang="zh-CN" i="1"/>
                        </m:ctrlPr>
                      </m:sSubPr>
                      <m:e>
                        <m:r>
                          <a:rPr lang="en-US" altLang="zh-CN" i="1"/>
                          <m:t>𝑀𝐸𝐹</m:t>
                        </m:r>
                      </m:e>
                      <m:sub>
                        <m:d>
                          <m:dPr>
                            <m:ctrlPr>
                              <a:rPr lang="zh-CN" altLang="zh-CN" i="1"/>
                            </m:ctrlPr>
                          </m:dPr>
                          <m:e>
                            <m:r>
                              <a:rPr lang="en-US" altLang="zh-CN" i="1"/>
                              <m:t>𝑥</m:t>
                            </m:r>
                            <m:r>
                              <a:rPr lang="en-US" altLang="zh-CN" i="1"/>
                              <m:t>,</m:t>
                            </m:r>
                            <m:r>
                              <a:rPr lang="en-US" altLang="zh-CN" i="1"/>
                              <m:t>𝑦</m:t>
                            </m:r>
                          </m:e>
                        </m:d>
                      </m:sub>
                    </m:sSub>
                    <m:r>
                      <a:rPr lang="en-US" altLang="zh-CN" i="1"/>
                      <m:t>(</m:t>
                    </m:r>
                    <m:r>
                      <a:rPr lang="en-US" altLang="zh-CN" i="1"/>
                      <m:t>𝑛</m:t>
                    </m:r>
                    <m:r>
                      <a:rPr lang="en-US" altLang="zh-CN" i="1"/>
                      <m:t>,</m:t>
                    </m:r>
                    <m:r>
                      <a:rPr lang="en-US" altLang="zh-CN" i="1"/>
                      <m:t>𝑣</m:t>
                    </m:r>
                    <m:r>
                      <a:rPr lang="en-US" altLang="zh-CN" i="1"/>
                      <m:t>)</m:t>
                    </m:r>
                  </m:oMath>
                </a14:m>
                <a:r>
                  <a:rPr lang="zh-CN" altLang="zh-CN" dirty="0"/>
                  <a:t>，那么运动矢量的估算被转换为求</a:t>
                </a:r>
                <a14:m>
                  <m:oMath xmlns:m="http://schemas.openxmlformats.org/officeDocument/2006/math">
                    <m:r>
                      <a:rPr lang="en-US" altLang="zh-CN"/>
                      <m:t>(</m:t>
                    </m:r>
                    <m:r>
                      <a:rPr lang="en-US" altLang="zh-CN" i="1"/>
                      <m:t>𝑛</m:t>
                    </m:r>
                    <m:r>
                      <a:rPr lang="en-US" altLang="zh-CN" i="1"/>
                      <m:t>,</m:t>
                    </m:r>
                    <m:r>
                      <a:rPr lang="en-US" altLang="zh-CN" i="1"/>
                      <m:t>𝑣</m:t>
                    </m:r>
                    <m:r>
                      <a:rPr lang="en-US" altLang="zh-CN" i="1"/>
                      <m:t>)</m:t>
                    </m:r>
                  </m:oMath>
                </a14:m>
                <a:r>
                  <a:rPr lang="en-US" altLang="zh-CN" dirty="0"/>
                  <a:t> </a:t>
                </a:r>
                <a:r>
                  <a:rPr lang="zh-CN" altLang="zh-CN" dirty="0"/>
                  <a:t>对应匹配误差的最小值，</a:t>
                </a:r>
                <a:r>
                  <a:rPr lang="zh-CN" altLang="zh-CN" dirty="0" smtClean="0"/>
                  <a:t>即</a:t>
                </a:r>
                <a:endParaRPr lang="en-US" altLang="zh-CN" dirty="0" smtClean="0"/>
              </a:p>
              <a:p>
                <a:pPr lvl="1"/>
                <a14:m>
                  <m:oMath xmlns:m="http://schemas.openxmlformats.org/officeDocument/2006/math">
                    <m:sSub>
                      <m:sSubPr>
                        <m:ctrlPr>
                          <a:rPr lang="zh-CN" altLang="zh-CN" i="1" smtClean="0">
                            <a:solidFill>
                              <a:srgbClr val="0000FF"/>
                            </a:solidFill>
                          </a:rPr>
                        </m:ctrlPr>
                      </m:sSubPr>
                      <m:e>
                        <m:sSup>
                          <m:sSupPr>
                            <m:ctrlPr>
                              <a:rPr lang="zh-CN" altLang="zh-CN" i="1">
                                <a:solidFill>
                                  <a:srgbClr val="0000FF"/>
                                </a:solidFill>
                              </a:rPr>
                            </m:ctrlPr>
                          </m:sSupPr>
                          <m:e>
                            <m:d>
                              <m:dPr>
                                <m:begChr m:val="["/>
                                <m:endChr m:val="]"/>
                                <m:ctrlPr>
                                  <a:rPr lang="zh-CN" altLang="zh-CN" i="1">
                                    <a:solidFill>
                                      <a:srgbClr val="0000FF"/>
                                    </a:solidFill>
                                  </a:rPr>
                                </m:ctrlPr>
                              </m:dPr>
                              <m:e>
                                <m:m>
                                  <m:mPr>
                                    <m:mcs>
                                      <m:mc>
                                        <m:mcPr>
                                          <m:count m:val="2"/>
                                          <m:mcJc m:val="center"/>
                                        </m:mcPr>
                                      </m:mc>
                                    </m:mcs>
                                    <m:ctrlPr>
                                      <a:rPr lang="zh-CN" altLang="zh-CN" i="1">
                                        <a:solidFill>
                                          <a:srgbClr val="0000FF"/>
                                        </a:solidFill>
                                      </a:rPr>
                                    </m:ctrlPr>
                                  </m:mPr>
                                  <m:mr>
                                    <m:e>
                                      <m:acc>
                                        <m:accPr>
                                          <m:chr m:val="̂"/>
                                          <m:ctrlPr>
                                            <a:rPr lang="zh-CN" altLang="zh-CN" i="1">
                                              <a:solidFill>
                                                <a:srgbClr val="0000FF"/>
                                              </a:solidFill>
                                            </a:rPr>
                                          </m:ctrlPr>
                                        </m:accPr>
                                        <m:e>
                                          <m:r>
                                            <a:rPr lang="en-US" altLang="zh-CN" i="1">
                                              <a:solidFill>
                                                <a:srgbClr val="0000FF"/>
                                              </a:solidFill>
                                            </a:rPr>
                                            <m:t>𝑛</m:t>
                                          </m:r>
                                        </m:e>
                                      </m:acc>
                                    </m:e>
                                    <m:e>
                                      <m:acc>
                                        <m:accPr>
                                          <m:chr m:val="̂"/>
                                          <m:ctrlPr>
                                            <a:rPr lang="zh-CN" altLang="zh-CN" i="1">
                                              <a:solidFill>
                                                <a:srgbClr val="0000FF"/>
                                              </a:solidFill>
                                            </a:rPr>
                                          </m:ctrlPr>
                                        </m:accPr>
                                        <m:e>
                                          <m:r>
                                            <a:rPr lang="en-US" altLang="zh-CN" i="1">
                                              <a:solidFill>
                                                <a:srgbClr val="0000FF"/>
                                              </a:solidFill>
                                            </a:rPr>
                                            <m:t>𝑣</m:t>
                                          </m:r>
                                        </m:e>
                                      </m:acc>
                                    </m:e>
                                  </m:mr>
                                </m:m>
                              </m:e>
                            </m:d>
                          </m:e>
                          <m:sup>
                            <m:r>
                              <a:rPr lang="en-US" altLang="zh-CN" i="1">
                                <a:solidFill>
                                  <a:srgbClr val="0000FF"/>
                                </a:solidFill>
                              </a:rPr>
                              <m:t>𝑇</m:t>
                            </m:r>
                          </m:sup>
                        </m:sSup>
                      </m:e>
                      <m:sub>
                        <m:r>
                          <a:rPr lang="en-US" altLang="zh-CN" i="1">
                            <a:solidFill>
                              <a:srgbClr val="0000FF"/>
                            </a:solidFill>
                          </a:rPr>
                          <m:t>(</m:t>
                        </m:r>
                        <m:r>
                          <a:rPr lang="en-US" altLang="zh-CN" i="1">
                            <a:solidFill>
                              <a:srgbClr val="0000FF"/>
                            </a:solidFill>
                          </a:rPr>
                          <m:t>𝑥</m:t>
                        </m:r>
                        <m:r>
                          <a:rPr lang="en-US" altLang="zh-CN" i="1">
                            <a:solidFill>
                              <a:srgbClr val="0000FF"/>
                            </a:solidFill>
                          </a:rPr>
                          <m:t>,</m:t>
                        </m:r>
                        <m:r>
                          <a:rPr lang="en-US" altLang="zh-CN" i="1">
                            <a:solidFill>
                              <a:srgbClr val="0000FF"/>
                            </a:solidFill>
                          </a:rPr>
                          <m:t>𝑦</m:t>
                        </m:r>
                        <m:r>
                          <a:rPr lang="en-US" altLang="zh-CN" i="1">
                            <a:solidFill>
                              <a:srgbClr val="0000FF"/>
                            </a:solidFill>
                          </a:rPr>
                          <m:t>)</m:t>
                        </m:r>
                      </m:sub>
                    </m:sSub>
                    <m:r>
                      <a:rPr lang="en-US" altLang="zh-CN" i="1">
                        <a:solidFill>
                          <a:srgbClr val="0000FF"/>
                        </a:solidFill>
                      </a:rPr>
                      <m:t>=</m:t>
                    </m:r>
                    <m:r>
                      <m:rPr>
                        <m:sty m:val="p"/>
                      </m:rPr>
                      <a:rPr lang="en-US" altLang="zh-CN">
                        <a:solidFill>
                          <a:srgbClr val="0000FF"/>
                        </a:solidFill>
                      </a:rPr>
                      <m:t>arg</m:t>
                    </m:r>
                    <m:func>
                      <m:funcPr>
                        <m:ctrlPr>
                          <a:rPr lang="zh-CN" altLang="zh-CN" i="1">
                            <a:solidFill>
                              <a:srgbClr val="0000FF"/>
                            </a:solidFill>
                          </a:rPr>
                        </m:ctrlPr>
                      </m:funcPr>
                      <m:fName>
                        <m:limLow>
                          <m:limLowPr>
                            <m:ctrlPr>
                              <a:rPr lang="zh-CN" altLang="zh-CN" i="1">
                                <a:solidFill>
                                  <a:srgbClr val="0000FF"/>
                                </a:solidFill>
                              </a:rPr>
                            </m:ctrlPr>
                          </m:limLowPr>
                          <m:e>
                            <m:r>
                              <m:rPr>
                                <m:sty m:val="p"/>
                              </m:rPr>
                              <a:rPr lang="en-US" altLang="zh-CN">
                                <a:solidFill>
                                  <a:srgbClr val="0000FF"/>
                                </a:solidFill>
                              </a:rPr>
                              <m:t>min</m:t>
                            </m:r>
                          </m:e>
                          <m:lim>
                            <m:r>
                              <a:rPr lang="en-US" altLang="zh-CN" i="1">
                                <a:solidFill>
                                  <a:srgbClr val="0000FF"/>
                                </a:solidFill>
                              </a:rPr>
                              <m:t>(</m:t>
                            </m:r>
                            <m:r>
                              <a:rPr lang="en-US" altLang="zh-CN" i="1">
                                <a:solidFill>
                                  <a:srgbClr val="0000FF"/>
                                </a:solidFill>
                              </a:rPr>
                              <m:t>𝑛</m:t>
                            </m:r>
                            <m:r>
                              <a:rPr lang="en-US" altLang="zh-CN" i="1">
                                <a:solidFill>
                                  <a:srgbClr val="0000FF"/>
                                </a:solidFill>
                              </a:rPr>
                              <m:t>,</m:t>
                            </m:r>
                            <m:r>
                              <a:rPr lang="en-US" altLang="zh-CN" i="1">
                                <a:solidFill>
                                  <a:srgbClr val="0000FF"/>
                                </a:solidFill>
                              </a:rPr>
                              <m:t>𝑣</m:t>
                            </m:r>
                            <m:r>
                              <a:rPr lang="en-US" altLang="zh-CN" i="1">
                                <a:solidFill>
                                  <a:srgbClr val="0000FF"/>
                                </a:solidFill>
                              </a:rPr>
                              <m:t>)</m:t>
                            </m:r>
                          </m:lim>
                        </m:limLow>
                      </m:fName>
                      <m:e>
                        <m:sSub>
                          <m:sSubPr>
                            <m:ctrlPr>
                              <a:rPr lang="zh-CN" altLang="zh-CN" i="1">
                                <a:solidFill>
                                  <a:srgbClr val="0000FF"/>
                                </a:solidFill>
                              </a:rPr>
                            </m:ctrlPr>
                          </m:sSubPr>
                          <m:e>
                            <m:r>
                              <a:rPr lang="en-US" altLang="zh-CN" i="1">
                                <a:solidFill>
                                  <a:srgbClr val="0000FF"/>
                                </a:solidFill>
                              </a:rPr>
                              <m:t>𝑀𝐸𝐹</m:t>
                            </m:r>
                          </m:e>
                          <m:sub>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e>
                            </m:d>
                          </m:sub>
                        </m:sSub>
                        <m:r>
                          <a:rPr lang="en-US" altLang="zh-CN" i="1">
                            <a:solidFill>
                              <a:srgbClr val="0000FF"/>
                            </a:solidFill>
                          </a:rPr>
                          <m:t>(</m:t>
                        </m:r>
                        <m:r>
                          <a:rPr lang="en-US" altLang="zh-CN" i="1">
                            <a:solidFill>
                              <a:srgbClr val="0000FF"/>
                            </a:solidFill>
                          </a:rPr>
                          <m:t>𝑛</m:t>
                        </m:r>
                        <m:r>
                          <a:rPr lang="en-US" altLang="zh-CN" i="1">
                            <a:solidFill>
                              <a:srgbClr val="0000FF"/>
                            </a:solidFill>
                          </a:rPr>
                          <m:t>,</m:t>
                        </m:r>
                        <m:r>
                          <a:rPr lang="en-US" altLang="zh-CN" i="1">
                            <a:solidFill>
                              <a:srgbClr val="0000FF"/>
                            </a:solidFill>
                          </a:rPr>
                          <m:t>𝑣</m:t>
                        </m:r>
                        <m:r>
                          <a:rPr lang="en-US" altLang="zh-CN" i="1">
                            <a:solidFill>
                              <a:srgbClr val="0000FF"/>
                            </a:solidFill>
                          </a:rPr>
                          <m:t>)</m:t>
                        </m:r>
                      </m:e>
                    </m:func>
                    <m:r>
                      <a:rPr lang="zh-CN" altLang="zh-CN">
                        <a:solidFill>
                          <a:srgbClr val="0000FF"/>
                        </a:solidFill>
                      </a:rPr>
                      <m:t>。</m:t>
                    </m:r>
                  </m:oMath>
                </a14:m>
                <a:endParaRPr lang="en-US" altLang="zh-CN" dirty="0" smtClean="0">
                  <a:solidFill>
                    <a:srgbClr val="0000FF"/>
                  </a:solidFill>
                </a:endParaRPr>
              </a:p>
              <a:p>
                <a:pPr lvl="2"/>
                <a:r>
                  <a:rPr lang="zh-CN" altLang="zh-CN" dirty="0"/>
                  <a:t>平方误差和</a:t>
                </a:r>
                <a:r>
                  <a:rPr lang="zh-CN" altLang="zh-CN" dirty="0" smtClean="0"/>
                  <a:t>函数</a:t>
                </a:r>
                <a:endParaRPr lang="en-US" altLang="zh-CN" dirty="0" smtClean="0"/>
              </a:p>
              <a:p>
                <a:pPr lvl="3"/>
                <a:r>
                  <a:rPr lang="zh-CN" altLang="zh-CN" dirty="0" smtClean="0"/>
                  <a:t>（</a:t>
                </a:r>
                <a:r>
                  <a:rPr lang="en-US" altLang="zh-CN" dirty="0"/>
                  <a:t>SSE – </a:t>
                </a:r>
                <a:r>
                  <a:rPr lang="en-US" altLang="zh-CN" dirty="0">
                    <a:solidFill>
                      <a:srgbClr val="00B050"/>
                    </a:solidFill>
                  </a:rPr>
                  <a:t>Sum of Square Error</a:t>
                </a:r>
                <a:r>
                  <a:rPr lang="zh-CN" altLang="zh-CN" dirty="0" smtClean="0"/>
                  <a:t>）</a:t>
                </a:r>
                <a:endParaRPr lang="en-US" altLang="zh-CN" dirty="0" smtClean="0"/>
              </a:p>
              <a:p>
                <a:pPr lvl="2"/>
                <a:r>
                  <a:rPr lang="zh-CN" altLang="zh-CN" dirty="0"/>
                  <a:t>绝对差值和</a:t>
                </a:r>
                <a:r>
                  <a:rPr lang="zh-CN" altLang="zh-CN" dirty="0" smtClean="0"/>
                  <a:t>函数</a:t>
                </a:r>
                <a:endParaRPr lang="en-US" altLang="zh-CN" dirty="0" smtClean="0"/>
              </a:p>
              <a:p>
                <a:pPr lvl="3"/>
                <a:r>
                  <a:rPr lang="zh-CN" altLang="zh-CN" dirty="0" smtClean="0"/>
                  <a:t>（</a:t>
                </a:r>
                <a:r>
                  <a:rPr lang="en-US" altLang="zh-CN" dirty="0"/>
                  <a:t>SAD – </a:t>
                </a:r>
                <a:r>
                  <a:rPr lang="en-US" altLang="zh-CN" dirty="0">
                    <a:solidFill>
                      <a:srgbClr val="C00000"/>
                    </a:solidFill>
                  </a:rPr>
                  <a:t>Sum of Absolute Difference</a:t>
                </a:r>
                <a:r>
                  <a:rPr lang="zh-CN" altLang="zh-CN" dirty="0" smtClean="0"/>
                  <a:t>）</a:t>
                </a:r>
                <a:endParaRPr lang="en-US" altLang="zh-CN" dirty="0" smtClean="0"/>
              </a:p>
              <a:p>
                <a:pPr lvl="2"/>
                <a:r>
                  <a:rPr lang="zh-CN" altLang="zh-CN" dirty="0"/>
                  <a:t>非匹配像素</a:t>
                </a:r>
                <a:r>
                  <a:rPr lang="zh-CN" altLang="zh-CN" dirty="0" smtClean="0"/>
                  <a:t>统计函数</a:t>
                </a:r>
                <a:endParaRPr lang="en-US" altLang="zh-CN" dirty="0" smtClean="0"/>
              </a:p>
              <a:p>
                <a:pPr lvl="3"/>
                <a:r>
                  <a:rPr lang="zh-CN" altLang="zh-CN" dirty="0" smtClean="0"/>
                  <a:t>（</a:t>
                </a:r>
                <a:r>
                  <a:rPr lang="en-US" altLang="zh-CN" dirty="0"/>
                  <a:t>NPC – </a:t>
                </a:r>
                <a:r>
                  <a:rPr lang="en-US" altLang="zh-CN" dirty="0">
                    <a:solidFill>
                      <a:srgbClr val="0070C0"/>
                    </a:solidFill>
                  </a:rPr>
                  <a:t>Non-matching Pixel Calculation</a:t>
                </a:r>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887" r="-2020" b="-188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22</a:t>
            </a:fld>
            <a:endParaRPr lang="zh-CN" altLang="en-US"/>
          </a:p>
        </p:txBody>
      </p:sp>
    </p:spTree>
    <p:extLst>
      <p:ext uri="{BB962C8B-B14F-4D97-AF65-F5344CB8AC3E}">
        <p14:creationId xmlns:p14="http://schemas.microsoft.com/office/powerpoint/2010/main" val="411838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80">
                                          <p:stCondLst>
                                            <p:cond delay="0"/>
                                          </p:stCondLst>
                                        </p:cTn>
                                        <p:tgtEl>
                                          <p:spTgt spid="3">
                                            <p:txEl>
                                              <p:pRg st="2" end="2"/>
                                            </p:txEl>
                                          </p:spTgt>
                                        </p:tgtEl>
                                      </p:cBhvr>
                                    </p:animEffect>
                                    <p:anim calcmode="lin" valueType="num">
                                      <p:cBhvr>
                                        <p:cTn id="8"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2" end="2"/>
                                            </p:txEl>
                                          </p:spTgt>
                                        </p:tgtEl>
                                      </p:cBhvr>
                                      <p:to x="100000" y="60000"/>
                                    </p:animScale>
                                    <p:animScale>
                                      <p:cBhvr>
                                        <p:cTn id="14" dur="166" decel="50000">
                                          <p:stCondLst>
                                            <p:cond delay="676"/>
                                          </p:stCondLst>
                                        </p:cTn>
                                        <p:tgtEl>
                                          <p:spTgt spid="3">
                                            <p:txEl>
                                              <p:pRg st="2" end="2"/>
                                            </p:txEl>
                                          </p:spTgt>
                                        </p:tgtEl>
                                      </p:cBhvr>
                                      <p:to x="100000" y="100000"/>
                                    </p:animScale>
                                    <p:animScale>
                                      <p:cBhvr>
                                        <p:cTn id="15" dur="26">
                                          <p:stCondLst>
                                            <p:cond delay="1312"/>
                                          </p:stCondLst>
                                        </p:cTn>
                                        <p:tgtEl>
                                          <p:spTgt spid="3">
                                            <p:txEl>
                                              <p:pRg st="2" end="2"/>
                                            </p:txEl>
                                          </p:spTgt>
                                        </p:tgtEl>
                                      </p:cBhvr>
                                      <p:to x="100000" y="80000"/>
                                    </p:animScale>
                                    <p:animScale>
                                      <p:cBhvr>
                                        <p:cTn id="16" dur="166" decel="50000">
                                          <p:stCondLst>
                                            <p:cond delay="1338"/>
                                          </p:stCondLst>
                                        </p:cTn>
                                        <p:tgtEl>
                                          <p:spTgt spid="3">
                                            <p:txEl>
                                              <p:pRg st="2" end="2"/>
                                            </p:txEl>
                                          </p:spTgt>
                                        </p:tgtEl>
                                      </p:cBhvr>
                                      <p:to x="100000" y="100000"/>
                                    </p:animScale>
                                    <p:animScale>
                                      <p:cBhvr>
                                        <p:cTn id="17" dur="26">
                                          <p:stCondLst>
                                            <p:cond delay="1642"/>
                                          </p:stCondLst>
                                        </p:cTn>
                                        <p:tgtEl>
                                          <p:spTgt spid="3">
                                            <p:txEl>
                                              <p:pRg st="2" end="2"/>
                                            </p:txEl>
                                          </p:spTgt>
                                        </p:tgtEl>
                                      </p:cBhvr>
                                      <p:to x="100000" y="90000"/>
                                    </p:animScale>
                                    <p:animScale>
                                      <p:cBhvr>
                                        <p:cTn id="18" dur="166" decel="50000">
                                          <p:stCondLst>
                                            <p:cond delay="1668"/>
                                          </p:stCondLst>
                                        </p:cTn>
                                        <p:tgtEl>
                                          <p:spTgt spid="3">
                                            <p:txEl>
                                              <p:pRg st="2" end="2"/>
                                            </p:txEl>
                                          </p:spTgt>
                                        </p:tgtEl>
                                      </p:cBhvr>
                                      <p:to x="100000" y="100000"/>
                                    </p:animScale>
                                    <p:animScale>
                                      <p:cBhvr>
                                        <p:cTn id="19" dur="26">
                                          <p:stCondLst>
                                            <p:cond delay="1808"/>
                                          </p:stCondLst>
                                        </p:cTn>
                                        <p:tgtEl>
                                          <p:spTgt spid="3">
                                            <p:txEl>
                                              <p:pRg st="2" end="2"/>
                                            </p:txEl>
                                          </p:spTgt>
                                        </p:tgtEl>
                                      </p:cBhvr>
                                      <p:to x="100000" y="95000"/>
                                    </p:animScale>
                                    <p:animScale>
                                      <p:cBhvr>
                                        <p:cTn id="20" dur="166" decel="50000">
                                          <p:stCondLst>
                                            <p:cond delay="1834"/>
                                          </p:stCondLst>
                                        </p:cTn>
                                        <p:tgtEl>
                                          <p:spTgt spid="3">
                                            <p:txEl>
                                              <p:pRg st="2" end="2"/>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80">
                                          <p:stCondLst>
                                            <p:cond delay="0"/>
                                          </p:stCondLst>
                                        </p:cTn>
                                        <p:tgtEl>
                                          <p:spTgt spid="3">
                                            <p:txEl>
                                              <p:pRg st="3" end="3"/>
                                            </p:txEl>
                                          </p:spTgt>
                                        </p:tgtEl>
                                      </p:cBhvr>
                                    </p:animEffect>
                                    <p:anim calcmode="lin" valueType="num">
                                      <p:cBhvr>
                                        <p:cTn id="2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3" end="3"/>
                                            </p:txEl>
                                          </p:spTgt>
                                        </p:tgtEl>
                                      </p:cBhvr>
                                      <p:to x="100000" y="60000"/>
                                    </p:animScale>
                                    <p:animScale>
                                      <p:cBhvr>
                                        <p:cTn id="30" dur="166" decel="50000">
                                          <p:stCondLst>
                                            <p:cond delay="676"/>
                                          </p:stCondLst>
                                        </p:cTn>
                                        <p:tgtEl>
                                          <p:spTgt spid="3">
                                            <p:txEl>
                                              <p:pRg st="3" end="3"/>
                                            </p:txEl>
                                          </p:spTgt>
                                        </p:tgtEl>
                                      </p:cBhvr>
                                      <p:to x="100000" y="100000"/>
                                    </p:animScale>
                                    <p:animScale>
                                      <p:cBhvr>
                                        <p:cTn id="31" dur="26">
                                          <p:stCondLst>
                                            <p:cond delay="1312"/>
                                          </p:stCondLst>
                                        </p:cTn>
                                        <p:tgtEl>
                                          <p:spTgt spid="3">
                                            <p:txEl>
                                              <p:pRg st="3" end="3"/>
                                            </p:txEl>
                                          </p:spTgt>
                                        </p:tgtEl>
                                      </p:cBhvr>
                                      <p:to x="100000" y="80000"/>
                                    </p:animScale>
                                    <p:animScale>
                                      <p:cBhvr>
                                        <p:cTn id="32" dur="166" decel="50000">
                                          <p:stCondLst>
                                            <p:cond delay="1338"/>
                                          </p:stCondLst>
                                        </p:cTn>
                                        <p:tgtEl>
                                          <p:spTgt spid="3">
                                            <p:txEl>
                                              <p:pRg st="3" end="3"/>
                                            </p:txEl>
                                          </p:spTgt>
                                        </p:tgtEl>
                                      </p:cBhvr>
                                      <p:to x="100000" y="100000"/>
                                    </p:animScale>
                                    <p:animScale>
                                      <p:cBhvr>
                                        <p:cTn id="33" dur="26">
                                          <p:stCondLst>
                                            <p:cond delay="1642"/>
                                          </p:stCondLst>
                                        </p:cTn>
                                        <p:tgtEl>
                                          <p:spTgt spid="3">
                                            <p:txEl>
                                              <p:pRg st="3" end="3"/>
                                            </p:txEl>
                                          </p:spTgt>
                                        </p:tgtEl>
                                      </p:cBhvr>
                                      <p:to x="100000" y="90000"/>
                                    </p:animScale>
                                    <p:animScale>
                                      <p:cBhvr>
                                        <p:cTn id="34" dur="166" decel="50000">
                                          <p:stCondLst>
                                            <p:cond delay="1668"/>
                                          </p:stCondLst>
                                        </p:cTn>
                                        <p:tgtEl>
                                          <p:spTgt spid="3">
                                            <p:txEl>
                                              <p:pRg st="3" end="3"/>
                                            </p:txEl>
                                          </p:spTgt>
                                        </p:tgtEl>
                                      </p:cBhvr>
                                      <p:to x="100000" y="100000"/>
                                    </p:animScale>
                                    <p:animScale>
                                      <p:cBhvr>
                                        <p:cTn id="35" dur="26">
                                          <p:stCondLst>
                                            <p:cond delay="1808"/>
                                          </p:stCondLst>
                                        </p:cTn>
                                        <p:tgtEl>
                                          <p:spTgt spid="3">
                                            <p:txEl>
                                              <p:pRg st="3" end="3"/>
                                            </p:txEl>
                                          </p:spTgt>
                                        </p:tgtEl>
                                      </p:cBhvr>
                                      <p:to x="100000" y="95000"/>
                                    </p:animScale>
                                    <p:animScale>
                                      <p:cBhvr>
                                        <p:cTn id="36" dur="166" decel="50000">
                                          <p:stCondLst>
                                            <p:cond delay="1834"/>
                                          </p:stCondLst>
                                        </p:cTn>
                                        <p:tgtEl>
                                          <p:spTgt spid="3">
                                            <p:txEl>
                                              <p:pRg st="3" end="3"/>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wipe(down)">
                                      <p:cBhvr>
                                        <p:cTn id="39" dur="580">
                                          <p:stCondLst>
                                            <p:cond delay="0"/>
                                          </p:stCondLst>
                                        </p:cTn>
                                        <p:tgtEl>
                                          <p:spTgt spid="3">
                                            <p:txEl>
                                              <p:pRg st="4" end="4"/>
                                            </p:txEl>
                                          </p:spTgt>
                                        </p:tgtEl>
                                      </p:cBhvr>
                                    </p:animEffect>
                                    <p:anim calcmode="lin" valueType="num">
                                      <p:cBhvr>
                                        <p:cTn id="4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4" end="4"/>
                                            </p:txEl>
                                          </p:spTgt>
                                        </p:tgtEl>
                                      </p:cBhvr>
                                      <p:to x="100000" y="60000"/>
                                    </p:animScale>
                                    <p:animScale>
                                      <p:cBhvr>
                                        <p:cTn id="46" dur="166" decel="50000">
                                          <p:stCondLst>
                                            <p:cond delay="676"/>
                                          </p:stCondLst>
                                        </p:cTn>
                                        <p:tgtEl>
                                          <p:spTgt spid="3">
                                            <p:txEl>
                                              <p:pRg st="4" end="4"/>
                                            </p:txEl>
                                          </p:spTgt>
                                        </p:tgtEl>
                                      </p:cBhvr>
                                      <p:to x="100000" y="100000"/>
                                    </p:animScale>
                                    <p:animScale>
                                      <p:cBhvr>
                                        <p:cTn id="47" dur="26">
                                          <p:stCondLst>
                                            <p:cond delay="1312"/>
                                          </p:stCondLst>
                                        </p:cTn>
                                        <p:tgtEl>
                                          <p:spTgt spid="3">
                                            <p:txEl>
                                              <p:pRg st="4" end="4"/>
                                            </p:txEl>
                                          </p:spTgt>
                                        </p:tgtEl>
                                      </p:cBhvr>
                                      <p:to x="100000" y="80000"/>
                                    </p:animScale>
                                    <p:animScale>
                                      <p:cBhvr>
                                        <p:cTn id="48" dur="166" decel="50000">
                                          <p:stCondLst>
                                            <p:cond delay="1338"/>
                                          </p:stCondLst>
                                        </p:cTn>
                                        <p:tgtEl>
                                          <p:spTgt spid="3">
                                            <p:txEl>
                                              <p:pRg st="4" end="4"/>
                                            </p:txEl>
                                          </p:spTgt>
                                        </p:tgtEl>
                                      </p:cBhvr>
                                      <p:to x="100000" y="100000"/>
                                    </p:animScale>
                                    <p:animScale>
                                      <p:cBhvr>
                                        <p:cTn id="49" dur="26">
                                          <p:stCondLst>
                                            <p:cond delay="1642"/>
                                          </p:stCondLst>
                                        </p:cTn>
                                        <p:tgtEl>
                                          <p:spTgt spid="3">
                                            <p:txEl>
                                              <p:pRg st="4" end="4"/>
                                            </p:txEl>
                                          </p:spTgt>
                                        </p:tgtEl>
                                      </p:cBhvr>
                                      <p:to x="100000" y="90000"/>
                                    </p:animScale>
                                    <p:animScale>
                                      <p:cBhvr>
                                        <p:cTn id="50" dur="166" decel="50000">
                                          <p:stCondLst>
                                            <p:cond delay="1668"/>
                                          </p:stCondLst>
                                        </p:cTn>
                                        <p:tgtEl>
                                          <p:spTgt spid="3">
                                            <p:txEl>
                                              <p:pRg st="4" end="4"/>
                                            </p:txEl>
                                          </p:spTgt>
                                        </p:tgtEl>
                                      </p:cBhvr>
                                      <p:to x="100000" y="100000"/>
                                    </p:animScale>
                                    <p:animScale>
                                      <p:cBhvr>
                                        <p:cTn id="51" dur="26">
                                          <p:stCondLst>
                                            <p:cond delay="1808"/>
                                          </p:stCondLst>
                                        </p:cTn>
                                        <p:tgtEl>
                                          <p:spTgt spid="3">
                                            <p:txEl>
                                              <p:pRg st="4" end="4"/>
                                            </p:txEl>
                                          </p:spTgt>
                                        </p:tgtEl>
                                      </p:cBhvr>
                                      <p:to x="100000" y="95000"/>
                                    </p:animScale>
                                    <p:animScale>
                                      <p:cBhvr>
                                        <p:cTn id="52" dur="166" decel="50000">
                                          <p:stCondLst>
                                            <p:cond delay="1834"/>
                                          </p:stCondLst>
                                        </p:cTn>
                                        <p:tgtEl>
                                          <p:spTgt spid="3">
                                            <p:txEl>
                                              <p:pRg st="4" end="4"/>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Effect transition="in" filter="wipe(down)">
                                      <p:cBhvr>
                                        <p:cTn id="55" dur="580">
                                          <p:stCondLst>
                                            <p:cond delay="0"/>
                                          </p:stCondLst>
                                        </p:cTn>
                                        <p:tgtEl>
                                          <p:spTgt spid="3">
                                            <p:txEl>
                                              <p:pRg st="5" end="5"/>
                                            </p:txEl>
                                          </p:spTgt>
                                        </p:tgtEl>
                                      </p:cBhvr>
                                    </p:animEffect>
                                    <p:anim calcmode="lin" valueType="num">
                                      <p:cBhvr>
                                        <p:cTn id="5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5" end="5"/>
                                            </p:txEl>
                                          </p:spTgt>
                                        </p:tgtEl>
                                      </p:cBhvr>
                                      <p:to x="100000" y="60000"/>
                                    </p:animScale>
                                    <p:animScale>
                                      <p:cBhvr>
                                        <p:cTn id="62" dur="166" decel="50000">
                                          <p:stCondLst>
                                            <p:cond delay="676"/>
                                          </p:stCondLst>
                                        </p:cTn>
                                        <p:tgtEl>
                                          <p:spTgt spid="3">
                                            <p:txEl>
                                              <p:pRg st="5" end="5"/>
                                            </p:txEl>
                                          </p:spTgt>
                                        </p:tgtEl>
                                      </p:cBhvr>
                                      <p:to x="100000" y="100000"/>
                                    </p:animScale>
                                    <p:animScale>
                                      <p:cBhvr>
                                        <p:cTn id="63" dur="26">
                                          <p:stCondLst>
                                            <p:cond delay="1312"/>
                                          </p:stCondLst>
                                        </p:cTn>
                                        <p:tgtEl>
                                          <p:spTgt spid="3">
                                            <p:txEl>
                                              <p:pRg st="5" end="5"/>
                                            </p:txEl>
                                          </p:spTgt>
                                        </p:tgtEl>
                                      </p:cBhvr>
                                      <p:to x="100000" y="80000"/>
                                    </p:animScale>
                                    <p:animScale>
                                      <p:cBhvr>
                                        <p:cTn id="64" dur="166" decel="50000">
                                          <p:stCondLst>
                                            <p:cond delay="1338"/>
                                          </p:stCondLst>
                                        </p:cTn>
                                        <p:tgtEl>
                                          <p:spTgt spid="3">
                                            <p:txEl>
                                              <p:pRg st="5" end="5"/>
                                            </p:txEl>
                                          </p:spTgt>
                                        </p:tgtEl>
                                      </p:cBhvr>
                                      <p:to x="100000" y="100000"/>
                                    </p:animScale>
                                    <p:animScale>
                                      <p:cBhvr>
                                        <p:cTn id="65" dur="26">
                                          <p:stCondLst>
                                            <p:cond delay="1642"/>
                                          </p:stCondLst>
                                        </p:cTn>
                                        <p:tgtEl>
                                          <p:spTgt spid="3">
                                            <p:txEl>
                                              <p:pRg st="5" end="5"/>
                                            </p:txEl>
                                          </p:spTgt>
                                        </p:tgtEl>
                                      </p:cBhvr>
                                      <p:to x="100000" y="90000"/>
                                    </p:animScale>
                                    <p:animScale>
                                      <p:cBhvr>
                                        <p:cTn id="66" dur="166" decel="50000">
                                          <p:stCondLst>
                                            <p:cond delay="1668"/>
                                          </p:stCondLst>
                                        </p:cTn>
                                        <p:tgtEl>
                                          <p:spTgt spid="3">
                                            <p:txEl>
                                              <p:pRg st="5" end="5"/>
                                            </p:txEl>
                                          </p:spTgt>
                                        </p:tgtEl>
                                      </p:cBhvr>
                                      <p:to x="100000" y="100000"/>
                                    </p:animScale>
                                    <p:animScale>
                                      <p:cBhvr>
                                        <p:cTn id="67" dur="26">
                                          <p:stCondLst>
                                            <p:cond delay="1808"/>
                                          </p:stCondLst>
                                        </p:cTn>
                                        <p:tgtEl>
                                          <p:spTgt spid="3">
                                            <p:txEl>
                                              <p:pRg st="5" end="5"/>
                                            </p:txEl>
                                          </p:spTgt>
                                        </p:tgtEl>
                                      </p:cBhvr>
                                      <p:to x="100000" y="95000"/>
                                    </p:animScale>
                                    <p:animScale>
                                      <p:cBhvr>
                                        <p:cTn id="68" dur="166" decel="50000">
                                          <p:stCondLst>
                                            <p:cond delay="1834"/>
                                          </p:stCondLst>
                                        </p:cTn>
                                        <p:tgtEl>
                                          <p:spTgt spid="3">
                                            <p:txEl>
                                              <p:pRg st="5" end="5"/>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animEffect transition="in" filter="wipe(down)">
                                      <p:cBhvr>
                                        <p:cTn id="71" dur="580">
                                          <p:stCondLst>
                                            <p:cond delay="0"/>
                                          </p:stCondLst>
                                        </p:cTn>
                                        <p:tgtEl>
                                          <p:spTgt spid="3">
                                            <p:txEl>
                                              <p:pRg st="6" end="6"/>
                                            </p:txEl>
                                          </p:spTgt>
                                        </p:tgtEl>
                                      </p:cBhvr>
                                    </p:animEffect>
                                    <p:anim calcmode="lin" valueType="num">
                                      <p:cBhvr>
                                        <p:cTn id="7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3">
                                            <p:txEl>
                                              <p:pRg st="6" end="6"/>
                                            </p:txEl>
                                          </p:spTgt>
                                        </p:tgtEl>
                                      </p:cBhvr>
                                      <p:to x="100000" y="60000"/>
                                    </p:animScale>
                                    <p:animScale>
                                      <p:cBhvr>
                                        <p:cTn id="78" dur="166" decel="50000">
                                          <p:stCondLst>
                                            <p:cond delay="676"/>
                                          </p:stCondLst>
                                        </p:cTn>
                                        <p:tgtEl>
                                          <p:spTgt spid="3">
                                            <p:txEl>
                                              <p:pRg st="6" end="6"/>
                                            </p:txEl>
                                          </p:spTgt>
                                        </p:tgtEl>
                                      </p:cBhvr>
                                      <p:to x="100000" y="100000"/>
                                    </p:animScale>
                                    <p:animScale>
                                      <p:cBhvr>
                                        <p:cTn id="79" dur="26">
                                          <p:stCondLst>
                                            <p:cond delay="1312"/>
                                          </p:stCondLst>
                                        </p:cTn>
                                        <p:tgtEl>
                                          <p:spTgt spid="3">
                                            <p:txEl>
                                              <p:pRg st="6" end="6"/>
                                            </p:txEl>
                                          </p:spTgt>
                                        </p:tgtEl>
                                      </p:cBhvr>
                                      <p:to x="100000" y="80000"/>
                                    </p:animScale>
                                    <p:animScale>
                                      <p:cBhvr>
                                        <p:cTn id="80" dur="166" decel="50000">
                                          <p:stCondLst>
                                            <p:cond delay="1338"/>
                                          </p:stCondLst>
                                        </p:cTn>
                                        <p:tgtEl>
                                          <p:spTgt spid="3">
                                            <p:txEl>
                                              <p:pRg st="6" end="6"/>
                                            </p:txEl>
                                          </p:spTgt>
                                        </p:tgtEl>
                                      </p:cBhvr>
                                      <p:to x="100000" y="100000"/>
                                    </p:animScale>
                                    <p:animScale>
                                      <p:cBhvr>
                                        <p:cTn id="81" dur="26">
                                          <p:stCondLst>
                                            <p:cond delay="1642"/>
                                          </p:stCondLst>
                                        </p:cTn>
                                        <p:tgtEl>
                                          <p:spTgt spid="3">
                                            <p:txEl>
                                              <p:pRg st="6" end="6"/>
                                            </p:txEl>
                                          </p:spTgt>
                                        </p:tgtEl>
                                      </p:cBhvr>
                                      <p:to x="100000" y="90000"/>
                                    </p:animScale>
                                    <p:animScale>
                                      <p:cBhvr>
                                        <p:cTn id="82" dur="166" decel="50000">
                                          <p:stCondLst>
                                            <p:cond delay="1668"/>
                                          </p:stCondLst>
                                        </p:cTn>
                                        <p:tgtEl>
                                          <p:spTgt spid="3">
                                            <p:txEl>
                                              <p:pRg st="6" end="6"/>
                                            </p:txEl>
                                          </p:spTgt>
                                        </p:tgtEl>
                                      </p:cBhvr>
                                      <p:to x="100000" y="100000"/>
                                    </p:animScale>
                                    <p:animScale>
                                      <p:cBhvr>
                                        <p:cTn id="83" dur="26">
                                          <p:stCondLst>
                                            <p:cond delay="1808"/>
                                          </p:stCondLst>
                                        </p:cTn>
                                        <p:tgtEl>
                                          <p:spTgt spid="3">
                                            <p:txEl>
                                              <p:pRg st="6" end="6"/>
                                            </p:txEl>
                                          </p:spTgt>
                                        </p:tgtEl>
                                      </p:cBhvr>
                                      <p:to x="100000" y="95000"/>
                                    </p:animScale>
                                    <p:animScale>
                                      <p:cBhvr>
                                        <p:cTn id="84" dur="166" decel="50000">
                                          <p:stCondLst>
                                            <p:cond delay="1834"/>
                                          </p:stCondLst>
                                        </p:cTn>
                                        <p:tgtEl>
                                          <p:spTgt spid="3">
                                            <p:txEl>
                                              <p:pRg st="6" end="6"/>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3">
                                            <p:txEl>
                                              <p:pRg st="7" end="7"/>
                                            </p:txEl>
                                          </p:spTgt>
                                        </p:tgtEl>
                                        <p:attrNameLst>
                                          <p:attrName>style.visibility</p:attrName>
                                        </p:attrNameLst>
                                      </p:cBhvr>
                                      <p:to>
                                        <p:strVal val="visible"/>
                                      </p:to>
                                    </p:set>
                                    <p:animEffect transition="in" filter="wipe(down)">
                                      <p:cBhvr>
                                        <p:cTn id="87" dur="580">
                                          <p:stCondLst>
                                            <p:cond delay="0"/>
                                          </p:stCondLst>
                                        </p:cTn>
                                        <p:tgtEl>
                                          <p:spTgt spid="3">
                                            <p:txEl>
                                              <p:pRg st="7" end="7"/>
                                            </p:txEl>
                                          </p:spTgt>
                                        </p:tgtEl>
                                      </p:cBhvr>
                                    </p:animEffect>
                                    <p:anim calcmode="lin" valueType="num">
                                      <p:cBhvr>
                                        <p:cTn id="8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3">
                                            <p:txEl>
                                              <p:pRg st="7" end="7"/>
                                            </p:txEl>
                                          </p:spTgt>
                                        </p:tgtEl>
                                      </p:cBhvr>
                                      <p:to x="100000" y="60000"/>
                                    </p:animScale>
                                    <p:animScale>
                                      <p:cBhvr>
                                        <p:cTn id="94" dur="166" decel="50000">
                                          <p:stCondLst>
                                            <p:cond delay="676"/>
                                          </p:stCondLst>
                                        </p:cTn>
                                        <p:tgtEl>
                                          <p:spTgt spid="3">
                                            <p:txEl>
                                              <p:pRg st="7" end="7"/>
                                            </p:txEl>
                                          </p:spTgt>
                                        </p:tgtEl>
                                      </p:cBhvr>
                                      <p:to x="100000" y="100000"/>
                                    </p:animScale>
                                    <p:animScale>
                                      <p:cBhvr>
                                        <p:cTn id="95" dur="26">
                                          <p:stCondLst>
                                            <p:cond delay="1312"/>
                                          </p:stCondLst>
                                        </p:cTn>
                                        <p:tgtEl>
                                          <p:spTgt spid="3">
                                            <p:txEl>
                                              <p:pRg st="7" end="7"/>
                                            </p:txEl>
                                          </p:spTgt>
                                        </p:tgtEl>
                                      </p:cBhvr>
                                      <p:to x="100000" y="80000"/>
                                    </p:animScale>
                                    <p:animScale>
                                      <p:cBhvr>
                                        <p:cTn id="96" dur="166" decel="50000">
                                          <p:stCondLst>
                                            <p:cond delay="1338"/>
                                          </p:stCondLst>
                                        </p:cTn>
                                        <p:tgtEl>
                                          <p:spTgt spid="3">
                                            <p:txEl>
                                              <p:pRg st="7" end="7"/>
                                            </p:txEl>
                                          </p:spTgt>
                                        </p:tgtEl>
                                      </p:cBhvr>
                                      <p:to x="100000" y="100000"/>
                                    </p:animScale>
                                    <p:animScale>
                                      <p:cBhvr>
                                        <p:cTn id="97" dur="26">
                                          <p:stCondLst>
                                            <p:cond delay="1642"/>
                                          </p:stCondLst>
                                        </p:cTn>
                                        <p:tgtEl>
                                          <p:spTgt spid="3">
                                            <p:txEl>
                                              <p:pRg st="7" end="7"/>
                                            </p:txEl>
                                          </p:spTgt>
                                        </p:tgtEl>
                                      </p:cBhvr>
                                      <p:to x="100000" y="90000"/>
                                    </p:animScale>
                                    <p:animScale>
                                      <p:cBhvr>
                                        <p:cTn id="98" dur="166" decel="50000">
                                          <p:stCondLst>
                                            <p:cond delay="1668"/>
                                          </p:stCondLst>
                                        </p:cTn>
                                        <p:tgtEl>
                                          <p:spTgt spid="3">
                                            <p:txEl>
                                              <p:pRg st="7" end="7"/>
                                            </p:txEl>
                                          </p:spTgt>
                                        </p:tgtEl>
                                      </p:cBhvr>
                                      <p:to x="100000" y="100000"/>
                                    </p:animScale>
                                    <p:animScale>
                                      <p:cBhvr>
                                        <p:cTn id="99" dur="26">
                                          <p:stCondLst>
                                            <p:cond delay="1808"/>
                                          </p:stCondLst>
                                        </p:cTn>
                                        <p:tgtEl>
                                          <p:spTgt spid="3">
                                            <p:txEl>
                                              <p:pRg st="7" end="7"/>
                                            </p:txEl>
                                          </p:spTgt>
                                        </p:tgtEl>
                                      </p:cBhvr>
                                      <p:to x="100000" y="95000"/>
                                    </p:animScale>
                                    <p:animScale>
                                      <p:cBhvr>
                                        <p:cTn id="100"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匹配误差函数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dirty="0">
                    <a:solidFill>
                      <a:srgbClr val="0000FF"/>
                    </a:solidFill>
                  </a:rPr>
                  <a:t>平方误差和函数（</a:t>
                </a:r>
                <a:r>
                  <a:rPr lang="en-US" altLang="zh-CN" dirty="0">
                    <a:solidFill>
                      <a:srgbClr val="0000FF"/>
                    </a:solidFill>
                  </a:rPr>
                  <a:t>SSE</a:t>
                </a:r>
                <a:r>
                  <a:rPr lang="zh-CN" altLang="zh-CN" dirty="0" smtClean="0">
                    <a:solidFill>
                      <a:srgbClr val="0000FF"/>
                    </a:solidFill>
                  </a:rPr>
                  <a:t>）</a:t>
                </a:r>
                <a:endParaRPr lang="en-US" altLang="zh-CN" dirty="0" smtClean="0">
                  <a:solidFill>
                    <a:srgbClr val="0000FF"/>
                  </a:solidFill>
                </a:endParaRPr>
              </a:p>
              <a:p>
                <a:pPr lvl="1"/>
                <a14:m>
                  <m:oMath xmlns:m="http://schemas.openxmlformats.org/officeDocument/2006/math">
                    <m:sSub>
                      <m:sSubPr>
                        <m:ctrlPr>
                          <a:rPr lang="zh-CN" altLang="zh-CN" i="1"/>
                        </m:ctrlPr>
                      </m:sSubPr>
                      <m:e>
                        <m:r>
                          <a:rPr lang="en-US" altLang="zh-CN" i="1"/>
                          <m:t>𝑆𝑆𝐸</m:t>
                        </m:r>
                      </m:e>
                      <m:sub>
                        <m:d>
                          <m:dPr>
                            <m:ctrlPr>
                              <a:rPr lang="zh-CN" altLang="zh-CN" i="1"/>
                            </m:ctrlPr>
                          </m:dPr>
                          <m:e>
                            <m:r>
                              <a:rPr lang="en-US" altLang="zh-CN" i="1"/>
                              <m:t>𝑥</m:t>
                            </m:r>
                            <m:r>
                              <a:rPr lang="en-US" altLang="zh-CN" i="1"/>
                              <m:t>,</m:t>
                            </m:r>
                            <m:r>
                              <a:rPr lang="en-US" altLang="zh-CN" i="1"/>
                              <m:t>𝑦</m:t>
                            </m:r>
                          </m:e>
                        </m:d>
                      </m:sub>
                    </m:sSub>
                    <m:d>
                      <m:dPr>
                        <m:ctrlPr>
                          <a:rPr lang="zh-CN" altLang="zh-CN" i="1"/>
                        </m:ctrlPr>
                      </m:dPr>
                      <m:e>
                        <m:r>
                          <a:rPr lang="en-US" altLang="zh-CN" i="1"/>
                          <m:t>𝑛</m:t>
                        </m:r>
                        <m:r>
                          <a:rPr lang="en-US" altLang="zh-CN" i="1"/>
                          <m:t>,</m:t>
                        </m:r>
                        <m:r>
                          <a:rPr lang="en-US" altLang="zh-CN" i="1"/>
                          <m:t>𝑣</m:t>
                        </m:r>
                      </m:e>
                    </m:d>
                    <m:r>
                      <a:rPr lang="en-US" altLang="zh-CN" i="1"/>
                      <m:t>=</m:t>
                    </m:r>
                    <m:nary>
                      <m:naryPr>
                        <m:chr m:val="∑"/>
                        <m:limLoc m:val="undOvr"/>
                        <m:ctrlPr>
                          <a:rPr lang="zh-CN" altLang="zh-CN" i="1"/>
                        </m:ctrlPr>
                      </m:naryPr>
                      <m:sub>
                        <m:r>
                          <a:rPr lang="en-US" altLang="zh-CN" i="1"/>
                          <m:t>𝑖</m:t>
                        </m:r>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sub>
                      <m:sup>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sup>
                      <m:e>
                        <m:nary>
                          <m:naryPr>
                            <m:chr m:val="∑"/>
                            <m:limLoc m:val="undOvr"/>
                            <m:ctrlPr>
                              <a:rPr lang="zh-CN" altLang="zh-CN" i="1"/>
                            </m:ctrlPr>
                          </m:naryPr>
                          <m:sub>
                            <m:r>
                              <a:rPr lang="en-US" altLang="zh-CN" i="1"/>
                              <m:t>𝑗</m:t>
                            </m:r>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sub>
                          <m:sup>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sup>
                          <m:e>
                            <m:sSup>
                              <m:sSupPr>
                                <m:ctrlPr>
                                  <a:rPr lang="zh-CN" altLang="zh-CN" i="1"/>
                                </m:ctrlPr>
                              </m:sSupPr>
                              <m:e>
                                <m:d>
                                  <m:dPr>
                                    <m:begChr m:val="["/>
                                    <m:endChr m:val="]"/>
                                    <m:ctrlPr>
                                      <a:rPr lang="zh-CN" altLang="zh-CN" i="1"/>
                                    </m:ctrlPr>
                                  </m:dPr>
                                  <m:e>
                                    <m:sSub>
                                      <m:sSubPr>
                                        <m:ctrlPr>
                                          <a:rPr lang="zh-CN" altLang="zh-CN" i="1"/>
                                        </m:ctrlPr>
                                      </m:sSubPr>
                                      <m:e>
                                        <m:r>
                                          <a:rPr lang="en-US" altLang="zh-CN" i="1"/>
                                          <m:t>𝑓</m:t>
                                        </m:r>
                                      </m:e>
                                      <m:sub>
                                        <m:r>
                                          <a:rPr lang="en-US" altLang="zh-CN" i="1"/>
                                          <m:t>𝑘</m:t>
                                        </m:r>
                                      </m:sub>
                                    </m:sSub>
                                    <m:r>
                                      <a:rPr lang="en-US" altLang="zh-CN" i="1"/>
                                      <m:t>(</m:t>
                                    </m:r>
                                    <m:r>
                                      <a:rPr lang="en-US" altLang="zh-CN" i="1"/>
                                      <m:t>𝑥</m:t>
                                    </m:r>
                                    <m:r>
                                      <a:rPr lang="en-US" altLang="zh-CN" i="1"/>
                                      <m:t>+</m:t>
                                    </m:r>
                                    <m:r>
                                      <a:rPr lang="en-US" altLang="zh-CN" i="1"/>
                                      <m:t>𝑖</m:t>
                                    </m:r>
                                    <m:r>
                                      <a:rPr lang="en-US" altLang="zh-CN" i="1"/>
                                      <m:t>,</m:t>
                                    </m:r>
                                    <m:r>
                                      <a:rPr lang="en-US" altLang="zh-CN" i="1"/>
                                      <m:t>𝑦</m:t>
                                    </m:r>
                                    <m:r>
                                      <a:rPr lang="en-US" altLang="zh-CN" i="1"/>
                                      <m:t>+</m:t>
                                    </m:r>
                                    <m:r>
                                      <a:rPr lang="en-US" altLang="zh-CN" i="1"/>
                                      <m:t>𝑗</m:t>
                                    </m:r>
                                    <m:r>
                                      <a:rPr lang="en-US" altLang="zh-CN" i="1"/>
                                      <m:t>)−</m:t>
                                    </m:r>
                                    <m:sSub>
                                      <m:sSubPr>
                                        <m:ctrlPr>
                                          <a:rPr lang="zh-CN" altLang="zh-CN" i="1"/>
                                        </m:ctrlPr>
                                      </m:sSubPr>
                                      <m:e>
                                        <m:r>
                                          <a:rPr lang="en-US" altLang="zh-CN" i="1"/>
                                          <m:t>𝑓</m:t>
                                        </m:r>
                                      </m:e>
                                      <m:sub>
                                        <m:r>
                                          <a:rPr lang="en-US" altLang="zh-CN" i="1"/>
                                          <m:t>𝑘</m:t>
                                        </m:r>
                                        <m:r>
                                          <a:rPr lang="en-US" altLang="zh-CN" i="1"/>
                                          <m:t>+</m:t>
                                        </m:r>
                                        <m:r>
                                          <a:rPr lang="en-US" altLang="zh-CN" i="1"/>
                                          <m:t>𝑙</m:t>
                                        </m:r>
                                      </m:sub>
                                    </m:sSub>
                                    <m:r>
                                      <a:rPr lang="en-US" altLang="zh-CN" i="1"/>
                                      <m:t>(</m:t>
                                    </m:r>
                                    <m:r>
                                      <a:rPr lang="en-US" altLang="zh-CN" i="1"/>
                                      <m:t>𝑥</m:t>
                                    </m:r>
                                    <m:r>
                                      <a:rPr lang="en-US" altLang="zh-CN" i="1"/>
                                      <m:t>+</m:t>
                                    </m:r>
                                    <m:r>
                                      <a:rPr lang="en-US" altLang="zh-CN" i="1"/>
                                      <m:t>𝑖</m:t>
                                    </m:r>
                                    <m:r>
                                      <a:rPr lang="en-US" altLang="zh-CN" i="1"/>
                                      <m:t>+</m:t>
                                    </m:r>
                                    <m:r>
                                      <a:rPr lang="en-US" altLang="zh-CN" i="1"/>
                                      <m:t>𝑛</m:t>
                                    </m:r>
                                    <m:r>
                                      <a:rPr lang="en-US" altLang="zh-CN" i="1"/>
                                      <m:t>,</m:t>
                                    </m:r>
                                    <m:r>
                                      <a:rPr lang="en-US" altLang="zh-CN" i="1"/>
                                      <m:t>𝑦</m:t>
                                    </m:r>
                                    <m:r>
                                      <a:rPr lang="en-US" altLang="zh-CN" i="1"/>
                                      <m:t>+</m:t>
                                    </m:r>
                                    <m:r>
                                      <a:rPr lang="en-US" altLang="zh-CN" i="1"/>
                                      <m:t>𝑗</m:t>
                                    </m:r>
                                    <m:r>
                                      <a:rPr lang="en-US" altLang="zh-CN" i="1"/>
                                      <m:t>+</m:t>
                                    </m:r>
                                    <m:r>
                                      <a:rPr lang="en-US" altLang="zh-CN" i="1"/>
                                      <m:t>𝑣</m:t>
                                    </m:r>
                                    <m:r>
                                      <a:rPr lang="en-US" altLang="zh-CN" i="1"/>
                                      <m:t>)</m:t>
                                    </m:r>
                                  </m:e>
                                </m:d>
                              </m:e>
                              <m:sup>
                                <m:r>
                                  <a:rPr lang="en-US" altLang="zh-CN" i="1"/>
                                  <m:t>2</m:t>
                                </m:r>
                              </m:sup>
                            </m:sSup>
                          </m:e>
                        </m:nary>
                      </m:e>
                    </m:nary>
                    <m:r>
                      <a:rPr lang="zh-CN" altLang="zh-CN"/>
                      <m:t>。</m:t>
                    </m:r>
                  </m:oMath>
                </a14:m>
                <a:endParaRPr lang="en-US" altLang="zh-CN" dirty="0" smtClean="0"/>
              </a:p>
              <a:p>
                <a:r>
                  <a:rPr lang="zh-CN" altLang="zh-CN" dirty="0">
                    <a:solidFill>
                      <a:srgbClr val="FF0000"/>
                    </a:solidFill>
                  </a:rPr>
                  <a:t>绝对差值和函数（</a:t>
                </a:r>
                <a:r>
                  <a:rPr lang="en-US" altLang="zh-CN" dirty="0">
                    <a:solidFill>
                      <a:srgbClr val="FF0000"/>
                    </a:solidFill>
                  </a:rPr>
                  <a:t>SAD</a:t>
                </a:r>
                <a:r>
                  <a:rPr lang="zh-CN" altLang="zh-CN" dirty="0" smtClean="0">
                    <a:solidFill>
                      <a:srgbClr val="FF0000"/>
                    </a:solidFill>
                  </a:rPr>
                  <a:t>）</a:t>
                </a:r>
                <a:endParaRPr lang="en-US" altLang="zh-CN" dirty="0" smtClean="0">
                  <a:solidFill>
                    <a:srgbClr val="FF0000"/>
                  </a:solidFill>
                </a:endParaRPr>
              </a:p>
              <a:p>
                <a:pPr lvl="1"/>
                <a14:m>
                  <m:oMath xmlns:m="http://schemas.openxmlformats.org/officeDocument/2006/math">
                    <m:sSub>
                      <m:sSubPr>
                        <m:ctrlPr>
                          <a:rPr lang="zh-CN" altLang="zh-CN" i="1"/>
                        </m:ctrlPr>
                      </m:sSubPr>
                      <m:e>
                        <m:r>
                          <a:rPr lang="en-US" altLang="zh-CN" i="1"/>
                          <m:t>𝑆𝐴𝐷</m:t>
                        </m:r>
                      </m:e>
                      <m:sub>
                        <m:d>
                          <m:dPr>
                            <m:ctrlPr>
                              <a:rPr lang="zh-CN" altLang="zh-CN" i="1"/>
                            </m:ctrlPr>
                          </m:dPr>
                          <m:e>
                            <m:r>
                              <a:rPr lang="en-US" altLang="zh-CN" i="1"/>
                              <m:t>𝑥</m:t>
                            </m:r>
                            <m:r>
                              <a:rPr lang="en-US" altLang="zh-CN" i="1"/>
                              <m:t>,</m:t>
                            </m:r>
                            <m:r>
                              <a:rPr lang="en-US" altLang="zh-CN" i="1"/>
                              <m:t>𝑦</m:t>
                            </m:r>
                          </m:e>
                        </m:d>
                      </m:sub>
                    </m:sSub>
                    <m:d>
                      <m:dPr>
                        <m:ctrlPr>
                          <a:rPr lang="zh-CN" altLang="zh-CN" i="1"/>
                        </m:ctrlPr>
                      </m:dPr>
                      <m:e>
                        <m:r>
                          <a:rPr lang="en-US" altLang="zh-CN" i="1"/>
                          <m:t>𝑛</m:t>
                        </m:r>
                        <m:r>
                          <a:rPr lang="en-US" altLang="zh-CN" i="1"/>
                          <m:t>,</m:t>
                        </m:r>
                        <m:r>
                          <a:rPr lang="en-US" altLang="zh-CN" i="1"/>
                          <m:t>𝑣</m:t>
                        </m:r>
                      </m:e>
                    </m:d>
                    <m:r>
                      <a:rPr lang="en-US" altLang="zh-CN" i="1"/>
                      <m:t>=</m:t>
                    </m:r>
                    <m:nary>
                      <m:naryPr>
                        <m:chr m:val="∑"/>
                        <m:limLoc m:val="undOvr"/>
                        <m:ctrlPr>
                          <a:rPr lang="zh-CN" altLang="zh-CN" i="1"/>
                        </m:ctrlPr>
                      </m:naryPr>
                      <m:sub>
                        <m:r>
                          <a:rPr lang="en-US" altLang="zh-CN" i="1"/>
                          <m:t>𝑖</m:t>
                        </m:r>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sub>
                      <m:sup>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sup>
                      <m:e>
                        <m:nary>
                          <m:naryPr>
                            <m:chr m:val="∑"/>
                            <m:limLoc m:val="undOvr"/>
                            <m:ctrlPr>
                              <a:rPr lang="zh-CN" altLang="zh-CN" i="1"/>
                            </m:ctrlPr>
                          </m:naryPr>
                          <m:sub>
                            <m:r>
                              <a:rPr lang="en-US" altLang="zh-CN" i="1"/>
                              <m:t>𝑗</m:t>
                            </m:r>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sub>
                          <m:sup>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sup>
                          <m:e>
                            <m:d>
                              <m:dPr>
                                <m:begChr m:val="|"/>
                                <m:endChr m:val="|"/>
                                <m:ctrlPr>
                                  <a:rPr lang="zh-CN" altLang="zh-CN" i="1"/>
                                </m:ctrlPr>
                              </m:dPr>
                              <m:e>
                                <m:sSub>
                                  <m:sSubPr>
                                    <m:ctrlPr>
                                      <a:rPr lang="zh-CN" altLang="zh-CN" i="1"/>
                                    </m:ctrlPr>
                                  </m:sSubPr>
                                  <m:e>
                                    <m:r>
                                      <a:rPr lang="en-US" altLang="zh-CN" i="1"/>
                                      <m:t>𝑓</m:t>
                                    </m:r>
                                  </m:e>
                                  <m:sub>
                                    <m:r>
                                      <a:rPr lang="en-US" altLang="zh-CN" i="1"/>
                                      <m:t>𝑘</m:t>
                                    </m:r>
                                  </m:sub>
                                </m:sSub>
                                <m:r>
                                  <a:rPr lang="en-US" altLang="zh-CN" i="1"/>
                                  <m:t>(</m:t>
                                </m:r>
                                <m:r>
                                  <a:rPr lang="en-US" altLang="zh-CN" i="1"/>
                                  <m:t>𝑥</m:t>
                                </m:r>
                                <m:r>
                                  <a:rPr lang="en-US" altLang="zh-CN" i="1"/>
                                  <m:t>+</m:t>
                                </m:r>
                                <m:r>
                                  <a:rPr lang="en-US" altLang="zh-CN" i="1"/>
                                  <m:t>𝑖</m:t>
                                </m:r>
                                <m:r>
                                  <a:rPr lang="en-US" altLang="zh-CN" i="1"/>
                                  <m:t>,</m:t>
                                </m:r>
                                <m:r>
                                  <a:rPr lang="en-US" altLang="zh-CN" i="1"/>
                                  <m:t>𝑦</m:t>
                                </m:r>
                                <m:r>
                                  <a:rPr lang="en-US" altLang="zh-CN" i="1"/>
                                  <m:t>+</m:t>
                                </m:r>
                                <m:r>
                                  <a:rPr lang="en-US" altLang="zh-CN" i="1"/>
                                  <m:t>𝑗</m:t>
                                </m:r>
                                <m:r>
                                  <a:rPr lang="en-US" altLang="zh-CN" i="1"/>
                                  <m:t>)−</m:t>
                                </m:r>
                                <m:sSub>
                                  <m:sSubPr>
                                    <m:ctrlPr>
                                      <a:rPr lang="zh-CN" altLang="zh-CN" i="1"/>
                                    </m:ctrlPr>
                                  </m:sSubPr>
                                  <m:e>
                                    <m:r>
                                      <a:rPr lang="en-US" altLang="zh-CN" i="1"/>
                                      <m:t>𝑓</m:t>
                                    </m:r>
                                  </m:e>
                                  <m:sub>
                                    <m:r>
                                      <a:rPr lang="en-US" altLang="zh-CN" i="1"/>
                                      <m:t>𝑘</m:t>
                                    </m:r>
                                    <m:r>
                                      <a:rPr lang="en-US" altLang="zh-CN" i="1"/>
                                      <m:t>+</m:t>
                                    </m:r>
                                    <m:r>
                                      <a:rPr lang="en-US" altLang="zh-CN" i="1"/>
                                      <m:t>𝑙</m:t>
                                    </m:r>
                                  </m:sub>
                                </m:sSub>
                                <m:r>
                                  <a:rPr lang="en-US" altLang="zh-CN" i="1"/>
                                  <m:t>(</m:t>
                                </m:r>
                                <m:r>
                                  <a:rPr lang="en-US" altLang="zh-CN" i="1"/>
                                  <m:t>𝑥</m:t>
                                </m:r>
                                <m:r>
                                  <a:rPr lang="en-US" altLang="zh-CN" i="1"/>
                                  <m:t>+</m:t>
                                </m:r>
                                <m:r>
                                  <a:rPr lang="en-US" altLang="zh-CN" i="1"/>
                                  <m:t>𝑖</m:t>
                                </m:r>
                                <m:r>
                                  <a:rPr lang="en-US" altLang="zh-CN" i="1"/>
                                  <m:t>+</m:t>
                                </m:r>
                                <m:r>
                                  <a:rPr lang="en-US" altLang="zh-CN" i="1"/>
                                  <m:t>𝑛</m:t>
                                </m:r>
                                <m:r>
                                  <a:rPr lang="en-US" altLang="zh-CN" i="1"/>
                                  <m:t>,</m:t>
                                </m:r>
                                <m:r>
                                  <a:rPr lang="en-US" altLang="zh-CN" i="1"/>
                                  <m:t>𝑦</m:t>
                                </m:r>
                                <m:r>
                                  <a:rPr lang="en-US" altLang="zh-CN" i="1"/>
                                  <m:t>+</m:t>
                                </m:r>
                                <m:r>
                                  <a:rPr lang="en-US" altLang="zh-CN" i="1"/>
                                  <m:t>𝑗</m:t>
                                </m:r>
                                <m:r>
                                  <a:rPr lang="en-US" altLang="zh-CN" i="1"/>
                                  <m:t>+</m:t>
                                </m:r>
                                <m:r>
                                  <a:rPr lang="en-US" altLang="zh-CN" i="1"/>
                                  <m:t>𝑣</m:t>
                                </m:r>
                                <m:r>
                                  <a:rPr lang="en-US" altLang="zh-CN" i="1"/>
                                  <m:t>)</m:t>
                                </m:r>
                              </m:e>
                            </m:d>
                          </m:e>
                        </m:nary>
                      </m:e>
                    </m:nary>
                    <m:r>
                      <a:rPr lang="zh-CN" altLang="zh-CN"/>
                      <m:t>。</m:t>
                    </m:r>
                  </m:oMath>
                </a14:m>
                <a:endParaRPr lang="en-US" altLang="zh-CN" dirty="0" smtClean="0"/>
              </a:p>
              <a:p>
                <a:r>
                  <a:rPr lang="zh-CN" altLang="zh-CN" dirty="0">
                    <a:solidFill>
                      <a:srgbClr val="00B050"/>
                    </a:solidFill>
                  </a:rPr>
                  <a:t>非匹配像素统计函数（</a:t>
                </a:r>
                <a:r>
                  <a:rPr lang="en-US" altLang="zh-CN" dirty="0">
                    <a:solidFill>
                      <a:srgbClr val="00B050"/>
                    </a:solidFill>
                  </a:rPr>
                  <a:t>NPC</a:t>
                </a:r>
                <a:r>
                  <a:rPr lang="zh-CN" altLang="zh-CN" dirty="0" smtClean="0">
                    <a:solidFill>
                      <a:srgbClr val="00B050"/>
                    </a:solidFill>
                  </a:rPr>
                  <a:t>）</a:t>
                </a:r>
                <a:endParaRPr lang="en-US" altLang="zh-CN" dirty="0" smtClean="0">
                  <a:solidFill>
                    <a:srgbClr val="00B050"/>
                  </a:solidFill>
                </a:endParaRPr>
              </a:p>
              <a:p>
                <a:pPr lvl="1"/>
                <a14:m>
                  <m:oMath xmlns:m="http://schemas.openxmlformats.org/officeDocument/2006/math">
                    <m:sSub>
                      <m:sSubPr>
                        <m:ctrlPr>
                          <a:rPr lang="zh-CN" altLang="zh-CN" i="1"/>
                        </m:ctrlPr>
                      </m:sSubPr>
                      <m:e>
                        <m:r>
                          <a:rPr lang="en-US" altLang="zh-CN" i="1"/>
                          <m:t>𝑁𝑃𝐶</m:t>
                        </m:r>
                      </m:e>
                      <m:sub>
                        <m:d>
                          <m:dPr>
                            <m:ctrlPr>
                              <a:rPr lang="zh-CN" altLang="zh-CN" i="1"/>
                            </m:ctrlPr>
                          </m:dPr>
                          <m:e>
                            <m:r>
                              <a:rPr lang="en-US" altLang="zh-CN" i="1"/>
                              <m:t>𝑥</m:t>
                            </m:r>
                            <m:r>
                              <a:rPr lang="en-US" altLang="zh-CN" i="1"/>
                              <m:t>,</m:t>
                            </m:r>
                            <m:r>
                              <a:rPr lang="en-US" altLang="zh-CN" i="1"/>
                              <m:t>𝑦</m:t>
                            </m:r>
                          </m:e>
                        </m:d>
                      </m:sub>
                    </m:sSub>
                    <m:d>
                      <m:dPr>
                        <m:ctrlPr>
                          <a:rPr lang="zh-CN" altLang="zh-CN" i="1"/>
                        </m:ctrlPr>
                      </m:dPr>
                      <m:e>
                        <m:r>
                          <a:rPr lang="en-US" altLang="zh-CN" i="1"/>
                          <m:t>𝑛</m:t>
                        </m:r>
                        <m:r>
                          <a:rPr lang="en-US" altLang="zh-CN" i="1"/>
                          <m:t>,</m:t>
                        </m:r>
                        <m:r>
                          <a:rPr lang="en-US" altLang="zh-CN" i="1"/>
                          <m:t>𝑣</m:t>
                        </m:r>
                      </m:e>
                    </m:d>
                    <m:r>
                      <a:rPr lang="en-US" altLang="zh-CN" i="1"/>
                      <m:t>=</m:t>
                    </m:r>
                    <m:nary>
                      <m:naryPr>
                        <m:chr m:val="∑"/>
                        <m:limLoc m:val="undOvr"/>
                        <m:ctrlPr>
                          <a:rPr lang="zh-CN" altLang="zh-CN" i="1"/>
                        </m:ctrlPr>
                      </m:naryPr>
                      <m:sub>
                        <m:r>
                          <a:rPr lang="en-US" altLang="zh-CN" i="1"/>
                          <m:t>𝑖</m:t>
                        </m:r>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sub>
                      <m:sup>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sup>
                      <m:e>
                        <m:nary>
                          <m:naryPr>
                            <m:chr m:val="∑"/>
                            <m:limLoc m:val="undOvr"/>
                            <m:ctrlPr>
                              <a:rPr lang="zh-CN" altLang="zh-CN" i="1"/>
                            </m:ctrlPr>
                          </m:naryPr>
                          <m:sub>
                            <m:r>
                              <a:rPr lang="en-US" altLang="zh-CN" i="1"/>
                              <m:t>𝑗</m:t>
                            </m:r>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sub>
                          <m:sup>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sup>
                          <m:e>
                            <m:sSub>
                              <m:sSubPr>
                                <m:ctrlPr>
                                  <a:rPr lang="zh-CN" altLang="zh-CN" i="1"/>
                                </m:ctrlPr>
                              </m:sSubPr>
                              <m:e>
                                <m:r>
                                  <a:rPr lang="en-US" altLang="zh-CN" i="1"/>
                                  <m:t>𝑇</m:t>
                                </m:r>
                              </m:e>
                              <m:sub>
                                <m:d>
                                  <m:dPr>
                                    <m:ctrlPr>
                                      <a:rPr lang="zh-CN" altLang="zh-CN" i="1"/>
                                    </m:ctrlPr>
                                  </m:dPr>
                                  <m:e>
                                    <m:r>
                                      <a:rPr lang="en-US" altLang="zh-CN" i="1"/>
                                      <m:t>𝑥</m:t>
                                    </m:r>
                                    <m:r>
                                      <a:rPr lang="en-US" altLang="zh-CN" i="1"/>
                                      <m:t>,</m:t>
                                    </m:r>
                                    <m:r>
                                      <a:rPr lang="en-US" altLang="zh-CN" i="1"/>
                                      <m:t>𝑦</m:t>
                                    </m:r>
                                  </m:e>
                                </m:d>
                              </m:sub>
                            </m:sSub>
                            <m:d>
                              <m:dPr>
                                <m:ctrlPr>
                                  <a:rPr lang="zh-CN" altLang="zh-CN" i="1"/>
                                </m:ctrlPr>
                              </m:dPr>
                              <m:e>
                                <m:r>
                                  <a:rPr lang="en-US" altLang="zh-CN" i="1"/>
                                  <m:t>𝑖</m:t>
                                </m:r>
                                <m:r>
                                  <a:rPr lang="en-US" altLang="zh-CN" i="1"/>
                                  <m:t>,</m:t>
                                </m:r>
                                <m:r>
                                  <a:rPr lang="en-US" altLang="zh-CN" i="1"/>
                                  <m:t>𝑗</m:t>
                                </m:r>
                                <m:r>
                                  <a:rPr lang="en-US" altLang="zh-CN" i="1"/>
                                  <m:t>;</m:t>
                                </m:r>
                                <m:r>
                                  <a:rPr lang="en-US" altLang="zh-CN" i="1"/>
                                  <m:t>𝑛</m:t>
                                </m:r>
                                <m:r>
                                  <a:rPr lang="en-US" altLang="zh-CN" i="1"/>
                                  <m:t>,</m:t>
                                </m:r>
                                <m:r>
                                  <a:rPr lang="en-US" altLang="zh-CN" i="1"/>
                                  <m:t>𝑣</m:t>
                                </m:r>
                              </m:e>
                            </m:d>
                          </m:e>
                        </m:nary>
                      </m:e>
                    </m:nary>
                    <m:r>
                      <a:rPr lang="zh-CN" altLang="zh-CN"/>
                      <m:t>。</m:t>
                    </m:r>
                  </m:oMath>
                </a14:m>
                <a:endParaRPr lang="en-US" altLang="zh-CN" dirty="0" smtClean="0"/>
              </a:p>
              <a:p>
                <a:pPr lvl="2"/>
                <a14:m>
                  <m:oMath xmlns:m="http://schemas.openxmlformats.org/officeDocument/2006/math">
                    <m:sSub>
                      <m:sSubPr>
                        <m:ctrlPr>
                          <a:rPr lang="zh-CN" altLang="zh-CN" i="1" smtClean="0">
                            <a:solidFill>
                              <a:srgbClr val="C00000"/>
                            </a:solidFill>
                          </a:rPr>
                        </m:ctrlPr>
                      </m:sSubPr>
                      <m:e>
                        <m:r>
                          <a:rPr lang="en-US" altLang="zh-CN" i="1">
                            <a:solidFill>
                              <a:srgbClr val="C00000"/>
                            </a:solidFill>
                          </a:rPr>
                          <m:t>𝑇</m:t>
                        </m:r>
                      </m:e>
                      <m:sub>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sub>
                    </m:sSub>
                    <m:d>
                      <m:dPr>
                        <m:ctrlPr>
                          <a:rPr lang="zh-CN" altLang="zh-CN" i="1">
                            <a:solidFill>
                              <a:srgbClr val="C00000"/>
                            </a:solidFill>
                          </a:rPr>
                        </m:ctrlPr>
                      </m:dPr>
                      <m:e>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m:t>
                        </m:r>
                        <m:r>
                          <a:rPr lang="en-US" altLang="zh-CN" i="1">
                            <a:solidFill>
                              <a:srgbClr val="C00000"/>
                            </a:solidFill>
                          </a:rPr>
                          <m:t>𝑛</m:t>
                        </m:r>
                        <m:r>
                          <a:rPr lang="en-US" altLang="zh-CN" i="1">
                            <a:solidFill>
                              <a:srgbClr val="C00000"/>
                            </a:solidFill>
                          </a:rPr>
                          <m:t>,</m:t>
                        </m:r>
                        <m:r>
                          <a:rPr lang="en-US" altLang="zh-CN" i="1">
                            <a:solidFill>
                              <a:srgbClr val="C00000"/>
                            </a:solidFill>
                          </a:rPr>
                          <m:t>𝑣</m:t>
                        </m:r>
                      </m:e>
                    </m:d>
                    <m:r>
                      <a:rPr lang="en-US" altLang="zh-CN" i="1">
                        <a:solidFill>
                          <a:srgbClr val="C00000"/>
                        </a:solidFill>
                      </a:rPr>
                      <m:t>=</m:t>
                    </m:r>
                    <m:d>
                      <m:dPr>
                        <m:begChr m:val="{"/>
                        <m:endChr m:val=""/>
                        <m:ctrlPr>
                          <a:rPr lang="zh-CN" altLang="zh-CN" i="1">
                            <a:solidFill>
                              <a:srgbClr val="C00000"/>
                            </a:solidFill>
                          </a:rPr>
                        </m:ctrlPr>
                      </m:dPr>
                      <m:e>
                        <m:eqArr>
                          <m:eqArrPr>
                            <m:ctrlPr>
                              <a:rPr lang="zh-CN" altLang="zh-CN" i="1">
                                <a:solidFill>
                                  <a:srgbClr val="C00000"/>
                                </a:solidFill>
                              </a:rPr>
                            </m:ctrlPr>
                          </m:eqArrPr>
                          <m:e>
                            <m:r>
                              <a:rPr lang="en-US" altLang="zh-CN" i="1">
                                <a:solidFill>
                                  <a:srgbClr val="C00000"/>
                                </a:solidFill>
                              </a:rPr>
                              <m:t>1  </m:t>
                            </m:r>
                            <m:d>
                              <m:dPr>
                                <m:begChr m:val="|"/>
                                <m:endChr m:val="|"/>
                                <m:ctrlPr>
                                  <a:rPr lang="zh-CN" altLang="zh-CN" i="1">
                                    <a:solidFill>
                                      <a:srgbClr val="C00000"/>
                                    </a:solidFill>
                                  </a:rPr>
                                </m:ctrlPr>
                              </m:dPr>
                              <m:e>
                                <m:sSub>
                                  <m:sSubPr>
                                    <m:ctrlPr>
                                      <a:rPr lang="zh-CN" altLang="zh-CN" i="1">
                                        <a:solidFill>
                                          <a:srgbClr val="C00000"/>
                                        </a:solidFill>
                                      </a:rPr>
                                    </m:ctrlPr>
                                  </m:sSubPr>
                                  <m:e>
                                    <m:r>
                                      <a:rPr lang="en-US" altLang="zh-CN" i="1">
                                        <a:solidFill>
                                          <a:srgbClr val="C00000"/>
                                        </a:solidFill>
                                      </a:rPr>
                                      <m:t>𝑓</m:t>
                                    </m:r>
                                  </m:e>
                                  <m:sub>
                                    <m:r>
                                      <a:rPr lang="en-US" altLang="zh-CN" i="1">
                                        <a:solidFill>
                                          <a:srgbClr val="C00000"/>
                                        </a:solidFill>
                                      </a:rPr>
                                      <m:t>𝑘</m:t>
                                    </m:r>
                                  </m:sub>
                                </m:sSub>
                                <m:r>
                                  <a:rPr lang="en-US" altLang="zh-CN" i="1">
                                    <a:solidFill>
                                      <a:srgbClr val="C00000"/>
                                    </a:solidFill>
                                  </a:rPr>
                                  <m:t>(</m:t>
                                </m:r>
                                <m:r>
                                  <a:rPr lang="en-US" altLang="zh-CN" i="1">
                                    <a:solidFill>
                                      <a:srgbClr val="C00000"/>
                                    </a:solidFill>
                                  </a:rPr>
                                  <m:t>𝑥</m:t>
                                </m:r>
                                <m:r>
                                  <a:rPr lang="en-US" altLang="zh-CN" i="1">
                                    <a:solidFill>
                                      <a:srgbClr val="C00000"/>
                                    </a:solidFill>
                                  </a:rPr>
                                  <m:t>+</m:t>
                                </m:r>
                                <m:r>
                                  <a:rPr lang="en-US" altLang="zh-CN" i="1">
                                    <a:solidFill>
                                      <a:srgbClr val="C00000"/>
                                    </a:solidFill>
                                  </a:rPr>
                                  <m:t>𝑖</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𝑗</m:t>
                                </m:r>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𝑓</m:t>
                                    </m:r>
                                  </m:e>
                                  <m:sub>
                                    <m:r>
                                      <a:rPr lang="en-US" altLang="zh-CN" i="1">
                                        <a:solidFill>
                                          <a:srgbClr val="C00000"/>
                                        </a:solidFill>
                                      </a:rPr>
                                      <m:t>𝑘</m:t>
                                    </m:r>
                                    <m:r>
                                      <a:rPr lang="en-US" altLang="zh-CN" i="1">
                                        <a:solidFill>
                                          <a:srgbClr val="C00000"/>
                                        </a:solidFill>
                                      </a:rPr>
                                      <m:t>+</m:t>
                                    </m:r>
                                    <m:r>
                                      <a:rPr lang="en-US" altLang="zh-CN" i="1">
                                        <a:solidFill>
                                          <a:srgbClr val="C00000"/>
                                        </a:solidFill>
                                      </a:rPr>
                                      <m:t>𝑙</m:t>
                                    </m:r>
                                  </m:sub>
                                </m:sSub>
                                <m:r>
                                  <a:rPr lang="en-US" altLang="zh-CN" i="1">
                                    <a:solidFill>
                                      <a:srgbClr val="C00000"/>
                                    </a:solidFill>
                                  </a:rPr>
                                  <m:t>(</m:t>
                                </m:r>
                                <m:r>
                                  <a:rPr lang="en-US" altLang="zh-CN" i="1">
                                    <a:solidFill>
                                      <a:srgbClr val="C00000"/>
                                    </a:solidFill>
                                  </a:rPr>
                                  <m:t>𝑥</m:t>
                                </m:r>
                                <m:r>
                                  <a:rPr lang="en-US" altLang="zh-CN" i="1">
                                    <a:solidFill>
                                      <a:srgbClr val="C00000"/>
                                    </a:solidFill>
                                  </a:rPr>
                                  <m:t>+</m:t>
                                </m:r>
                                <m:r>
                                  <a:rPr lang="en-US" altLang="zh-CN" i="1">
                                    <a:solidFill>
                                      <a:srgbClr val="C00000"/>
                                    </a:solidFill>
                                  </a:rPr>
                                  <m:t>𝑖</m:t>
                                </m:r>
                                <m:r>
                                  <a:rPr lang="en-US" altLang="zh-CN" i="1">
                                    <a:solidFill>
                                      <a:srgbClr val="C00000"/>
                                    </a:solidFill>
                                  </a:rPr>
                                  <m:t>+</m:t>
                                </m:r>
                                <m:r>
                                  <a:rPr lang="en-US" altLang="zh-CN" i="1">
                                    <a:solidFill>
                                      <a:srgbClr val="C00000"/>
                                    </a:solidFill>
                                  </a:rPr>
                                  <m:t>𝑛</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𝑗</m:t>
                                </m:r>
                                <m:r>
                                  <a:rPr lang="en-US" altLang="zh-CN" i="1">
                                    <a:solidFill>
                                      <a:srgbClr val="C00000"/>
                                    </a:solidFill>
                                  </a:rPr>
                                  <m:t>+</m:t>
                                </m:r>
                                <m:r>
                                  <a:rPr lang="en-US" altLang="zh-CN" i="1">
                                    <a:solidFill>
                                      <a:srgbClr val="C00000"/>
                                    </a:solidFill>
                                  </a:rPr>
                                  <m:t>𝑣</m:t>
                                </m:r>
                                <m:r>
                                  <a:rPr lang="en-US" altLang="zh-CN" i="1">
                                    <a:solidFill>
                                      <a:srgbClr val="C00000"/>
                                    </a:solidFill>
                                  </a:rPr>
                                  <m:t>)</m:t>
                                </m:r>
                              </m:e>
                            </m:d>
                            <m:r>
                              <a:rPr lang="en-US" altLang="zh-CN" i="1">
                                <a:solidFill>
                                  <a:srgbClr val="C00000"/>
                                </a:solidFill>
                              </a:rPr>
                              <m:t>≥</m:t>
                            </m:r>
                            <m:r>
                              <a:rPr lang="en-US" altLang="zh-CN" i="1">
                                <a:solidFill>
                                  <a:srgbClr val="C00000"/>
                                </a:solidFill>
                              </a:rPr>
                              <m:t>𝑡</m:t>
                            </m:r>
                          </m:e>
                          <m:e>
                            <m:r>
                              <a:rPr lang="en-US" altLang="zh-CN" i="1">
                                <a:solidFill>
                                  <a:srgbClr val="C00000"/>
                                </a:solidFill>
                              </a:rPr>
                              <m:t>0  </m:t>
                            </m:r>
                            <m:r>
                              <a:rPr lang="en-US" altLang="zh-CN" i="1">
                                <a:solidFill>
                                  <a:srgbClr val="C00000"/>
                                </a:solidFill>
                              </a:rPr>
                              <m:t>𝑒𝑙𝑠𝑒</m:t>
                            </m:r>
                          </m:e>
                        </m:eqArr>
                      </m:e>
                    </m:d>
                    <m:r>
                      <a:rPr lang="zh-CN" altLang="zh-CN">
                        <a:solidFill>
                          <a:srgbClr val="C00000"/>
                        </a:solidFill>
                      </a:rPr>
                      <m:t>，</m:t>
                    </m:r>
                  </m:oMath>
                </a14:m>
                <a:endParaRPr lang="en-US" altLang="zh-CN" dirty="0" smtClean="0">
                  <a:solidFill>
                    <a:srgbClr val="C00000"/>
                  </a:solidFill>
                </a:endParaRPr>
              </a:p>
              <a:p>
                <a:pPr lvl="3"/>
                <a:r>
                  <a:rPr lang="zh-CN" altLang="zh-CN" dirty="0"/>
                  <a:t>其中</a:t>
                </a:r>
                <a14:m>
                  <m:oMath xmlns:m="http://schemas.openxmlformats.org/officeDocument/2006/math">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r>
                      <a:rPr lang="en-US" altLang="zh-CN" i="1"/>
                      <m:t>≤</m:t>
                    </m:r>
                    <m:r>
                      <a:rPr lang="en-US" altLang="zh-CN" i="1"/>
                      <m:t>𝑖</m:t>
                    </m:r>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oMath>
                </a14:m>
                <a:r>
                  <a:rPr lang="zh-CN" altLang="zh-CN" dirty="0"/>
                  <a:t>，</a:t>
                </a:r>
                <a14:m>
                  <m:oMath xmlns:m="http://schemas.openxmlformats.org/officeDocument/2006/math">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r>
                      <a:rPr lang="en-US" altLang="zh-CN" i="1"/>
                      <m:t>≤</m:t>
                    </m:r>
                    <m:r>
                      <a:rPr lang="en-US" altLang="zh-CN" i="1"/>
                      <m:t>𝑗</m:t>
                    </m:r>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oMath>
                </a14:m>
                <a:r>
                  <a:rPr lang="zh-CN" altLang="zh-CN" dirty="0"/>
                  <a:t>，</a:t>
                </a:r>
                <a14:m>
                  <m:oMath xmlns:m="http://schemas.openxmlformats.org/officeDocument/2006/math">
                    <m:r>
                      <a:rPr lang="en-US" altLang="zh-CN" i="1"/>
                      <m:t>𝑡</m:t>
                    </m:r>
                  </m:oMath>
                </a14:m>
                <a:r>
                  <a:rPr lang="zh-CN" altLang="zh-CN" dirty="0"/>
                  <a:t>是估算阈值。</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20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23</a:t>
            </a:fld>
            <a:endParaRPr lang="zh-CN" altLang="en-US"/>
          </a:p>
        </p:txBody>
      </p:sp>
    </p:spTree>
    <p:extLst>
      <p:ext uri="{BB962C8B-B14F-4D97-AF65-F5344CB8AC3E}">
        <p14:creationId xmlns:p14="http://schemas.microsoft.com/office/powerpoint/2010/main" val="376891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wipe(down)">
                                      <p:cBhvr>
                                        <p:cTn id="41" dur="580">
                                          <p:stCondLst>
                                            <p:cond delay="0"/>
                                          </p:stCondLst>
                                        </p:cTn>
                                        <p:tgtEl>
                                          <p:spTgt spid="3">
                                            <p:txEl>
                                              <p:pRg st="2" end="2"/>
                                            </p:txEl>
                                          </p:spTgt>
                                        </p:tgtEl>
                                      </p:cBhvr>
                                    </p:animEffect>
                                    <p:anim calcmode="lin" valueType="num">
                                      <p:cBhvr>
                                        <p:cTn id="42"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2" end="2"/>
                                            </p:txEl>
                                          </p:spTgt>
                                        </p:tgtEl>
                                      </p:cBhvr>
                                      <p:to x="100000" y="60000"/>
                                    </p:animScale>
                                    <p:animScale>
                                      <p:cBhvr>
                                        <p:cTn id="48" dur="166" decel="50000">
                                          <p:stCondLst>
                                            <p:cond delay="676"/>
                                          </p:stCondLst>
                                        </p:cTn>
                                        <p:tgtEl>
                                          <p:spTgt spid="3">
                                            <p:txEl>
                                              <p:pRg st="2" end="2"/>
                                            </p:txEl>
                                          </p:spTgt>
                                        </p:tgtEl>
                                      </p:cBhvr>
                                      <p:to x="100000" y="100000"/>
                                    </p:animScale>
                                    <p:animScale>
                                      <p:cBhvr>
                                        <p:cTn id="49" dur="26">
                                          <p:stCondLst>
                                            <p:cond delay="1312"/>
                                          </p:stCondLst>
                                        </p:cTn>
                                        <p:tgtEl>
                                          <p:spTgt spid="3">
                                            <p:txEl>
                                              <p:pRg st="2" end="2"/>
                                            </p:txEl>
                                          </p:spTgt>
                                        </p:tgtEl>
                                      </p:cBhvr>
                                      <p:to x="100000" y="80000"/>
                                    </p:animScale>
                                    <p:animScale>
                                      <p:cBhvr>
                                        <p:cTn id="50" dur="166" decel="50000">
                                          <p:stCondLst>
                                            <p:cond delay="1338"/>
                                          </p:stCondLst>
                                        </p:cTn>
                                        <p:tgtEl>
                                          <p:spTgt spid="3">
                                            <p:txEl>
                                              <p:pRg st="2" end="2"/>
                                            </p:txEl>
                                          </p:spTgt>
                                        </p:tgtEl>
                                      </p:cBhvr>
                                      <p:to x="100000" y="100000"/>
                                    </p:animScale>
                                    <p:animScale>
                                      <p:cBhvr>
                                        <p:cTn id="51" dur="26">
                                          <p:stCondLst>
                                            <p:cond delay="1642"/>
                                          </p:stCondLst>
                                        </p:cTn>
                                        <p:tgtEl>
                                          <p:spTgt spid="3">
                                            <p:txEl>
                                              <p:pRg st="2" end="2"/>
                                            </p:txEl>
                                          </p:spTgt>
                                        </p:tgtEl>
                                      </p:cBhvr>
                                      <p:to x="100000" y="90000"/>
                                    </p:animScale>
                                    <p:animScale>
                                      <p:cBhvr>
                                        <p:cTn id="52" dur="166" decel="50000">
                                          <p:stCondLst>
                                            <p:cond delay="1668"/>
                                          </p:stCondLst>
                                        </p:cTn>
                                        <p:tgtEl>
                                          <p:spTgt spid="3">
                                            <p:txEl>
                                              <p:pRg st="2" end="2"/>
                                            </p:txEl>
                                          </p:spTgt>
                                        </p:tgtEl>
                                      </p:cBhvr>
                                      <p:to x="100000" y="100000"/>
                                    </p:animScale>
                                    <p:animScale>
                                      <p:cBhvr>
                                        <p:cTn id="53" dur="26">
                                          <p:stCondLst>
                                            <p:cond delay="1808"/>
                                          </p:stCondLst>
                                        </p:cTn>
                                        <p:tgtEl>
                                          <p:spTgt spid="3">
                                            <p:txEl>
                                              <p:pRg st="2" end="2"/>
                                            </p:txEl>
                                          </p:spTgt>
                                        </p:tgtEl>
                                      </p:cBhvr>
                                      <p:to x="100000" y="95000"/>
                                    </p:animScale>
                                    <p:animScale>
                                      <p:cBhvr>
                                        <p:cTn id="54" dur="166" decel="50000">
                                          <p:stCondLst>
                                            <p:cond delay="1834"/>
                                          </p:stCondLst>
                                        </p:cTn>
                                        <p:tgtEl>
                                          <p:spTgt spid="3">
                                            <p:txEl>
                                              <p:pRg st="2" end="2"/>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animEffect transition="in" filter="wipe(down)">
                                      <p:cBhvr>
                                        <p:cTn id="57" dur="580">
                                          <p:stCondLst>
                                            <p:cond delay="0"/>
                                          </p:stCondLst>
                                        </p:cTn>
                                        <p:tgtEl>
                                          <p:spTgt spid="3">
                                            <p:txEl>
                                              <p:pRg st="3" end="3"/>
                                            </p:txEl>
                                          </p:spTgt>
                                        </p:tgtEl>
                                      </p:cBhvr>
                                    </p:animEffect>
                                    <p:anim calcmode="lin" valueType="num">
                                      <p:cBhvr>
                                        <p:cTn id="58"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3" end="3"/>
                                            </p:txEl>
                                          </p:spTgt>
                                        </p:tgtEl>
                                      </p:cBhvr>
                                      <p:to x="100000" y="60000"/>
                                    </p:animScale>
                                    <p:animScale>
                                      <p:cBhvr>
                                        <p:cTn id="64" dur="166" decel="50000">
                                          <p:stCondLst>
                                            <p:cond delay="676"/>
                                          </p:stCondLst>
                                        </p:cTn>
                                        <p:tgtEl>
                                          <p:spTgt spid="3">
                                            <p:txEl>
                                              <p:pRg st="3" end="3"/>
                                            </p:txEl>
                                          </p:spTgt>
                                        </p:tgtEl>
                                      </p:cBhvr>
                                      <p:to x="100000" y="100000"/>
                                    </p:animScale>
                                    <p:animScale>
                                      <p:cBhvr>
                                        <p:cTn id="65" dur="26">
                                          <p:stCondLst>
                                            <p:cond delay="1312"/>
                                          </p:stCondLst>
                                        </p:cTn>
                                        <p:tgtEl>
                                          <p:spTgt spid="3">
                                            <p:txEl>
                                              <p:pRg st="3" end="3"/>
                                            </p:txEl>
                                          </p:spTgt>
                                        </p:tgtEl>
                                      </p:cBhvr>
                                      <p:to x="100000" y="80000"/>
                                    </p:animScale>
                                    <p:animScale>
                                      <p:cBhvr>
                                        <p:cTn id="66" dur="166" decel="50000">
                                          <p:stCondLst>
                                            <p:cond delay="1338"/>
                                          </p:stCondLst>
                                        </p:cTn>
                                        <p:tgtEl>
                                          <p:spTgt spid="3">
                                            <p:txEl>
                                              <p:pRg st="3" end="3"/>
                                            </p:txEl>
                                          </p:spTgt>
                                        </p:tgtEl>
                                      </p:cBhvr>
                                      <p:to x="100000" y="100000"/>
                                    </p:animScale>
                                    <p:animScale>
                                      <p:cBhvr>
                                        <p:cTn id="67" dur="26">
                                          <p:stCondLst>
                                            <p:cond delay="1642"/>
                                          </p:stCondLst>
                                        </p:cTn>
                                        <p:tgtEl>
                                          <p:spTgt spid="3">
                                            <p:txEl>
                                              <p:pRg st="3" end="3"/>
                                            </p:txEl>
                                          </p:spTgt>
                                        </p:tgtEl>
                                      </p:cBhvr>
                                      <p:to x="100000" y="90000"/>
                                    </p:animScale>
                                    <p:animScale>
                                      <p:cBhvr>
                                        <p:cTn id="68" dur="166" decel="50000">
                                          <p:stCondLst>
                                            <p:cond delay="1668"/>
                                          </p:stCondLst>
                                        </p:cTn>
                                        <p:tgtEl>
                                          <p:spTgt spid="3">
                                            <p:txEl>
                                              <p:pRg st="3" end="3"/>
                                            </p:txEl>
                                          </p:spTgt>
                                        </p:tgtEl>
                                      </p:cBhvr>
                                      <p:to x="100000" y="100000"/>
                                    </p:animScale>
                                    <p:animScale>
                                      <p:cBhvr>
                                        <p:cTn id="69" dur="26">
                                          <p:stCondLst>
                                            <p:cond delay="1808"/>
                                          </p:stCondLst>
                                        </p:cTn>
                                        <p:tgtEl>
                                          <p:spTgt spid="3">
                                            <p:txEl>
                                              <p:pRg st="3" end="3"/>
                                            </p:txEl>
                                          </p:spTgt>
                                        </p:tgtEl>
                                      </p:cBhvr>
                                      <p:to x="100000" y="95000"/>
                                    </p:animScale>
                                    <p:animScale>
                                      <p:cBhvr>
                                        <p:cTn id="70" dur="166" decel="50000">
                                          <p:stCondLst>
                                            <p:cond delay="1834"/>
                                          </p:stCondLst>
                                        </p:cTn>
                                        <p:tgtEl>
                                          <p:spTgt spid="3">
                                            <p:txEl>
                                              <p:pRg st="3" end="3"/>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down)">
                                      <p:cBhvr>
                                        <p:cTn id="75" dur="580">
                                          <p:stCondLst>
                                            <p:cond delay="0"/>
                                          </p:stCondLst>
                                        </p:cTn>
                                        <p:tgtEl>
                                          <p:spTgt spid="3">
                                            <p:txEl>
                                              <p:pRg st="4" end="4"/>
                                            </p:txEl>
                                          </p:spTgt>
                                        </p:tgtEl>
                                      </p:cBhvr>
                                    </p:animEffect>
                                    <p:anim calcmode="lin" valueType="num">
                                      <p:cBhvr>
                                        <p:cTn id="7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4" end="4"/>
                                            </p:txEl>
                                          </p:spTgt>
                                        </p:tgtEl>
                                      </p:cBhvr>
                                      <p:to x="100000" y="60000"/>
                                    </p:animScale>
                                    <p:animScale>
                                      <p:cBhvr>
                                        <p:cTn id="82" dur="166" decel="50000">
                                          <p:stCondLst>
                                            <p:cond delay="676"/>
                                          </p:stCondLst>
                                        </p:cTn>
                                        <p:tgtEl>
                                          <p:spTgt spid="3">
                                            <p:txEl>
                                              <p:pRg st="4" end="4"/>
                                            </p:txEl>
                                          </p:spTgt>
                                        </p:tgtEl>
                                      </p:cBhvr>
                                      <p:to x="100000" y="100000"/>
                                    </p:animScale>
                                    <p:animScale>
                                      <p:cBhvr>
                                        <p:cTn id="83" dur="26">
                                          <p:stCondLst>
                                            <p:cond delay="1312"/>
                                          </p:stCondLst>
                                        </p:cTn>
                                        <p:tgtEl>
                                          <p:spTgt spid="3">
                                            <p:txEl>
                                              <p:pRg st="4" end="4"/>
                                            </p:txEl>
                                          </p:spTgt>
                                        </p:tgtEl>
                                      </p:cBhvr>
                                      <p:to x="100000" y="80000"/>
                                    </p:animScale>
                                    <p:animScale>
                                      <p:cBhvr>
                                        <p:cTn id="84" dur="166" decel="50000">
                                          <p:stCondLst>
                                            <p:cond delay="1338"/>
                                          </p:stCondLst>
                                        </p:cTn>
                                        <p:tgtEl>
                                          <p:spTgt spid="3">
                                            <p:txEl>
                                              <p:pRg st="4" end="4"/>
                                            </p:txEl>
                                          </p:spTgt>
                                        </p:tgtEl>
                                      </p:cBhvr>
                                      <p:to x="100000" y="100000"/>
                                    </p:animScale>
                                    <p:animScale>
                                      <p:cBhvr>
                                        <p:cTn id="85" dur="26">
                                          <p:stCondLst>
                                            <p:cond delay="1642"/>
                                          </p:stCondLst>
                                        </p:cTn>
                                        <p:tgtEl>
                                          <p:spTgt spid="3">
                                            <p:txEl>
                                              <p:pRg st="4" end="4"/>
                                            </p:txEl>
                                          </p:spTgt>
                                        </p:tgtEl>
                                      </p:cBhvr>
                                      <p:to x="100000" y="90000"/>
                                    </p:animScale>
                                    <p:animScale>
                                      <p:cBhvr>
                                        <p:cTn id="86" dur="166" decel="50000">
                                          <p:stCondLst>
                                            <p:cond delay="1668"/>
                                          </p:stCondLst>
                                        </p:cTn>
                                        <p:tgtEl>
                                          <p:spTgt spid="3">
                                            <p:txEl>
                                              <p:pRg st="4" end="4"/>
                                            </p:txEl>
                                          </p:spTgt>
                                        </p:tgtEl>
                                      </p:cBhvr>
                                      <p:to x="100000" y="100000"/>
                                    </p:animScale>
                                    <p:animScale>
                                      <p:cBhvr>
                                        <p:cTn id="87" dur="26">
                                          <p:stCondLst>
                                            <p:cond delay="1808"/>
                                          </p:stCondLst>
                                        </p:cTn>
                                        <p:tgtEl>
                                          <p:spTgt spid="3">
                                            <p:txEl>
                                              <p:pRg st="4" end="4"/>
                                            </p:txEl>
                                          </p:spTgt>
                                        </p:tgtEl>
                                      </p:cBhvr>
                                      <p:to x="100000" y="95000"/>
                                    </p:animScale>
                                    <p:animScale>
                                      <p:cBhvr>
                                        <p:cTn id="88" dur="166" decel="50000">
                                          <p:stCondLst>
                                            <p:cond delay="1834"/>
                                          </p:stCondLst>
                                        </p:cTn>
                                        <p:tgtEl>
                                          <p:spTgt spid="3">
                                            <p:txEl>
                                              <p:pRg st="4" end="4"/>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5" end="5"/>
                                            </p:txEl>
                                          </p:spTgt>
                                        </p:tgtEl>
                                        <p:attrNameLst>
                                          <p:attrName>style.visibility</p:attrName>
                                        </p:attrNameLst>
                                      </p:cBhvr>
                                      <p:to>
                                        <p:strVal val="visible"/>
                                      </p:to>
                                    </p:set>
                                    <p:animEffect transition="in" filter="wipe(down)">
                                      <p:cBhvr>
                                        <p:cTn id="91" dur="580">
                                          <p:stCondLst>
                                            <p:cond delay="0"/>
                                          </p:stCondLst>
                                        </p:cTn>
                                        <p:tgtEl>
                                          <p:spTgt spid="3">
                                            <p:txEl>
                                              <p:pRg st="5" end="5"/>
                                            </p:txEl>
                                          </p:spTgt>
                                        </p:tgtEl>
                                      </p:cBhvr>
                                    </p:animEffect>
                                    <p:anim calcmode="lin" valueType="num">
                                      <p:cBhvr>
                                        <p:cTn id="9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5" end="5"/>
                                            </p:txEl>
                                          </p:spTgt>
                                        </p:tgtEl>
                                      </p:cBhvr>
                                      <p:to x="100000" y="60000"/>
                                    </p:animScale>
                                    <p:animScale>
                                      <p:cBhvr>
                                        <p:cTn id="98" dur="166" decel="50000">
                                          <p:stCondLst>
                                            <p:cond delay="676"/>
                                          </p:stCondLst>
                                        </p:cTn>
                                        <p:tgtEl>
                                          <p:spTgt spid="3">
                                            <p:txEl>
                                              <p:pRg st="5" end="5"/>
                                            </p:txEl>
                                          </p:spTgt>
                                        </p:tgtEl>
                                      </p:cBhvr>
                                      <p:to x="100000" y="100000"/>
                                    </p:animScale>
                                    <p:animScale>
                                      <p:cBhvr>
                                        <p:cTn id="99" dur="26">
                                          <p:stCondLst>
                                            <p:cond delay="1312"/>
                                          </p:stCondLst>
                                        </p:cTn>
                                        <p:tgtEl>
                                          <p:spTgt spid="3">
                                            <p:txEl>
                                              <p:pRg st="5" end="5"/>
                                            </p:txEl>
                                          </p:spTgt>
                                        </p:tgtEl>
                                      </p:cBhvr>
                                      <p:to x="100000" y="80000"/>
                                    </p:animScale>
                                    <p:animScale>
                                      <p:cBhvr>
                                        <p:cTn id="100" dur="166" decel="50000">
                                          <p:stCondLst>
                                            <p:cond delay="1338"/>
                                          </p:stCondLst>
                                        </p:cTn>
                                        <p:tgtEl>
                                          <p:spTgt spid="3">
                                            <p:txEl>
                                              <p:pRg st="5" end="5"/>
                                            </p:txEl>
                                          </p:spTgt>
                                        </p:tgtEl>
                                      </p:cBhvr>
                                      <p:to x="100000" y="100000"/>
                                    </p:animScale>
                                    <p:animScale>
                                      <p:cBhvr>
                                        <p:cTn id="101" dur="26">
                                          <p:stCondLst>
                                            <p:cond delay="1642"/>
                                          </p:stCondLst>
                                        </p:cTn>
                                        <p:tgtEl>
                                          <p:spTgt spid="3">
                                            <p:txEl>
                                              <p:pRg st="5" end="5"/>
                                            </p:txEl>
                                          </p:spTgt>
                                        </p:tgtEl>
                                      </p:cBhvr>
                                      <p:to x="100000" y="90000"/>
                                    </p:animScale>
                                    <p:animScale>
                                      <p:cBhvr>
                                        <p:cTn id="102" dur="166" decel="50000">
                                          <p:stCondLst>
                                            <p:cond delay="1668"/>
                                          </p:stCondLst>
                                        </p:cTn>
                                        <p:tgtEl>
                                          <p:spTgt spid="3">
                                            <p:txEl>
                                              <p:pRg st="5" end="5"/>
                                            </p:txEl>
                                          </p:spTgt>
                                        </p:tgtEl>
                                      </p:cBhvr>
                                      <p:to x="100000" y="100000"/>
                                    </p:animScale>
                                    <p:animScale>
                                      <p:cBhvr>
                                        <p:cTn id="103" dur="26">
                                          <p:stCondLst>
                                            <p:cond delay="1808"/>
                                          </p:stCondLst>
                                        </p:cTn>
                                        <p:tgtEl>
                                          <p:spTgt spid="3">
                                            <p:txEl>
                                              <p:pRg st="5" end="5"/>
                                            </p:txEl>
                                          </p:spTgt>
                                        </p:tgtEl>
                                      </p:cBhvr>
                                      <p:to x="100000" y="95000"/>
                                    </p:animScale>
                                    <p:animScale>
                                      <p:cBhvr>
                                        <p:cTn id="104" dur="166" decel="50000">
                                          <p:stCondLst>
                                            <p:cond delay="1834"/>
                                          </p:stCondLst>
                                        </p:cTn>
                                        <p:tgtEl>
                                          <p:spTgt spid="3">
                                            <p:txEl>
                                              <p:pRg st="5" end="5"/>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6" end="6"/>
                                            </p:txEl>
                                          </p:spTgt>
                                        </p:tgtEl>
                                        <p:attrNameLst>
                                          <p:attrName>style.visibility</p:attrName>
                                        </p:attrNameLst>
                                      </p:cBhvr>
                                      <p:to>
                                        <p:strVal val="visible"/>
                                      </p:to>
                                    </p:set>
                                    <p:animEffect transition="in" filter="wipe(down)">
                                      <p:cBhvr>
                                        <p:cTn id="107" dur="580">
                                          <p:stCondLst>
                                            <p:cond delay="0"/>
                                          </p:stCondLst>
                                        </p:cTn>
                                        <p:tgtEl>
                                          <p:spTgt spid="3">
                                            <p:txEl>
                                              <p:pRg st="6" end="6"/>
                                            </p:txEl>
                                          </p:spTgt>
                                        </p:tgtEl>
                                      </p:cBhvr>
                                    </p:animEffect>
                                    <p:anim calcmode="lin" valueType="num">
                                      <p:cBhvr>
                                        <p:cTn id="108"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6" end="6"/>
                                            </p:txEl>
                                          </p:spTgt>
                                        </p:tgtEl>
                                      </p:cBhvr>
                                      <p:to x="100000" y="60000"/>
                                    </p:animScale>
                                    <p:animScale>
                                      <p:cBhvr>
                                        <p:cTn id="114" dur="166" decel="50000">
                                          <p:stCondLst>
                                            <p:cond delay="676"/>
                                          </p:stCondLst>
                                        </p:cTn>
                                        <p:tgtEl>
                                          <p:spTgt spid="3">
                                            <p:txEl>
                                              <p:pRg st="6" end="6"/>
                                            </p:txEl>
                                          </p:spTgt>
                                        </p:tgtEl>
                                      </p:cBhvr>
                                      <p:to x="100000" y="100000"/>
                                    </p:animScale>
                                    <p:animScale>
                                      <p:cBhvr>
                                        <p:cTn id="115" dur="26">
                                          <p:stCondLst>
                                            <p:cond delay="1312"/>
                                          </p:stCondLst>
                                        </p:cTn>
                                        <p:tgtEl>
                                          <p:spTgt spid="3">
                                            <p:txEl>
                                              <p:pRg st="6" end="6"/>
                                            </p:txEl>
                                          </p:spTgt>
                                        </p:tgtEl>
                                      </p:cBhvr>
                                      <p:to x="100000" y="80000"/>
                                    </p:animScale>
                                    <p:animScale>
                                      <p:cBhvr>
                                        <p:cTn id="116" dur="166" decel="50000">
                                          <p:stCondLst>
                                            <p:cond delay="1338"/>
                                          </p:stCondLst>
                                        </p:cTn>
                                        <p:tgtEl>
                                          <p:spTgt spid="3">
                                            <p:txEl>
                                              <p:pRg st="6" end="6"/>
                                            </p:txEl>
                                          </p:spTgt>
                                        </p:tgtEl>
                                      </p:cBhvr>
                                      <p:to x="100000" y="100000"/>
                                    </p:animScale>
                                    <p:animScale>
                                      <p:cBhvr>
                                        <p:cTn id="117" dur="26">
                                          <p:stCondLst>
                                            <p:cond delay="1642"/>
                                          </p:stCondLst>
                                        </p:cTn>
                                        <p:tgtEl>
                                          <p:spTgt spid="3">
                                            <p:txEl>
                                              <p:pRg st="6" end="6"/>
                                            </p:txEl>
                                          </p:spTgt>
                                        </p:tgtEl>
                                      </p:cBhvr>
                                      <p:to x="100000" y="90000"/>
                                    </p:animScale>
                                    <p:animScale>
                                      <p:cBhvr>
                                        <p:cTn id="118" dur="166" decel="50000">
                                          <p:stCondLst>
                                            <p:cond delay="1668"/>
                                          </p:stCondLst>
                                        </p:cTn>
                                        <p:tgtEl>
                                          <p:spTgt spid="3">
                                            <p:txEl>
                                              <p:pRg st="6" end="6"/>
                                            </p:txEl>
                                          </p:spTgt>
                                        </p:tgtEl>
                                      </p:cBhvr>
                                      <p:to x="100000" y="100000"/>
                                    </p:animScale>
                                    <p:animScale>
                                      <p:cBhvr>
                                        <p:cTn id="119" dur="26">
                                          <p:stCondLst>
                                            <p:cond delay="1808"/>
                                          </p:stCondLst>
                                        </p:cTn>
                                        <p:tgtEl>
                                          <p:spTgt spid="3">
                                            <p:txEl>
                                              <p:pRg st="6" end="6"/>
                                            </p:txEl>
                                          </p:spTgt>
                                        </p:tgtEl>
                                      </p:cBhvr>
                                      <p:to x="100000" y="95000"/>
                                    </p:animScale>
                                    <p:animScale>
                                      <p:cBhvr>
                                        <p:cTn id="120" dur="166" decel="50000">
                                          <p:stCondLst>
                                            <p:cond delay="1834"/>
                                          </p:stCondLst>
                                        </p:cTn>
                                        <p:tgtEl>
                                          <p:spTgt spid="3">
                                            <p:txEl>
                                              <p:pRg st="6" end="6"/>
                                            </p:txEl>
                                          </p:spTgt>
                                        </p:tgtEl>
                                      </p:cBhvr>
                                      <p:to x="100000" y="100000"/>
                                    </p:animScale>
                                  </p:childTnLst>
                                </p:cTn>
                              </p:par>
                              <p:par>
                                <p:cTn id="121" presetID="26" presetClass="entr" presetSubtype="0" fill="hold" nodeType="withEffect">
                                  <p:stCondLst>
                                    <p:cond delay="0"/>
                                  </p:stCondLst>
                                  <p:childTnLst>
                                    <p:set>
                                      <p:cBhvr>
                                        <p:cTn id="122" dur="1" fill="hold">
                                          <p:stCondLst>
                                            <p:cond delay="0"/>
                                          </p:stCondLst>
                                        </p:cTn>
                                        <p:tgtEl>
                                          <p:spTgt spid="3">
                                            <p:txEl>
                                              <p:pRg st="7" end="7"/>
                                            </p:txEl>
                                          </p:spTgt>
                                        </p:tgtEl>
                                        <p:attrNameLst>
                                          <p:attrName>style.visibility</p:attrName>
                                        </p:attrNameLst>
                                      </p:cBhvr>
                                      <p:to>
                                        <p:strVal val="visible"/>
                                      </p:to>
                                    </p:set>
                                    <p:animEffect transition="in" filter="wipe(down)">
                                      <p:cBhvr>
                                        <p:cTn id="123" dur="580">
                                          <p:stCondLst>
                                            <p:cond delay="0"/>
                                          </p:stCondLst>
                                        </p:cTn>
                                        <p:tgtEl>
                                          <p:spTgt spid="3">
                                            <p:txEl>
                                              <p:pRg st="7" end="7"/>
                                            </p:txEl>
                                          </p:spTgt>
                                        </p:tgtEl>
                                      </p:cBhvr>
                                    </p:animEffect>
                                    <p:anim calcmode="lin" valueType="num">
                                      <p:cBhvr>
                                        <p:cTn id="12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29" dur="26">
                                          <p:stCondLst>
                                            <p:cond delay="650"/>
                                          </p:stCondLst>
                                        </p:cTn>
                                        <p:tgtEl>
                                          <p:spTgt spid="3">
                                            <p:txEl>
                                              <p:pRg st="7" end="7"/>
                                            </p:txEl>
                                          </p:spTgt>
                                        </p:tgtEl>
                                      </p:cBhvr>
                                      <p:to x="100000" y="60000"/>
                                    </p:animScale>
                                    <p:animScale>
                                      <p:cBhvr>
                                        <p:cTn id="130" dur="166" decel="50000">
                                          <p:stCondLst>
                                            <p:cond delay="676"/>
                                          </p:stCondLst>
                                        </p:cTn>
                                        <p:tgtEl>
                                          <p:spTgt spid="3">
                                            <p:txEl>
                                              <p:pRg st="7" end="7"/>
                                            </p:txEl>
                                          </p:spTgt>
                                        </p:tgtEl>
                                      </p:cBhvr>
                                      <p:to x="100000" y="100000"/>
                                    </p:animScale>
                                    <p:animScale>
                                      <p:cBhvr>
                                        <p:cTn id="131" dur="26">
                                          <p:stCondLst>
                                            <p:cond delay="1312"/>
                                          </p:stCondLst>
                                        </p:cTn>
                                        <p:tgtEl>
                                          <p:spTgt spid="3">
                                            <p:txEl>
                                              <p:pRg st="7" end="7"/>
                                            </p:txEl>
                                          </p:spTgt>
                                        </p:tgtEl>
                                      </p:cBhvr>
                                      <p:to x="100000" y="80000"/>
                                    </p:animScale>
                                    <p:animScale>
                                      <p:cBhvr>
                                        <p:cTn id="132" dur="166" decel="50000">
                                          <p:stCondLst>
                                            <p:cond delay="1338"/>
                                          </p:stCondLst>
                                        </p:cTn>
                                        <p:tgtEl>
                                          <p:spTgt spid="3">
                                            <p:txEl>
                                              <p:pRg st="7" end="7"/>
                                            </p:txEl>
                                          </p:spTgt>
                                        </p:tgtEl>
                                      </p:cBhvr>
                                      <p:to x="100000" y="100000"/>
                                    </p:animScale>
                                    <p:animScale>
                                      <p:cBhvr>
                                        <p:cTn id="133" dur="26">
                                          <p:stCondLst>
                                            <p:cond delay="1642"/>
                                          </p:stCondLst>
                                        </p:cTn>
                                        <p:tgtEl>
                                          <p:spTgt spid="3">
                                            <p:txEl>
                                              <p:pRg st="7" end="7"/>
                                            </p:txEl>
                                          </p:spTgt>
                                        </p:tgtEl>
                                      </p:cBhvr>
                                      <p:to x="100000" y="90000"/>
                                    </p:animScale>
                                    <p:animScale>
                                      <p:cBhvr>
                                        <p:cTn id="134" dur="166" decel="50000">
                                          <p:stCondLst>
                                            <p:cond delay="1668"/>
                                          </p:stCondLst>
                                        </p:cTn>
                                        <p:tgtEl>
                                          <p:spTgt spid="3">
                                            <p:txEl>
                                              <p:pRg st="7" end="7"/>
                                            </p:txEl>
                                          </p:spTgt>
                                        </p:tgtEl>
                                      </p:cBhvr>
                                      <p:to x="100000" y="100000"/>
                                    </p:animScale>
                                    <p:animScale>
                                      <p:cBhvr>
                                        <p:cTn id="135" dur="26">
                                          <p:stCondLst>
                                            <p:cond delay="1808"/>
                                          </p:stCondLst>
                                        </p:cTn>
                                        <p:tgtEl>
                                          <p:spTgt spid="3">
                                            <p:txEl>
                                              <p:pRg st="7" end="7"/>
                                            </p:txEl>
                                          </p:spTgt>
                                        </p:tgtEl>
                                      </p:cBhvr>
                                      <p:to x="100000" y="95000"/>
                                    </p:animScale>
                                    <p:animScale>
                                      <p:cBhvr>
                                        <p:cTn id="136"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搜索过程</a:t>
            </a:r>
            <a:endParaRPr lang="zh-CN" altLang="en-US" dirty="0"/>
          </a:p>
        </p:txBody>
      </p:sp>
      <p:sp>
        <p:nvSpPr>
          <p:cNvPr id="3" name="内容占位符 2"/>
          <p:cNvSpPr>
            <a:spLocks noGrp="1"/>
          </p:cNvSpPr>
          <p:nvPr>
            <p:ph idx="1"/>
          </p:nvPr>
        </p:nvSpPr>
        <p:spPr/>
        <p:txBody>
          <a:bodyPr>
            <a:normAutofit fontScale="92500"/>
          </a:bodyPr>
          <a:lstStyle/>
          <a:p>
            <a:r>
              <a:rPr lang="zh-CN" altLang="zh-CN" dirty="0"/>
              <a:t>最简单的搜索过程就是将“</a:t>
            </a:r>
            <a:r>
              <a:rPr lang="zh-CN" altLang="zh-CN" dirty="0">
                <a:solidFill>
                  <a:srgbClr val="C00000"/>
                </a:solidFill>
              </a:rPr>
              <a:t>搜索窗口</a:t>
            </a:r>
            <a:r>
              <a:rPr lang="zh-CN" altLang="zh-CN" dirty="0"/>
              <a:t>”中所有的像素都搜索一遍，这种完全搜索过程能够找到全局最小匹配误差，但是非常耗时</a:t>
            </a:r>
            <a:r>
              <a:rPr lang="zh-CN" altLang="zh-CN" dirty="0" smtClean="0"/>
              <a:t>。</a:t>
            </a:r>
            <a:endParaRPr lang="en-US" altLang="zh-CN" dirty="0" smtClean="0"/>
          </a:p>
          <a:p>
            <a:pPr lvl="1"/>
            <a:r>
              <a:rPr lang="zh-CN" altLang="zh-CN" dirty="0">
                <a:solidFill>
                  <a:srgbClr val="00B050"/>
                </a:solidFill>
              </a:rPr>
              <a:t>基于单峰误差平面假设的梯度下降技术，从初始点开始沿着水平和垂直方向进行逐个像素的搜索，可以找到具有局部最小匹配误差的运动向量，所检查的搜索点数目依赖于初始点与局部最小匹配误差对应“谷点”之间的距离</a:t>
            </a:r>
            <a:r>
              <a:rPr lang="zh-CN" altLang="zh-CN" dirty="0" smtClean="0">
                <a:solidFill>
                  <a:srgbClr val="00B050"/>
                </a:solidFill>
              </a:rPr>
              <a:t>。</a:t>
            </a:r>
            <a:endParaRPr lang="en-US" altLang="zh-CN" dirty="0" smtClean="0">
              <a:solidFill>
                <a:srgbClr val="00B050"/>
              </a:solidFill>
            </a:endParaRPr>
          </a:p>
          <a:p>
            <a:r>
              <a:rPr lang="zh-CN" altLang="zh-CN" dirty="0"/>
              <a:t>梯度下降技术可以在多精度的运动向量空间中进行由粗到细的搜索过程，并分成若干个搜索步骤</a:t>
            </a:r>
            <a:r>
              <a:rPr lang="zh-CN" altLang="zh-CN" dirty="0" smtClean="0"/>
              <a:t>。</a:t>
            </a:r>
            <a:endParaRPr lang="en-US" altLang="zh-CN" dirty="0" smtClean="0"/>
          </a:p>
          <a:p>
            <a:pPr lvl="1"/>
            <a:r>
              <a:rPr lang="zh-CN" altLang="zh-CN" dirty="0">
                <a:solidFill>
                  <a:srgbClr val="C00000"/>
                </a:solidFill>
              </a:rPr>
              <a:t>三步搜索算法（</a:t>
            </a:r>
            <a:r>
              <a:rPr lang="en-US" altLang="zh-CN" dirty="0">
                <a:solidFill>
                  <a:srgbClr val="C00000"/>
                </a:solidFill>
              </a:rPr>
              <a:t>TSS</a:t>
            </a:r>
            <a:r>
              <a:rPr lang="zh-CN" altLang="zh-CN" dirty="0" smtClean="0">
                <a:solidFill>
                  <a:srgbClr val="C00000"/>
                </a:solidFill>
              </a:rPr>
              <a:t>）</a:t>
            </a:r>
            <a:endParaRPr lang="en-US" altLang="zh-CN" dirty="0" smtClean="0">
              <a:solidFill>
                <a:srgbClr val="C00000"/>
              </a:solidFill>
            </a:endParaRPr>
          </a:p>
          <a:p>
            <a:pPr lvl="1"/>
            <a:r>
              <a:rPr lang="zh-CN" altLang="zh-CN" dirty="0">
                <a:solidFill>
                  <a:srgbClr val="C00000"/>
                </a:solidFill>
              </a:rPr>
              <a:t>二维对数搜索</a:t>
            </a:r>
            <a:r>
              <a:rPr lang="zh-CN" altLang="zh-CN" dirty="0" smtClean="0">
                <a:solidFill>
                  <a:srgbClr val="C00000"/>
                </a:solidFill>
              </a:rPr>
              <a:t>算法</a:t>
            </a:r>
            <a:endParaRPr lang="en-US" altLang="zh-CN" dirty="0" smtClean="0">
              <a:solidFill>
                <a:srgbClr val="C00000"/>
              </a:solidFill>
            </a:endParaRPr>
          </a:p>
          <a:p>
            <a:pPr lvl="1"/>
            <a:r>
              <a:rPr lang="zh-CN" altLang="zh-CN" dirty="0">
                <a:solidFill>
                  <a:srgbClr val="C00000"/>
                </a:solidFill>
              </a:rPr>
              <a:t>交叉搜索算法</a:t>
            </a:r>
            <a:endParaRPr lang="zh-CN" altLang="en-US" dirty="0">
              <a:solidFill>
                <a:srgbClr val="C0000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74276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块尺寸的选择</a:t>
            </a:r>
            <a:endParaRPr lang="zh-CN" altLang="en-US" dirty="0"/>
          </a:p>
        </p:txBody>
      </p:sp>
      <p:sp>
        <p:nvSpPr>
          <p:cNvPr id="3" name="内容占位符 2"/>
          <p:cNvSpPr>
            <a:spLocks noGrp="1"/>
          </p:cNvSpPr>
          <p:nvPr>
            <p:ph idx="1"/>
          </p:nvPr>
        </p:nvSpPr>
        <p:spPr>
          <a:xfrm>
            <a:off x="457200" y="1609416"/>
            <a:ext cx="7239000" cy="2827696"/>
          </a:xfrm>
        </p:spPr>
        <p:txBody>
          <a:bodyPr>
            <a:normAutofit fontScale="92500" lnSpcReduction="20000"/>
          </a:bodyPr>
          <a:lstStyle/>
          <a:p>
            <a:r>
              <a:rPr lang="zh-CN" altLang="zh-CN" dirty="0"/>
              <a:t>分级块匹配法的</a:t>
            </a:r>
            <a:r>
              <a:rPr lang="zh-CN" altLang="zh-CN" dirty="0">
                <a:solidFill>
                  <a:srgbClr val="FF0000"/>
                </a:solidFill>
              </a:rPr>
              <a:t>基本思想</a:t>
            </a:r>
            <a:r>
              <a:rPr lang="zh-CN" altLang="zh-CN" dirty="0"/>
              <a:t>是从最低分辨率级开始，在每一级依次进行运动估算</a:t>
            </a:r>
            <a:r>
              <a:rPr lang="zh-CN" altLang="zh-CN" dirty="0" smtClean="0"/>
              <a:t>。</a:t>
            </a:r>
            <a:endParaRPr lang="en-US" altLang="zh-CN" dirty="0" smtClean="0"/>
          </a:p>
          <a:p>
            <a:r>
              <a:rPr lang="zh-CN" altLang="zh-CN" dirty="0">
                <a:solidFill>
                  <a:srgbClr val="0000FF"/>
                </a:solidFill>
              </a:rPr>
              <a:t>较低分辨率级</a:t>
            </a:r>
            <a:r>
              <a:rPr lang="zh-CN" altLang="zh-CN" dirty="0"/>
              <a:t>用于确定相对较大块的位移的粗略估算，较高分辨率级用于精确调整位移矢量估算</a:t>
            </a:r>
            <a:r>
              <a:rPr lang="zh-CN" altLang="zh-CN" dirty="0" smtClean="0"/>
              <a:t>。</a:t>
            </a:r>
            <a:endParaRPr lang="en-US" altLang="zh-CN" dirty="0" smtClean="0"/>
          </a:p>
          <a:p>
            <a:r>
              <a:rPr lang="zh-CN" altLang="zh-CN" dirty="0"/>
              <a:t>较低分辨率级的位移矢量的估算值作为</a:t>
            </a:r>
            <a:r>
              <a:rPr lang="zh-CN" altLang="zh-CN" dirty="0">
                <a:solidFill>
                  <a:srgbClr val="C00000"/>
                </a:solidFill>
              </a:rPr>
              <a:t>初始值</a:t>
            </a:r>
            <a:r>
              <a:rPr lang="zh-CN" altLang="zh-CN" dirty="0"/>
              <a:t>传递到下一个较高分辨率级进行新的估算</a:t>
            </a:r>
            <a:r>
              <a:rPr lang="zh-CN" altLang="zh-CN" dirty="0" smtClean="0"/>
              <a:t>。</a:t>
            </a:r>
            <a:endParaRPr lang="en-US" altLang="zh-CN" dirty="0" smtClean="0"/>
          </a:p>
          <a:p>
            <a:r>
              <a:rPr lang="zh-CN" altLang="zh-CN" dirty="0"/>
              <a:t>在</a:t>
            </a:r>
            <a:r>
              <a:rPr lang="zh-CN" altLang="zh-CN" dirty="0">
                <a:solidFill>
                  <a:srgbClr val="00B050"/>
                </a:solidFill>
              </a:rPr>
              <a:t>较高分辨率级</a:t>
            </a:r>
            <a:r>
              <a:rPr lang="zh-CN" altLang="zh-CN" dirty="0"/>
              <a:t>，一旦有了一个较理想的初始值就可以使用相对较小的搜索窗口。</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25</a:t>
            </a:fld>
            <a:endParaRPr lang="zh-CN"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437112"/>
            <a:ext cx="6663440"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681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p:cTn id="25" dur="500" fill="hold"/>
                                        <p:tgtEl>
                                          <p:spTgt spid="3074"/>
                                        </p:tgtEl>
                                        <p:attrNameLst>
                                          <p:attrName>ppt_w</p:attrName>
                                        </p:attrNameLst>
                                      </p:cBhvr>
                                      <p:tavLst>
                                        <p:tav tm="0">
                                          <p:val>
                                            <p:fltVal val="0"/>
                                          </p:val>
                                        </p:tav>
                                        <p:tav tm="100000">
                                          <p:val>
                                            <p:strVal val="#ppt_w"/>
                                          </p:val>
                                        </p:tav>
                                      </p:tavLst>
                                    </p:anim>
                                    <p:anim calcmode="lin" valueType="num">
                                      <p:cBhvr>
                                        <p:cTn id="26" dur="500" fill="hold"/>
                                        <p:tgtEl>
                                          <p:spTgt spid="3074"/>
                                        </p:tgtEl>
                                        <p:attrNameLst>
                                          <p:attrName>ppt_h</p:attrName>
                                        </p:attrNameLst>
                                      </p:cBhvr>
                                      <p:tavLst>
                                        <p:tav tm="0">
                                          <p:val>
                                            <p:fltVal val="0"/>
                                          </p:val>
                                        </p:tav>
                                        <p:tav tm="100000">
                                          <p:val>
                                            <p:strVal val="#ppt_h"/>
                                          </p:val>
                                        </p:tav>
                                      </p:tavLst>
                                    </p:anim>
                                    <p:animEffect transition="in" filter="fade">
                                      <p:cBhvr>
                                        <p:cTn id="2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基于积分图像的低通滤波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zh-CN" dirty="0">
                    <a:solidFill>
                      <a:srgbClr val="0000FF"/>
                    </a:solidFill>
                  </a:rPr>
                  <a:t>积分图像</a:t>
                </a:r>
                <a:r>
                  <a:rPr lang="zh-CN" altLang="zh-CN" dirty="0"/>
                  <a:t>是对原始图像的一种中间表示，积分图像上</a:t>
                </a:r>
                <a14:m>
                  <m:oMath xmlns:m="http://schemas.openxmlformats.org/officeDocument/2006/math">
                    <m:r>
                      <a:rPr lang="en-US" altLang="zh-CN" i="1"/>
                      <m:t>(</m:t>
                    </m:r>
                    <m:r>
                      <a:rPr lang="en-US" altLang="zh-CN" i="1"/>
                      <m:t>𝑥</m:t>
                    </m:r>
                    <m:r>
                      <a:rPr lang="en-US" altLang="zh-CN" i="1"/>
                      <m:t>,</m:t>
                    </m:r>
                    <m:r>
                      <a:rPr lang="en-US" altLang="zh-CN" i="1"/>
                      <m:t>𝑦</m:t>
                    </m:r>
                    <m:r>
                      <a:rPr lang="en-US" altLang="zh-CN" i="1"/>
                      <m:t>)</m:t>
                    </m:r>
                  </m:oMath>
                </a14:m>
                <a:r>
                  <a:rPr lang="en-US" altLang="zh-CN" dirty="0"/>
                  <a:t> </a:t>
                </a:r>
                <a:r>
                  <a:rPr lang="zh-CN" altLang="zh-CN" dirty="0"/>
                  <a:t>位置的值就是原始图像的左上角到坐标</a:t>
                </a:r>
                <a14:m>
                  <m:oMath xmlns:m="http://schemas.openxmlformats.org/officeDocument/2006/math">
                    <m:r>
                      <a:rPr lang="en-US" altLang="zh-CN" i="1"/>
                      <m:t>(</m:t>
                    </m:r>
                    <m:r>
                      <a:rPr lang="en-US" altLang="zh-CN" i="1"/>
                      <m:t>𝑥</m:t>
                    </m:r>
                    <m:r>
                      <a:rPr lang="en-US" altLang="zh-CN" i="1"/>
                      <m:t>,</m:t>
                    </m:r>
                    <m:r>
                      <a:rPr lang="en-US" altLang="zh-CN" i="1"/>
                      <m:t>𝑦</m:t>
                    </m:r>
                    <m:r>
                      <a:rPr lang="en-US" altLang="zh-CN" i="1"/>
                      <m:t>)</m:t>
                    </m:r>
                  </m:oMath>
                </a14:m>
                <a:r>
                  <a:rPr lang="en-US" altLang="zh-CN" dirty="0"/>
                  <a:t> </a:t>
                </a:r>
                <a:r>
                  <a:rPr lang="zh-CN" altLang="zh-CN" dirty="0"/>
                  <a:t>的矩形内所有像素的灰度值之和，可以表示为</a:t>
                </a:r>
                <a:endParaRPr lang="en-US" altLang="zh-CN" dirty="0" smtClean="0"/>
              </a:p>
              <a:p>
                <a:pPr lvl="1"/>
                <a14:m>
                  <m:oMath xmlns:m="http://schemas.openxmlformats.org/officeDocument/2006/math">
                    <m:sSub>
                      <m:sSubPr>
                        <m:ctrlPr>
                          <a:rPr lang="zh-CN" altLang="zh-CN" i="1" smtClean="0">
                            <a:solidFill>
                              <a:srgbClr val="00B050"/>
                            </a:solidFill>
                          </a:rPr>
                        </m:ctrlPr>
                      </m:sSubPr>
                      <m:e>
                        <m:r>
                          <a:rPr lang="en-US" altLang="zh-CN" i="1">
                            <a:solidFill>
                              <a:srgbClr val="00B050"/>
                            </a:solidFill>
                          </a:rPr>
                          <m:t>𝐼</m:t>
                        </m:r>
                      </m:e>
                      <m:sub>
                        <m:r>
                          <a:rPr lang="en-US" altLang="zh-CN" i="1">
                            <a:solidFill>
                              <a:srgbClr val="00B050"/>
                            </a:solidFill>
                          </a:rPr>
                          <m:t>𝑓</m:t>
                        </m:r>
                      </m:sub>
                    </m:sSub>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en-US" altLang="zh-CN" i="1">
                        <a:solidFill>
                          <a:srgbClr val="00B050"/>
                        </a:solidFill>
                      </a:rPr>
                      <m:t>=</m:t>
                    </m:r>
                    <m:nary>
                      <m:naryPr>
                        <m:chr m:val="∑"/>
                        <m:limLoc m:val="undOvr"/>
                        <m:ctrlPr>
                          <a:rPr lang="zh-CN" altLang="zh-CN" i="1">
                            <a:solidFill>
                              <a:srgbClr val="00B050"/>
                            </a:solidFill>
                          </a:rPr>
                        </m:ctrlPr>
                      </m:naryPr>
                      <m:sub>
                        <m:r>
                          <a:rPr lang="en-US" altLang="zh-CN" i="1">
                            <a:solidFill>
                              <a:srgbClr val="00B050"/>
                            </a:solidFill>
                          </a:rPr>
                          <m:t>𝑖</m:t>
                        </m:r>
                        <m:r>
                          <a:rPr lang="en-US" altLang="zh-CN" i="1">
                            <a:solidFill>
                              <a:srgbClr val="00B050"/>
                            </a:solidFill>
                          </a:rPr>
                          <m:t>=0</m:t>
                        </m:r>
                      </m:sub>
                      <m:sup>
                        <m:r>
                          <a:rPr lang="en-US" altLang="zh-CN" i="1">
                            <a:solidFill>
                              <a:srgbClr val="00B050"/>
                            </a:solidFill>
                          </a:rPr>
                          <m:t>𝑥</m:t>
                        </m:r>
                      </m:sup>
                      <m:e>
                        <m:nary>
                          <m:naryPr>
                            <m:chr m:val="∑"/>
                            <m:limLoc m:val="undOvr"/>
                            <m:ctrlPr>
                              <a:rPr lang="zh-CN" altLang="zh-CN" i="1">
                                <a:solidFill>
                                  <a:srgbClr val="00B050"/>
                                </a:solidFill>
                              </a:rPr>
                            </m:ctrlPr>
                          </m:naryPr>
                          <m:sub>
                            <m:r>
                              <a:rPr lang="en-US" altLang="zh-CN" i="1">
                                <a:solidFill>
                                  <a:srgbClr val="00B050"/>
                                </a:solidFill>
                              </a:rPr>
                              <m:t>𝑗</m:t>
                            </m:r>
                            <m:r>
                              <a:rPr lang="en-US" altLang="zh-CN" i="1">
                                <a:solidFill>
                                  <a:srgbClr val="00B050"/>
                                </a:solidFill>
                              </a:rPr>
                              <m:t>=0</m:t>
                            </m:r>
                          </m:sub>
                          <m:sup>
                            <m:r>
                              <a:rPr lang="en-US" altLang="zh-CN" i="1">
                                <a:solidFill>
                                  <a:srgbClr val="00B050"/>
                                </a:solidFill>
                              </a:rPr>
                              <m:t>𝑦</m:t>
                            </m:r>
                          </m:sup>
                          <m:e>
                            <m:r>
                              <a:rPr lang="en-US" altLang="zh-CN" i="1">
                                <a:solidFill>
                                  <a:srgbClr val="00B050"/>
                                </a:solidFill>
                              </a:rPr>
                              <m:t>𝑓</m:t>
                            </m:r>
                            <m:r>
                              <a:rPr lang="en-US" altLang="zh-CN" i="1">
                                <a:solidFill>
                                  <a:srgbClr val="00B050"/>
                                </a:solidFill>
                              </a:rPr>
                              <m:t>(</m:t>
                            </m:r>
                            <m:r>
                              <a:rPr lang="en-US" altLang="zh-CN" i="1">
                                <a:solidFill>
                                  <a:srgbClr val="00B050"/>
                                </a:solidFill>
                              </a:rPr>
                              <m:t>𝑖</m:t>
                            </m:r>
                            <m:r>
                              <a:rPr lang="en-US" altLang="zh-CN" i="1">
                                <a:solidFill>
                                  <a:srgbClr val="00B050"/>
                                </a:solidFill>
                              </a:rPr>
                              <m:t>,</m:t>
                            </m:r>
                            <m:r>
                              <a:rPr lang="en-US" altLang="zh-CN" i="1">
                                <a:solidFill>
                                  <a:srgbClr val="00B050"/>
                                </a:solidFill>
                              </a:rPr>
                              <m:t>𝑗</m:t>
                            </m:r>
                            <m:r>
                              <a:rPr lang="en-US" altLang="zh-CN" i="1">
                                <a:solidFill>
                                  <a:srgbClr val="00B050"/>
                                </a:solidFill>
                              </a:rPr>
                              <m:t>)</m:t>
                            </m:r>
                          </m:e>
                        </m:nary>
                      </m:e>
                    </m:nary>
                  </m:oMath>
                </a14:m>
                <a:r>
                  <a:rPr lang="zh-CN" altLang="zh-CN" dirty="0" smtClean="0">
                    <a:solidFill>
                      <a:srgbClr val="00B050"/>
                    </a:solidFill>
                  </a:rPr>
                  <a:t>，</a:t>
                </a:r>
                <a:endParaRPr lang="en-US" altLang="zh-CN" dirty="0" smtClean="0">
                  <a:solidFill>
                    <a:srgbClr val="00B050"/>
                  </a:solidFill>
                </a:endParaRPr>
              </a:p>
              <a:p>
                <a:pPr lvl="2"/>
                <a:r>
                  <a:rPr lang="zh-CN" altLang="zh-CN" dirty="0" smtClean="0"/>
                  <a:t>其中</a:t>
                </a:r>
                <a14:m>
                  <m:oMath xmlns:m="http://schemas.openxmlformats.org/officeDocument/2006/math">
                    <m:sSub>
                      <m:sSubPr>
                        <m:ctrlPr>
                          <a:rPr lang="zh-CN" altLang="zh-CN" i="1"/>
                        </m:ctrlPr>
                      </m:sSubPr>
                      <m:e>
                        <m:r>
                          <a:rPr lang="en-US" altLang="zh-CN" i="1"/>
                          <m:t>𝐼</m:t>
                        </m:r>
                      </m:e>
                      <m:sub>
                        <m:r>
                          <a:rPr lang="en-US" altLang="zh-CN" i="1"/>
                          <m:t>𝑓</m:t>
                        </m:r>
                      </m:sub>
                    </m:sSub>
                    <m:d>
                      <m:dPr>
                        <m:ctrlPr>
                          <a:rPr lang="zh-CN" altLang="zh-CN" i="1"/>
                        </m:ctrlPr>
                      </m:dPr>
                      <m:e>
                        <m:r>
                          <a:rPr lang="en-US" altLang="zh-CN" i="1"/>
                          <m:t>𝑥</m:t>
                        </m:r>
                        <m:r>
                          <a:rPr lang="en-US" altLang="zh-CN" i="1"/>
                          <m:t>,</m:t>
                        </m:r>
                        <m:r>
                          <a:rPr lang="en-US" altLang="zh-CN" i="1"/>
                          <m:t>𝑦</m:t>
                        </m:r>
                      </m:e>
                    </m:d>
                  </m:oMath>
                </a14:m>
                <a:r>
                  <a:rPr lang="zh-CN" altLang="zh-CN" dirty="0"/>
                  <a:t>为积分图像，</a:t>
                </a:r>
                <a14:m>
                  <m:oMath xmlns:m="http://schemas.openxmlformats.org/officeDocument/2006/math">
                    <m:r>
                      <a:rPr lang="en-US" altLang="zh-CN" i="1"/>
                      <m:t>𝑓</m:t>
                    </m:r>
                    <m:r>
                      <a:rPr lang="en-US" altLang="zh-CN" i="1"/>
                      <m:t>(</m:t>
                    </m:r>
                    <m:r>
                      <a:rPr lang="en-US" altLang="zh-CN" i="1"/>
                      <m:t>𝑥</m:t>
                    </m:r>
                    <m:r>
                      <a:rPr lang="en-US" altLang="zh-CN" i="1"/>
                      <m:t>,</m:t>
                    </m:r>
                    <m:r>
                      <a:rPr lang="en-US" altLang="zh-CN" i="1"/>
                      <m:t>𝑦</m:t>
                    </m:r>
                    <m:r>
                      <a:rPr lang="en-US" altLang="zh-CN" i="1"/>
                      <m:t>)</m:t>
                    </m:r>
                  </m:oMath>
                </a14:m>
                <a:r>
                  <a:rPr lang="en-US" altLang="zh-CN" dirty="0"/>
                  <a:t> </a:t>
                </a:r>
                <a:r>
                  <a:rPr lang="zh-CN" altLang="zh-CN" dirty="0"/>
                  <a:t>为原始图像</a:t>
                </a:r>
                <a:r>
                  <a:rPr lang="zh-CN" altLang="zh-CN" dirty="0" smtClean="0"/>
                  <a:t>。</a:t>
                </a:r>
                <a:endParaRPr lang="en-US" altLang="zh-CN" dirty="0" smtClean="0"/>
              </a:p>
              <a:p>
                <a:r>
                  <a:rPr lang="zh-CN" altLang="zh-CN" dirty="0"/>
                  <a:t>积分图像可以进行</a:t>
                </a:r>
                <a:r>
                  <a:rPr lang="zh-CN" altLang="zh-CN" dirty="0">
                    <a:solidFill>
                      <a:srgbClr val="FF0000"/>
                    </a:solidFill>
                  </a:rPr>
                  <a:t>递归定义</a:t>
                </a:r>
                <a:r>
                  <a:rPr lang="zh-CN" altLang="zh-CN" dirty="0"/>
                  <a:t>，存在两种定义形式</a:t>
                </a:r>
                <a:r>
                  <a:rPr lang="zh-CN" altLang="zh-CN" dirty="0" smtClean="0"/>
                  <a:t>：</a:t>
                </a:r>
                <a:endParaRPr lang="en-US" altLang="zh-CN" dirty="0" smtClean="0"/>
              </a:p>
              <a:p>
                <a:pPr lvl="1"/>
                <a:r>
                  <a:rPr lang="zh-CN" altLang="zh-CN" dirty="0"/>
                  <a:t>定义</a:t>
                </a:r>
                <a:r>
                  <a:rPr lang="en-US" altLang="zh-CN" dirty="0"/>
                  <a:t>1</a:t>
                </a:r>
                <a:r>
                  <a:rPr lang="zh-CN" altLang="zh-CN" dirty="0" smtClean="0"/>
                  <a:t>：</a:t>
                </a:r>
                <a:endParaRPr lang="en-US" altLang="zh-CN" dirty="0" smtClean="0"/>
              </a:p>
              <a:p>
                <a:pPr lvl="2"/>
                <a14:m>
                  <m:oMath xmlns:m="http://schemas.openxmlformats.org/officeDocument/2006/math">
                    <m:sSub>
                      <m:sSubPr>
                        <m:ctrlPr>
                          <a:rPr lang="zh-CN" altLang="zh-CN" i="1" smtClean="0">
                            <a:solidFill>
                              <a:srgbClr val="C00000"/>
                            </a:solidFill>
                          </a:rPr>
                        </m:ctrlPr>
                      </m:sSubPr>
                      <m:e>
                        <m:r>
                          <a:rPr lang="en-US" altLang="zh-CN" i="1">
                            <a:solidFill>
                              <a:srgbClr val="C00000"/>
                            </a:solidFill>
                          </a:rPr>
                          <m:t>𝐼</m:t>
                        </m:r>
                      </m:e>
                      <m:sub>
                        <m:r>
                          <a:rPr lang="en-US" altLang="zh-CN" i="1">
                            <a:solidFill>
                              <a:srgbClr val="C00000"/>
                            </a:solidFill>
                          </a:rPr>
                          <m:t>𝑓</m:t>
                        </m:r>
                      </m:sub>
                    </m:sSub>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𝐼</m:t>
                        </m:r>
                      </m:e>
                      <m:sub>
                        <m:r>
                          <a:rPr lang="en-US" altLang="zh-CN" i="1">
                            <a:solidFill>
                              <a:srgbClr val="C00000"/>
                            </a:solidFill>
                          </a:rPr>
                          <m:t>𝑓</m:t>
                        </m:r>
                      </m:sub>
                    </m:sSub>
                    <m:d>
                      <m:dPr>
                        <m:ctrlPr>
                          <a:rPr lang="zh-CN" altLang="zh-CN" i="1">
                            <a:solidFill>
                              <a:srgbClr val="C00000"/>
                            </a:solidFill>
                          </a:rPr>
                        </m:ctrlPr>
                      </m:dPr>
                      <m:e>
                        <m:r>
                          <a:rPr lang="en-US" altLang="zh-CN" i="1">
                            <a:solidFill>
                              <a:srgbClr val="C00000"/>
                            </a:solidFill>
                          </a:rPr>
                          <m:t>𝑥</m:t>
                        </m:r>
                        <m:r>
                          <a:rPr lang="en-US" altLang="zh-CN" i="1">
                            <a:solidFill>
                              <a:srgbClr val="C00000"/>
                            </a:solidFill>
                          </a:rPr>
                          <m:t>−1,</m:t>
                        </m:r>
                        <m:r>
                          <a:rPr lang="en-US" altLang="zh-CN" i="1">
                            <a:solidFill>
                              <a:srgbClr val="C00000"/>
                            </a:solidFill>
                          </a:rPr>
                          <m:t>𝑦</m:t>
                        </m:r>
                      </m:e>
                    </m:d>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𝐼</m:t>
                        </m:r>
                      </m:e>
                      <m:sub>
                        <m:r>
                          <a:rPr lang="en-US" altLang="zh-CN" i="1">
                            <a:solidFill>
                              <a:srgbClr val="C00000"/>
                            </a:solidFill>
                          </a:rPr>
                          <m:t>𝑓</m:t>
                        </m:r>
                      </m:sub>
                    </m:sSub>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−1</m:t>
                        </m:r>
                      </m:e>
                    </m:d>
                    <m:r>
                      <a:rPr lang="en-US" altLang="zh-CN" i="1">
                        <a:solidFill>
                          <a:srgbClr val="C00000"/>
                        </a:solidFill>
                      </a:rPr>
                      <m:t>−</m:t>
                    </m:r>
                    <m:sSub>
                      <m:sSubPr>
                        <m:ctrlPr>
                          <a:rPr lang="zh-CN" altLang="zh-CN" i="1">
                            <a:solidFill>
                              <a:srgbClr val="C00000"/>
                            </a:solidFill>
                          </a:rPr>
                        </m:ctrlPr>
                      </m:sSubPr>
                      <m:e>
                        <m:r>
                          <a:rPr lang="en-US" altLang="zh-CN" i="1">
                            <a:solidFill>
                              <a:srgbClr val="C00000"/>
                            </a:solidFill>
                          </a:rPr>
                          <m:t>𝐼</m:t>
                        </m:r>
                      </m:e>
                      <m:sub>
                        <m:r>
                          <a:rPr lang="en-US" altLang="zh-CN" i="1">
                            <a:solidFill>
                              <a:srgbClr val="C00000"/>
                            </a:solidFill>
                          </a:rPr>
                          <m:t>𝑓</m:t>
                        </m:r>
                      </m:sub>
                    </m:sSub>
                    <m:d>
                      <m:dPr>
                        <m:ctrlPr>
                          <a:rPr lang="zh-CN" altLang="zh-CN" i="1">
                            <a:solidFill>
                              <a:srgbClr val="C00000"/>
                            </a:solidFill>
                          </a:rPr>
                        </m:ctrlPr>
                      </m:dPr>
                      <m:e>
                        <m:r>
                          <a:rPr lang="en-US" altLang="zh-CN" i="1">
                            <a:solidFill>
                              <a:srgbClr val="C00000"/>
                            </a:solidFill>
                          </a:rPr>
                          <m:t>𝑥</m:t>
                        </m:r>
                        <m:r>
                          <a:rPr lang="en-US" altLang="zh-CN" i="1">
                            <a:solidFill>
                              <a:srgbClr val="C00000"/>
                            </a:solidFill>
                          </a:rPr>
                          <m:t>−1,</m:t>
                        </m:r>
                        <m:r>
                          <a:rPr lang="en-US" altLang="zh-CN" i="1">
                            <a:solidFill>
                              <a:srgbClr val="C00000"/>
                            </a:solidFill>
                          </a:rPr>
                          <m:t>𝑦</m:t>
                        </m:r>
                        <m:r>
                          <a:rPr lang="en-US" altLang="zh-CN" i="1">
                            <a:solidFill>
                              <a:srgbClr val="C00000"/>
                            </a:solidFill>
                          </a:rPr>
                          <m:t>−1</m:t>
                        </m:r>
                      </m:e>
                    </m:d>
                    <m:r>
                      <a:rPr lang="en-US" altLang="zh-CN" i="1">
                        <a:solidFill>
                          <a:srgbClr val="C00000"/>
                        </a:solidFill>
                      </a:rPr>
                      <m:t>+</m:t>
                    </m:r>
                    <m:r>
                      <a:rPr lang="en-US" altLang="zh-CN" i="1">
                        <a:solidFill>
                          <a:srgbClr val="C00000"/>
                        </a:solidFill>
                      </a:rPr>
                      <m:t>𝑓</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zh-CN" altLang="zh-CN">
                        <a:solidFill>
                          <a:srgbClr val="C00000"/>
                        </a:solidFill>
                      </a:rPr>
                      <m:t>；</m:t>
                    </m:r>
                  </m:oMath>
                </a14:m>
                <a:endParaRPr lang="en-US" altLang="zh-CN" dirty="0" smtClean="0">
                  <a:solidFill>
                    <a:srgbClr val="C00000"/>
                  </a:solidFill>
                </a:endParaRPr>
              </a:p>
              <a:p>
                <a:pPr lvl="1"/>
                <a:r>
                  <a:rPr lang="zh-CN" altLang="zh-CN" dirty="0"/>
                  <a:t>定义</a:t>
                </a:r>
                <a:r>
                  <a:rPr lang="en-US" altLang="zh-CN" dirty="0"/>
                  <a:t>2</a:t>
                </a:r>
                <a:r>
                  <a:rPr lang="zh-CN" altLang="zh-CN" dirty="0" smtClean="0"/>
                  <a:t>：</a:t>
                </a:r>
                <a:endParaRPr lang="en-US" altLang="zh-CN" dirty="0" smtClean="0"/>
              </a:p>
              <a:p>
                <a:pPr lvl="2"/>
                <a14:m>
                  <m:oMath xmlns:m="http://schemas.openxmlformats.org/officeDocument/2006/math">
                    <m:d>
                      <m:dPr>
                        <m:begChr m:val="{"/>
                        <m:endChr m:val=""/>
                        <m:ctrlPr>
                          <a:rPr lang="zh-CN" altLang="zh-CN" i="1" smtClean="0">
                            <a:solidFill>
                              <a:srgbClr val="0070C0"/>
                            </a:solidFill>
                          </a:rPr>
                        </m:ctrlPr>
                      </m:dPr>
                      <m:e>
                        <m:eqArr>
                          <m:eqArrPr>
                            <m:ctrlPr>
                              <a:rPr lang="zh-CN" altLang="zh-CN" i="1">
                                <a:solidFill>
                                  <a:srgbClr val="0070C0"/>
                                </a:solidFill>
                              </a:rPr>
                            </m:ctrlPr>
                          </m:eqArrPr>
                          <m:e>
                            <m:sSub>
                              <m:sSubPr>
                                <m:ctrlPr>
                                  <a:rPr lang="zh-CN" altLang="zh-CN" i="1">
                                    <a:solidFill>
                                      <a:srgbClr val="0070C0"/>
                                    </a:solidFill>
                                  </a:rPr>
                                </m:ctrlPr>
                              </m:sSubPr>
                              <m:e>
                                <m:r>
                                  <a:rPr lang="en-US" altLang="zh-CN" i="1">
                                    <a:solidFill>
                                      <a:srgbClr val="0070C0"/>
                                    </a:solidFill>
                                  </a:rPr>
                                  <m:t>𝑆</m:t>
                                </m:r>
                              </m:e>
                              <m:sub>
                                <m:r>
                                  <a:rPr lang="en-US" altLang="zh-CN" i="1">
                                    <a:solidFill>
                                      <a:srgbClr val="0070C0"/>
                                    </a:solidFill>
                                  </a:rPr>
                                  <m:t>𝑓</m:t>
                                </m:r>
                              </m:sub>
                            </m:sSub>
                            <m:d>
                              <m:dPr>
                                <m:ctrlPr>
                                  <a:rPr lang="zh-CN" altLang="zh-CN" i="1">
                                    <a:solidFill>
                                      <a:srgbClr val="0070C0"/>
                                    </a:solidFill>
                                  </a:rPr>
                                </m:ctrlPr>
                              </m:dPr>
                              <m:e>
                                <m:r>
                                  <a:rPr lang="en-US" altLang="zh-CN" i="1">
                                    <a:solidFill>
                                      <a:srgbClr val="0070C0"/>
                                    </a:solidFill>
                                  </a:rPr>
                                  <m:t>𝑥</m:t>
                                </m:r>
                                <m:r>
                                  <a:rPr lang="en-US" altLang="zh-CN" i="1">
                                    <a:solidFill>
                                      <a:srgbClr val="0070C0"/>
                                    </a:solidFill>
                                  </a:rPr>
                                  <m:t>,</m:t>
                                </m:r>
                                <m:r>
                                  <a:rPr lang="en-US" altLang="zh-CN" i="1">
                                    <a:solidFill>
                                      <a:srgbClr val="0070C0"/>
                                    </a:solidFill>
                                  </a:rPr>
                                  <m:t>𝑦</m:t>
                                </m:r>
                              </m:e>
                            </m:d>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𝑆</m:t>
                                </m:r>
                              </m:e>
                              <m:sub>
                                <m:r>
                                  <a:rPr lang="en-US" altLang="zh-CN" i="1">
                                    <a:solidFill>
                                      <a:srgbClr val="0070C0"/>
                                    </a:solidFill>
                                  </a:rPr>
                                  <m:t>𝑓</m:t>
                                </m:r>
                              </m:sub>
                            </m:sSub>
                            <m:d>
                              <m:dPr>
                                <m:ctrlPr>
                                  <a:rPr lang="zh-CN" altLang="zh-CN" i="1">
                                    <a:solidFill>
                                      <a:srgbClr val="0070C0"/>
                                    </a:solidFill>
                                  </a:rPr>
                                </m:ctrlPr>
                              </m:dPr>
                              <m:e>
                                <m:r>
                                  <a:rPr lang="en-US" altLang="zh-CN" i="1">
                                    <a:solidFill>
                                      <a:srgbClr val="0070C0"/>
                                    </a:solidFill>
                                  </a:rPr>
                                  <m:t>𝑥</m:t>
                                </m:r>
                                <m:r>
                                  <a:rPr lang="en-US" altLang="zh-CN" i="1">
                                    <a:solidFill>
                                      <a:srgbClr val="0070C0"/>
                                    </a:solidFill>
                                  </a:rPr>
                                  <m:t>,</m:t>
                                </m:r>
                                <m:r>
                                  <a:rPr lang="en-US" altLang="zh-CN" i="1">
                                    <a:solidFill>
                                      <a:srgbClr val="0070C0"/>
                                    </a:solidFill>
                                  </a:rPr>
                                  <m:t>𝑦</m:t>
                                </m:r>
                                <m:r>
                                  <a:rPr lang="en-US" altLang="zh-CN" i="1">
                                    <a:solidFill>
                                      <a:srgbClr val="0070C0"/>
                                    </a:solidFill>
                                  </a:rPr>
                                  <m:t>−1</m:t>
                                </m:r>
                              </m:e>
                            </m:d>
                            <m:r>
                              <a:rPr lang="en-US" altLang="zh-CN" i="1">
                                <a:solidFill>
                                  <a:srgbClr val="0070C0"/>
                                </a:solidFill>
                              </a:rPr>
                              <m:t>+</m:t>
                            </m:r>
                            <m:r>
                              <a:rPr lang="en-US" altLang="zh-CN" i="1">
                                <a:solidFill>
                                  <a:srgbClr val="0070C0"/>
                                </a:solidFill>
                              </a:rPr>
                              <m:t>𝑓</m:t>
                            </m:r>
                            <m:r>
                              <a:rPr lang="en-US" altLang="zh-CN" i="1">
                                <a:solidFill>
                                  <a:srgbClr val="0070C0"/>
                                </a:solidFill>
                              </a:rPr>
                              <m:t>(</m:t>
                            </m:r>
                            <m:r>
                              <a:rPr lang="en-US" altLang="zh-CN" i="1">
                                <a:solidFill>
                                  <a:srgbClr val="0070C0"/>
                                </a:solidFill>
                              </a:rPr>
                              <m:t>𝑥</m:t>
                            </m:r>
                            <m:r>
                              <a:rPr lang="en-US" altLang="zh-CN" i="1">
                                <a:solidFill>
                                  <a:srgbClr val="0070C0"/>
                                </a:solidFill>
                              </a:rPr>
                              <m:t>,</m:t>
                            </m:r>
                            <m:r>
                              <a:rPr lang="en-US" altLang="zh-CN" i="1">
                                <a:solidFill>
                                  <a:srgbClr val="0070C0"/>
                                </a:solidFill>
                              </a:rPr>
                              <m:t>𝑦</m:t>
                            </m:r>
                            <m:r>
                              <a:rPr lang="en-US" altLang="zh-CN" i="1">
                                <a:solidFill>
                                  <a:srgbClr val="0070C0"/>
                                </a:solidFill>
                              </a:rPr>
                              <m:t>)</m:t>
                            </m:r>
                          </m:e>
                          <m:e>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𝑓</m:t>
                                </m:r>
                              </m:sub>
                            </m:sSub>
                            <m:d>
                              <m:dPr>
                                <m:ctrlPr>
                                  <a:rPr lang="zh-CN" altLang="zh-CN" i="1">
                                    <a:solidFill>
                                      <a:srgbClr val="0070C0"/>
                                    </a:solidFill>
                                  </a:rPr>
                                </m:ctrlPr>
                              </m:dPr>
                              <m:e>
                                <m:r>
                                  <a:rPr lang="en-US" altLang="zh-CN" i="1">
                                    <a:solidFill>
                                      <a:srgbClr val="0070C0"/>
                                    </a:solidFill>
                                  </a:rPr>
                                  <m:t>𝑥</m:t>
                                </m:r>
                                <m:r>
                                  <a:rPr lang="en-US" altLang="zh-CN" i="1">
                                    <a:solidFill>
                                      <a:srgbClr val="0070C0"/>
                                    </a:solidFill>
                                  </a:rPr>
                                  <m:t>,</m:t>
                                </m:r>
                                <m:r>
                                  <a:rPr lang="en-US" altLang="zh-CN" i="1">
                                    <a:solidFill>
                                      <a:srgbClr val="0070C0"/>
                                    </a:solidFill>
                                  </a:rPr>
                                  <m:t>𝑦</m:t>
                                </m:r>
                              </m:e>
                            </m:d>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𝑓</m:t>
                                </m:r>
                              </m:sub>
                            </m:sSub>
                            <m:d>
                              <m:dPr>
                                <m:ctrlPr>
                                  <a:rPr lang="zh-CN" altLang="zh-CN" i="1">
                                    <a:solidFill>
                                      <a:srgbClr val="0070C0"/>
                                    </a:solidFill>
                                  </a:rPr>
                                </m:ctrlPr>
                              </m:dPr>
                              <m:e>
                                <m:r>
                                  <a:rPr lang="en-US" altLang="zh-CN" i="1">
                                    <a:solidFill>
                                      <a:srgbClr val="0070C0"/>
                                    </a:solidFill>
                                  </a:rPr>
                                  <m:t>𝑥</m:t>
                                </m:r>
                                <m:r>
                                  <a:rPr lang="en-US" altLang="zh-CN" i="1">
                                    <a:solidFill>
                                      <a:srgbClr val="0070C0"/>
                                    </a:solidFill>
                                  </a:rPr>
                                  <m:t>−1,</m:t>
                                </m:r>
                                <m:r>
                                  <a:rPr lang="en-US" altLang="zh-CN" i="1">
                                    <a:solidFill>
                                      <a:srgbClr val="0070C0"/>
                                    </a:solidFill>
                                  </a:rPr>
                                  <m:t>𝑦</m:t>
                                </m:r>
                              </m:e>
                            </m:d>
                            <m:r>
                              <a:rPr lang="en-US" altLang="zh-CN" i="1">
                                <a:solidFill>
                                  <a:srgbClr val="0070C0"/>
                                </a:solidFill>
                              </a:rPr>
                              <m:t>+</m:t>
                            </m:r>
                            <m:sSub>
                              <m:sSubPr>
                                <m:ctrlPr>
                                  <a:rPr lang="zh-CN" altLang="zh-CN" i="1">
                                    <a:solidFill>
                                      <a:srgbClr val="0070C0"/>
                                    </a:solidFill>
                                  </a:rPr>
                                </m:ctrlPr>
                              </m:sSubPr>
                              <m:e>
                                <m:r>
                                  <a:rPr lang="en-US" altLang="zh-CN" i="1">
                                    <a:solidFill>
                                      <a:srgbClr val="0070C0"/>
                                    </a:solidFill>
                                  </a:rPr>
                                  <m:t>𝑆</m:t>
                                </m:r>
                              </m:e>
                              <m:sub>
                                <m:r>
                                  <a:rPr lang="en-US" altLang="zh-CN" i="1">
                                    <a:solidFill>
                                      <a:srgbClr val="0070C0"/>
                                    </a:solidFill>
                                  </a:rPr>
                                  <m:t>𝑓</m:t>
                                </m:r>
                              </m:sub>
                            </m:sSub>
                            <m:r>
                              <a:rPr lang="en-US" altLang="zh-CN" i="1">
                                <a:solidFill>
                                  <a:srgbClr val="0070C0"/>
                                </a:solidFill>
                              </a:rPr>
                              <m:t>(</m:t>
                            </m:r>
                            <m:r>
                              <a:rPr lang="en-US" altLang="zh-CN" i="1">
                                <a:solidFill>
                                  <a:srgbClr val="0070C0"/>
                                </a:solidFill>
                              </a:rPr>
                              <m:t>𝑥</m:t>
                            </m:r>
                            <m:r>
                              <a:rPr lang="en-US" altLang="zh-CN" i="1">
                                <a:solidFill>
                                  <a:srgbClr val="0070C0"/>
                                </a:solidFill>
                              </a:rPr>
                              <m:t>,</m:t>
                            </m:r>
                            <m:r>
                              <a:rPr lang="en-US" altLang="zh-CN" i="1">
                                <a:solidFill>
                                  <a:srgbClr val="0070C0"/>
                                </a:solidFill>
                              </a:rPr>
                              <m:t>𝑦</m:t>
                            </m:r>
                            <m:r>
                              <a:rPr lang="en-US" altLang="zh-CN" i="1">
                                <a:solidFill>
                                  <a:srgbClr val="0070C0"/>
                                </a:solidFill>
                              </a:rPr>
                              <m:t>)</m:t>
                            </m:r>
                          </m:e>
                        </m:eqArr>
                      </m:e>
                    </m:d>
                    <m:r>
                      <a:rPr lang="zh-CN" altLang="zh-CN">
                        <a:solidFill>
                          <a:srgbClr val="0070C0"/>
                        </a:solidFill>
                      </a:rPr>
                      <m:t>，</m:t>
                    </m:r>
                  </m:oMath>
                </a14:m>
                <a:endParaRPr lang="en-US" altLang="zh-CN" dirty="0" smtClean="0">
                  <a:solidFill>
                    <a:srgbClr val="0070C0"/>
                  </a:solidFill>
                </a:endParaRPr>
              </a:p>
              <a:p>
                <a:pPr lvl="3"/>
                <a:r>
                  <a:rPr lang="zh-CN" altLang="zh-CN" dirty="0"/>
                  <a:t>其中</a:t>
                </a:r>
                <a14:m>
                  <m:oMath xmlns:m="http://schemas.openxmlformats.org/officeDocument/2006/math">
                    <m:sSub>
                      <m:sSubPr>
                        <m:ctrlPr>
                          <a:rPr lang="zh-CN" altLang="zh-CN" i="1"/>
                        </m:ctrlPr>
                      </m:sSubPr>
                      <m:e>
                        <m:r>
                          <a:rPr lang="en-US" altLang="zh-CN" i="1"/>
                          <m:t>𝑆</m:t>
                        </m:r>
                      </m:e>
                      <m:sub>
                        <m:r>
                          <a:rPr lang="en-US" altLang="zh-CN" i="1"/>
                          <m:t>𝑓</m:t>
                        </m:r>
                      </m:sub>
                    </m:sSub>
                    <m:d>
                      <m:dPr>
                        <m:ctrlPr>
                          <a:rPr lang="zh-CN" altLang="zh-CN" i="1"/>
                        </m:ctrlPr>
                      </m:dPr>
                      <m:e>
                        <m:r>
                          <a:rPr lang="en-US" altLang="zh-CN" i="1"/>
                          <m:t>𝑥</m:t>
                        </m:r>
                        <m:r>
                          <a:rPr lang="en-US" altLang="zh-CN" i="1"/>
                          <m:t>,</m:t>
                        </m:r>
                        <m:r>
                          <a:rPr lang="en-US" altLang="zh-CN" i="1"/>
                          <m:t>𝑦</m:t>
                        </m:r>
                      </m:e>
                    </m:d>
                  </m:oMath>
                </a14:m>
                <a:r>
                  <a:rPr lang="zh-CN" altLang="zh-CN" dirty="0"/>
                  <a:t>是每一行的累积和，</a:t>
                </a:r>
                <a:endParaRPr lang="en-US" altLang="zh-CN" dirty="0" smtClean="0"/>
              </a:p>
              <a:p>
                <a:pPr lvl="3"/>
                <a14:m>
                  <m:oMath xmlns:m="http://schemas.openxmlformats.org/officeDocument/2006/math">
                    <m:sSub>
                      <m:sSubPr>
                        <m:ctrlPr>
                          <a:rPr lang="zh-CN" altLang="zh-CN" i="1"/>
                        </m:ctrlPr>
                      </m:sSubPr>
                      <m:e>
                        <m:r>
                          <a:rPr lang="en-US" altLang="zh-CN" i="1"/>
                          <m:t>𝑆</m:t>
                        </m:r>
                      </m:e>
                      <m:sub>
                        <m:r>
                          <a:rPr lang="en-US" altLang="zh-CN" i="1"/>
                          <m:t>𝑓</m:t>
                        </m:r>
                      </m:sub>
                    </m:sSub>
                    <m:d>
                      <m:dPr>
                        <m:ctrlPr>
                          <a:rPr lang="zh-CN" altLang="zh-CN" i="1"/>
                        </m:ctrlPr>
                      </m:dPr>
                      <m:e>
                        <m:r>
                          <a:rPr lang="en-US" altLang="zh-CN" i="1"/>
                          <m:t>𝑥</m:t>
                        </m:r>
                        <m:r>
                          <a:rPr lang="en-US" altLang="zh-CN" i="1"/>
                          <m:t>,−1</m:t>
                        </m:r>
                      </m:e>
                    </m:d>
                    <m:r>
                      <a:rPr lang="en-US" altLang="zh-CN" i="1"/>
                      <m:t>=0</m:t>
                    </m:r>
                  </m:oMath>
                </a14:m>
                <a:r>
                  <a:rPr lang="zh-CN" altLang="zh-CN" dirty="0"/>
                  <a:t>，</a:t>
                </a:r>
                <a14:m>
                  <m:oMath xmlns:m="http://schemas.openxmlformats.org/officeDocument/2006/math">
                    <m:sSub>
                      <m:sSubPr>
                        <m:ctrlPr>
                          <a:rPr lang="zh-CN" altLang="zh-CN" i="1"/>
                        </m:ctrlPr>
                      </m:sSubPr>
                      <m:e>
                        <m:r>
                          <a:rPr lang="en-US" altLang="zh-CN" i="1"/>
                          <m:t>𝐼</m:t>
                        </m:r>
                      </m:e>
                      <m:sub>
                        <m:r>
                          <a:rPr lang="en-US" altLang="zh-CN" i="1"/>
                          <m:t>𝑓</m:t>
                        </m:r>
                      </m:sub>
                    </m:sSub>
                    <m:d>
                      <m:dPr>
                        <m:ctrlPr>
                          <a:rPr lang="zh-CN" altLang="zh-CN" i="1"/>
                        </m:ctrlPr>
                      </m:dPr>
                      <m:e>
                        <m:r>
                          <a:rPr lang="en-US" altLang="zh-CN" i="1"/>
                          <m:t>𝑥</m:t>
                        </m:r>
                        <m:r>
                          <a:rPr lang="en-US" altLang="zh-CN" i="1"/>
                          <m:t>,−1</m:t>
                        </m:r>
                      </m:e>
                    </m:d>
                    <m:r>
                      <a:rPr lang="en-US" altLang="zh-CN" i="1"/>
                      <m:t>=0</m:t>
                    </m:r>
                  </m:oMath>
                </a14:m>
                <a:r>
                  <a:rPr lang="zh-CN" altLang="zh-CN" dirty="0"/>
                  <a:t>且</a:t>
                </a:r>
                <a14:m>
                  <m:oMath xmlns:m="http://schemas.openxmlformats.org/officeDocument/2006/math">
                    <m:sSub>
                      <m:sSubPr>
                        <m:ctrlPr>
                          <a:rPr lang="zh-CN" altLang="zh-CN" i="1"/>
                        </m:ctrlPr>
                      </m:sSubPr>
                      <m:e>
                        <m:r>
                          <a:rPr lang="en-US" altLang="zh-CN" i="1"/>
                          <m:t>𝐼</m:t>
                        </m:r>
                      </m:e>
                      <m:sub>
                        <m:r>
                          <a:rPr lang="en-US" altLang="zh-CN" i="1"/>
                          <m:t>𝑓</m:t>
                        </m:r>
                      </m:sub>
                    </m:sSub>
                    <m:d>
                      <m:dPr>
                        <m:ctrlPr>
                          <a:rPr lang="zh-CN" altLang="zh-CN" i="1"/>
                        </m:ctrlPr>
                      </m:dPr>
                      <m:e>
                        <m:r>
                          <a:rPr lang="en-US" altLang="zh-CN" i="1"/>
                          <m:t>−1,</m:t>
                        </m:r>
                        <m:r>
                          <a:rPr lang="en-US" altLang="zh-CN" i="1"/>
                          <m:t>𝑦</m:t>
                        </m:r>
                      </m:e>
                    </m:d>
                    <m:r>
                      <a:rPr lang="en-US" altLang="zh-CN"/>
                      <m:t>=0</m:t>
                    </m:r>
                  </m:oMath>
                </a14:m>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8" t="-1384" r="-75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26</a:t>
            </a:fld>
            <a:endParaRPr lang="zh-CN" altLang="en-US"/>
          </a:p>
        </p:txBody>
      </p:sp>
    </p:spTree>
    <p:extLst>
      <p:ext uri="{BB962C8B-B14F-4D97-AF65-F5344CB8AC3E}">
        <p14:creationId xmlns:p14="http://schemas.microsoft.com/office/powerpoint/2010/main" val="174834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基于积分图像的低通滤波</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dirty="0">
                    <a:solidFill>
                      <a:srgbClr val="FF0000"/>
                    </a:solidFill>
                  </a:rPr>
                  <a:t>分级块匹配法</a:t>
                </a:r>
                <a:r>
                  <a:rPr lang="zh-CN" altLang="zh-CN" dirty="0"/>
                  <a:t>在拉氏算子角锥体或小波变换的形式下进行基于多分辨率的块匹配</a:t>
                </a:r>
                <a:r>
                  <a:rPr lang="zh-CN" altLang="zh-CN" dirty="0" smtClean="0"/>
                  <a:t>。</a:t>
                </a:r>
                <a:endParaRPr lang="en-US" altLang="zh-CN" dirty="0" smtClean="0"/>
              </a:p>
              <a:p>
                <a:r>
                  <a:rPr lang="zh-CN" altLang="zh-CN" dirty="0"/>
                  <a:t>常用的低通滤波器有</a:t>
                </a:r>
                <a:r>
                  <a:rPr lang="en-US" altLang="zh-CN" dirty="0"/>
                  <a:t>Gaussian</a:t>
                </a:r>
                <a:r>
                  <a:rPr lang="zh-CN" altLang="zh-CN" dirty="0"/>
                  <a:t>滤波器，其公式为</a:t>
                </a:r>
                <a:endParaRPr lang="en-US" altLang="zh-CN" i="1" dirty="0" smtClean="0"/>
              </a:p>
              <a:p>
                <a:pPr lvl="1"/>
                <a14:m>
                  <m:oMath xmlns:m="http://schemas.openxmlformats.org/officeDocument/2006/math">
                    <m:sSub>
                      <m:sSubPr>
                        <m:ctrlPr>
                          <a:rPr lang="zh-CN" altLang="zh-CN" i="1"/>
                        </m:ctrlPr>
                      </m:sSubPr>
                      <m:e>
                        <m:r>
                          <a:rPr lang="en-US" altLang="zh-CN" i="1"/>
                          <m:t>𝐺</m:t>
                        </m:r>
                      </m:e>
                      <m:sub>
                        <m:r>
                          <a:rPr lang="en-US" altLang="zh-CN" i="1"/>
                          <m:t>𝜎</m:t>
                        </m:r>
                      </m:sub>
                    </m:sSub>
                    <m:d>
                      <m:dPr>
                        <m:ctrlPr>
                          <a:rPr lang="zh-CN" altLang="zh-CN" i="1"/>
                        </m:ctrlPr>
                      </m:dPr>
                      <m:e>
                        <m:r>
                          <a:rPr lang="en-US" altLang="zh-CN" i="1"/>
                          <m:t>𝑥</m:t>
                        </m:r>
                        <m:r>
                          <a:rPr lang="en-US" altLang="zh-CN" i="1"/>
                          <m:t>,</m:t>
                        </m:r>
                        <m:r>
                          <a:rPr lang="en-US" altLang="zh-CN" i="1"/>
                          <m:t>𝑦</m:t>
                        </m:r>
                      </m:e>
                    </m:d>
                    <m:r>
                      <a:rPr lang="en-US" altLang="zh-CN" i="1"/>
                      <m:t>=</m:t>
                    </m:r>
                    <m:f>
                      <m:fPr>
                        <m:ctrlPr>
                          <a:rPr lang="zh-CN" altLang="zh-CN" i="1"/>
                        </m:ctrlPr>
                      </m:fPr>
                      <m:num>
                        <m:r>
                          <a:rPr lang="en-US" altLang="zh-CN" i="1"/>
                          <m:t>1</m:t>
                        </m:r>
                      </m:num>
                      <m:den>
                        <m:r>
                          <a:rPr lang="en-US" altLang="zh-CN" i="1"/>
                          <m:t>2</m:t>
                        </m:r>
                        <m:r>
                          <a:rPr lang="en-US" altLang="zh-CN" i="1"/>
                          <m:t>𝜋</m:t>
                        </m:r>
                        <m:sSup>
                          <m:sSupPr>
                            <m:ctrlPr>
                              <a:rPr lang="zh-CN" altLang="zh-CN" i="1"/>
                            </m:ctrlPr>
                          </m:sSupPr>
                          <m:e>
                            <m:r>
                              <a:rPr lang="en-US" altLang="zh-CN" i="1"/>
                              <m:t>𝜎</m:t>
                            </m:r>
                          </m:e>
                          <m:sup>
                            <m:r>
                              <a:rPr lang="en-US" altLang="zh-CN" i="1"/>
                              <m:t>2</m:t>
                            </m:r>
                          </m:sup>
                        </m:sSup>
                      </m:den>
                    </m:f>
                    <m:sSup>
                      <m:sSupPr>
                        <m:ctrlPr>
                          <a:rPr lang="zh-CN" altLang="zh-CN" i="1"/>
                        </m:ctrlPr>
                      </m:sSupPr>
                      <m:e>
                        <m:r>
                          <a:rPr lang="en-US" altLang="zh-CN" i="1"/>
                          <m:t>𝑒</m:t>
                        </m:r>
                      </m:e>
                      <m:sup>
                        <m:r>
                          <a:rPr lang="en-US" altLang="zh-CN" i="1"/>
                          <m:t>−</m:t>
                        </m:r>
                        <m:f>
                          <m:fPr>
                            <m:ctrlPr>
                              <a:rPr lang="zh-CN" altLang="zh-CN" i="1"/>
                            </m:ctrlPr>
                          </m:fPr>
                          <m:num>
                            <m:sSup>
                              <m:sSupPr>
                                <m:ctrlPr>
                                  <a:rPr lang="zh-CN" altLang="zh-CN" i="1"/>
                                </m:ctrlPr>
                              </m:sSupPr>
                              <m:e>
                                <m:r>
                                  <a:rPr lang="en-US" altLang="zh-CN" i="1"/>
                                  <m:t>𝑥</m:t>
                                </m:r>
                              </m:e>
                              <m:sup>
                                <m:r>
                                  <a:rPr lang="en-US" altLang="zh-CN" i="1"/>
                                  <m:t>2</m:t>
                                </m:r>
                              </m:sup>
                            </m:sSup>
                            <m:r>
                              <a:rPr lang="en-US" altLang="zh-CN" i="1"/>
                              <m:t>+</m:t>
                            </m:r>
                            <m:sSup>
                              <m:sSupPr>
                                <m:ctrlPr>
                                  <a:rPr lang="zh-CN" altLang="zh-CN" i="1"/>
                                </m:ctrlPr>
                              </m:sSupPr>
                              <m:e>
                                <m:r>
                                  <a:rPr lang="en-US" altLang="zh-CN" i="1"/>
                                  <m:t>𝑦</m:t>
                                </m:r>
                              </m:e>
                              <m:sup>
                                <m:r>
                                  <a:rPr lang="en-US" altLang="zh-CN" i="1"/>
                                  <m:t>2</m:t>
                                </m:r>
                              </m:sup>
                            </m:sSup>
                          </m:num>
                          <m:den>
                            <m:r>
                              <a:rPr lang="en-US" altLang="zh-CN" i="1"/>
                              <m:t>2</m:t>
                            </m:r>
                            <m:sSup>
                              <m:sSupPr>
                                <m:ctrlPr>
                                  <a:rPr lang="zh-CN" altLang="zh-CN" i="1"/>
                                </m:ctrlPr>
                              </m:sSupPr>
                              <m:e>
                                <m:r>
                                  <a:rPr lang="en-US" altLang="zh-CN" i="1"/>
                                  <m:t>𝜎</m:t>
                                </m:r>
                              </m:e>
                              <m:sup>
                                <m:r>
                                  <a:rPr lang="en-US" altLang="zh-CN" i="1"/>
                                  <m:t>2</m:t>
                                </m:r>
                              </m:sup>
                            </m:sSup>
                          </m:den>
                        </m:f>
                      </m:sup>
                    </m:sSup>
                  </m:oMath>
                </a14:m>
                <a:r>
                  <a:rPr lang="zh-CN" altLang="zh-CN" dirty="0" smtClean="0"/>
                  <a:t>。</a:t>
                </a:r>
                <a:endParaRPr lang="en-US" altLang="zh-CN" dirty="0" smtClean="0"/>
              </a:p>
              <a:p>
                <a:r>
                  <a:rPr lang="zh-CN" altLang="zh-CN" dirty="0">
                    <a:solidFill>
                      <a:srgbClr val="0000FF"/>
                    </a:solidFill>
                  </a:rPr>
                  <a:t>为简单起见，可以通过用局域平均值代替每一个像素的</a:t>
                </a:r>
                <a:r>
                  <a:rPr lang="en-US" altLang="zh-CN" dirty="0">
                    <a:solidFill>
                      <a:srgbClr val="0000FF"/>
                    </a:solidFill>
                  </a:rPr>
                  <a:t>Gaussian</a:t>
                </a:r>
                <a:r>
                  <a:rPr lang="zh-CN" altLang="zh-CN" dirty="0">
                    <a:solidFill>
                      <a:srgbClr val="0000FF"/>
                    </a:solidFill>
                  </a:rPr>
                  <a:t>滤波器来实现低通滤波（模糊）</a:t>
                </a:r>
                <a:r>
                  <a:rPr lang="zh-CN" altLang="zh-CN" dirty="0" smtClean="0">
                    <a:solidFill>
                      <a:srgbClr val="0000FF"/>
                    </a:solidFill>
                  </a:rPr>
                  <a:t>。</a:t>
                </a:r>
                <a:endParaRPr lang="en-US" altLang="zh-CN" dirty="0" smtClean="0">
                  <a:solidFill>
                    <a:srgbClr val="0000FF"/>
                  </a:solidFill>
                </a:endParaRPr>
              </a:p>
              <a:p>
                <a:r>
                  <a:rPr lang="zh-CN" altLang="zh-CN" dirty="0"/>
                  <a:t>假设用于计算局域平均值的正方形窗口的大小为</a:t>
                </a:r>
                <a14:m>
                  <m:oMath xmlns:m="http://schemas.openxmlformats.org/officeDocument/2006/math">
                    <m:r>
                      <a:rPr lang="en-US" altLang="zh-CN" i="1"/>
                      <m:t>𝑊</m:t>
                    </m:r>
                    <m:r>
                      <a:rPr lang="en-US" altLang="zh-CN" i="1"/>
                      <m:t>×</m:t>
                    </m:r>
                    <m:r>
                      <a:rPr lang="en-US" altLang="zh-CN" i="1"/>
                      <m:t>𝑊</m:t>
                    </m:r>
                  </m:oMath>
                </a14:m>
                <a:r>
                  <a:rPr lang="zh-CN" altLang="zh-CN" dirty="0"/>
                  <a:t>，那么像素</a:t>
                </a:r>
                <a14:m>
                  <m:oMath xmlns:m="http://schemas.openxmlformats.org/officeDocument/2006/math">
                    <m:d>
                      <m:dPr>
                        <m:ctrlPr>
                          <a:rPr lang="zh-CN" altLang="zh-CN" i="1"/>
                        </m:ctrlPr>
                      </m:dPr>
                      <m:e>
                        <m:r>
                          <a:rPr lang="en-US" altLang="zh-CN" i="1"/>
                          <m:t>𝑥</m:t>
                        </m:r>
                        <m:r>
                          <a:rPr lang="en-US" altLang="zh-CN" i="1"/>
                          <m:t>,</m:t>
                        </m:r>
                        <m:r>
                          <a:rPr lang="en-US" altLang="zh-CN" i="1"/>
                          <m:t>𝑦</m:t>
                        </m:r>
                      </m:e>
                    </m:d>
                  </m:oMath>
                </a14:m>
                <a:r>
                  <a:rPr lang="zh-CN" altLang="zh-CN" dirty="0"/>
                  <a:t>的局域平均值</a:t>
                </a:r>
                <a:r>
                  <a:rPr lang="zh-CN" altLang="zh-CN" dirty="0" smtClean="0"/>
                  <a:t>为</a:t>
                </a:r>
                <a:endParaRPr lang="en-US" altLang="zh-CN" dirty="0" smtClean="0"/>
              </a:p>
              <a:p>
                <a:pPr lvl="1"/>
                <a14:m>
                  <m:oMath xmlns:m="http://schemas.openxmlformats.org/officeDocument/2006/math">
                    <m:sSub>
                      <m:sSubPr>
                        <m:ctrlPr>
                          <a:rPr lang="zh-CN" altLang="zh-CN" i="1" smtClean="0">
                            <a:solidFill>
                              <a:srgbClr val="C00000"/>
                            </a:solidFill>
                          </a:rPr>
                        </m:ctrlPr>
                      </m:sSubPr>
                      <m:e>
                        <m:r>
                          <a:rPr lang="en-US" altLang="zh-CN" i="1">
                            <a:solidFill>
                              <a:srgbClr val="C00000"/>
                            </a:solidFill>
                          </a:rPr>
                          <m:t>𝑀</m:t>
                        </m:r>
                      </m:e>
                      <m:sub>
                        <m:r>
                          <a:rPr lang="en-US" altLang="zh-CN" i="1">
                            <a:solidFill>
                              <a:srgbClr val="C00000"/>
                            </a:solidFill>
                          </a:rPr>
                          <m:t>𝑓</m:t>
                        </m:r>
                      </m:sub>
                    </m:sSub>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en-US" altLang="zh-CN" i="1">
                        <a:solidFill>
                          <a:srgbClr val="C00000"/>
                        </a:solidFill>
                      </a:rPr>
                      <m:t>=</m:t>
                    </m:r>
                    <m:f>
                      <m:fPr>
                        <m:ctrlPr>
                          <a:rPr lang="zh-CN" altLang="zh-CN" i="1">
                            <a:solidFill>
                              <a:srgbClr val="C00000"/>
                            </a:solidFill>
                          </a:rPr>
                        </m:ctrlPr>
                      </m:fPr>
                      <m:num>
                        <m:r>
                          <a:rPr lang="en-US" altLang="zh-CN" i="1">
                            <a:solidFill>
                              <a:srgbClr val="C00000"/>
                            </a:solidFill>
                          </a:rPr>
                          <m:t>1</m:t>
                        </m:r>
                      </m:num>
                      <m:den>
                        <m:r>
                          <a:rPr lang="en-US" altLang="zh-CN" i="1">
                            <a:solidFill>
                              <a:srgbClr val="C00000"/>
                            </a:solidFill>
                          </a:rPr>
                          <m:t>𝑊</m:t>
                        </m:r>
                        <m:r>
                          <a:rPr lang="en-US" altLang="zh-CN" i="1">
                            <a:solidFill>
                              <a:srgbClr val="C00000"/>
                            </a:solidFill>
                          </a:rPr>
                          <m:t>×</m:t>
                        </m:r>
                        <m:r>
                          <a:rPr lang="en-US" altLang="zh-CN" i="1">
                            <a:solidFill>
                              <a:srgbClr val="C00000"/>
                            </a:solidFill>
                          </a:rPr>
                          <m:t>𝑊</m:t>
                        </m:r>
                      </m:den>
                    </m:f>
                    <m:nary>
                      <m:naryPr>
                        <m:chr m:val="∑"/>
                        <m:limLoc m:val="undOvr"/>
                        <m:ctrlPr>
                          <a:rPr lang="zh-CN" altLang="zh-CN" i="1">
                            <a:solidFill>
                              <a:srgbClr val="C00000"/>
                            </a:solidFill>
                          </a:rPr>
                        </m:ctrlPr>
                      </m:naryPr>
                      <m:sub>
                        <m:r>
                          <a:rPr lang="en-US" altLang="zh-CN" i="1">
                            <a:solidFill>
                              <a:srgbClr val="C00000"/>
                            </a:solidFill>
                          </a:rPr>
                          <m:t>𝑖</m:t>
                        </m:r>
                        <m:r>
                          <a:rPr lang="en-US" altLang="zh-CN" i="1">
                            <a:solidFill>
                              <a:srgbClr val="C00000"/>
                            </a:solidFill>
                          </a:rPr>
                          <m:t>=</m:t>
                        </m:r>
                        <m:r>
                          <a:rPr lang="en-US" altLang="zh-CN" i="1">
                            <a:solidFill>
                              <a:srgbClr val="C00000"/>
                            </a:solidFill>
                          </a:rPr>
                          <m:t>𝑥</m:t>
                        </m:r>
                        <m:r>
                          <a:rPr lang="en-US" altLang="zh-CN" i="1">
                            <a:solidFill>
                              <a:srgbClr val="C00000"/>
                            </a:solidFill>
                          </a:rPr>
                          <m:t>−</m:t>
                        </m:r>
                        <m:f>
                          <m:fPr>
                            <m:ctrlPr>
                              <a:rPr lang="zh-CN" altLang="zh-CN" i="1">
                                <a:solidFill>
                                  <a:srgbClr val="C00000"/>
                                </a:solidFill>
                              </a:rPr>
                            </m:ctrlPr>
                          </m:fPr>
                          <m:num>
                            <m:r>
                              <a:rPr lang="en-US" altLang="zh-CN" i="1">
                                <a:solidFill>
                                  <a:srgbClr val="C00000"/>
                                </a:solidFill>
                              </a:rPr>
                              <m:t>𝑊</m:t>
                            </m:r>
                          </m:num>
                          <m:den>
                            <m:r>
                              <a:rPr lang="en-US" altLang="zh-CN" i="1">
                                <a:solidFill>
                                  <a:srgbClr val="C00000"/>
                                </a:solidFill>
                              </a:rPr>
                              <m:t>2</m:t>
                            </m:r>
                          </m:den>
                        </m:f>
                      </m:sub>
                      <m:sup>
                        <m:r>
                          <a:rPr lang="en-US" altLang="zh-CN" i="1">
                            <a:solidFill>
                              <a:srgbClr val="C00000"/>
                            </a:solidFill>
                          </a:rPr>
                          <m:t>𝑥</m:t>
                        </m:r>
                        <m:r>
                          <a:rPr lang="en-US" altLang="zh-CN" i="1">
                            <a:solidFill>
                              <a:srgbClr val="C00000"/>
                            </a:solidFill>
                          </a:rPr>
                          <m:t>+</m:t>
                        </m:r>
                        <m:f>
                          <m:fPr>
                            <m:ctrlPr>
                              <a:rPr lang="zh-CN" altLang="zh-CN" i="1">
                                <a:solidFill>
                                  <a:srgbClr val="C00000"/>
                                </a:solidFill>
                              </a:rPr>
                            </m:ctrlPr>
                          </m:fPr>
                          <m:num>
                            <m:r>
                              <a:rPr lang="en-US" altLang="zh-CN" i="1">
                                <a:solidFill>
                                  <a:srgbClr val="C00000"/>
                                </a:solidFill>
                              </a:rPr>
                              <m:t>𝑊</m:t>
                            </m:r>
                          </m:num>
                          <m:den>
                            <m:r>
                              <a:rPr lang="en-US" altLang="zh-CN" i="1">
                                <a:solidFill>
                                  <a:srgbClr val="C00000"/>
                                </a:solidFill>
                              </a:rPr>
                              <m:t>2</m:t>
                            </m:r>
                          </m:den>
                        </m:f>
                      </m:sup>
                      <m:e>
                        <m:nary>
                          <m:naryPr>
                            <m:chr m:val="∑"/>
                            <m:limLoc m:val="undOvr"/>
                            <m:ctrlPr>
                              <a:rPr lang="zh-CN" altLang="zh-CN" i="1">
                                <a:solidFill>
                                  <a:srgbClr val="C00000"/>
                                </a:solidFill>
                              </a:rPr>
                            </m:ctrlPr>
                          </m:naryPr>
                          <m:sub>
                            <m:r>
                              <a:rPr lang="en-US" altLang="zh-CN" i="1">
                                <a:solidFill>
                                  <a:srgbClr val="C00000"/>
                                </a:solidFill>
                              </a:rPr>
                              <m:t>𝑗</m:t>
                            </m:r>
                            <m:r>
                              <a:rPr lang="en-US" altLang="zh-CN" i="1">
                                <a:solidFill>
                                  <a:srgbClr val="C00000"/>
                                </a:solidFill>
                              </a:rPr>
                              <m:t>=</m:t>
                            </m:r>
                            <m:r>
                              <a:rPr lang="en-US" altLang="zh-CN" i="1">
                                <a:solidFill>
                                  <a:srgbClr val="C00000"/>
                                </a:solidFill>
                              </a:rPr>
                              <m:t>𝑦</m:t>
                            </m:r>
                            <m:r>
                              <a:rPr lang="en-US" altLang="zh-CN" i="1">
                                <a:solidFill>
                                  <a:srgbClr val="C00000"/>
                                </a:solidFill>
                              </a:rPr>
                              <m:t>−</m:t>
                            </m:r>
                            <m:f>
                              <m:fPr>
                                <m:ctrlPr>
                                  <a:rPr lang="zh-CN" altLang="zh-CN" i="1">
                                    <a:solidFill>
                                      <a:srgbClr val="C00000"/>
                                    </a:solidFill>
                                  </a:rPr>
                                </m:ctrlPr>
                              </m:fPr>
                              <m:num>
                                <m:r>
                                  <a:rPr lang="en-US" altLang="zh-CN" i="1">
                                    <a:solidFill>
                                      <a:srgbClr val="C00000"/>
                                    </a:solidFill>
                                  </a:rPr>
                                  <m:t>𝑊</m:t>
                                </m:r>
                              </m:num>
                              <m:den>
                                <m:r>
                                  <a:rPr lang="en-US" altLang="zh-CN" i="1">
                                    <a:solidFill>
                                      <a:srgbClr val="C00000"/>
                                    </a:solidFill>
                                  </a:rPr>
                                  <m:t>2</m:t>
                                </m:r>
                              </m:den>
                            </m:f>
                          </m:sub>
                          <m:sup>
                            <m:r>
                              <a:rPr lang="en-US" altLang="zh-CN" i="1">
                                <a:solidFill>
                                  <a:srgbClr val="C00000"/>
                                </a:solidFill>
                              </a:rPr>
                              <m:t>𝑦</m:t>
                            </m:r>
                            <m:r>
                              <a:rPr lang="en-US" altLang="zh-CN" i="1">
                                <a:solidFill>
                                  <a:srgbClr val="C00000"/>
                                </a:solidFill>
                              </a:rPr>
                              <m:t>+</m:t>
                            </m:r>
                            <m:f>
                              <m:fPr>
                                <m:ctrlPr>
                                  <a:rPr lang="zh-CN" altLang="zh-CN" i="1">
                                    <a:solidFill>
                                      <a:srgbClr val="C00000"/>
                                    </a:solidFill>
                                  </a:rPr>
                                </m:ctrlPr>
                              </m:fPr>
                              <m:num>
                                <m:r>
                                  <a:rPr lang="en-US" altLang="zh-CN" i="1">
                                    <a:solidFill>
                                      <a:srgbClr val="C00000"/>
                                    </a:solidFill>
                                  </a:rPr>
                                  <m:t>𝑊</m:t>
                                </m:r>
                              </m:num>
                              <m:den>
                                <m:r>
                                  <a:rPr lang="en-US" altLang="zh-CN" i="1">
                                    <a:solidFill>
                                      <a:srgbClr val="C00000"/>
                                    </a:solidFill>
                                  </a:rPr>
                                  <m:t>2</m:t>
                                </m:r>
                              </m:den>
                            </m:f>
                          </m:sup>
                          <m:e>
                            <m:r>
                              <a:rPr lang="en-US" altLang="zh-CN" i="1">
                                <a:solidFill>
                                  <a:srgbClr val="C00000"/>
                                </a:solidFill>
                              </a:rPr>
                              <m:t>𝑓</m:t>
                            </m:r>
                            <m:r>
                              <a:rPr lang="en-US" altLang="zh-CN" i="1">
                                <a:solidFill>
                                  <a:srgbClr val="C00000"/>
                                </a:solidFill>
                              </a:rPr>
                              <m:t>(</m:t>
                            </m:r>
                            <m:r>
                              <a:rPr lang="en-US" altLang="zh-CN" i="1">
                                <a:solidFill>
                                  <a:srgbClr val="C00000"/>
                                </a:solidFill>
                              </a:rPr>
                              <m:t>𝑖</m:t>
                            </m:r>
                            <m:r>
                              <a:rPr lang="en-US" altLang="zh-CN" i="1">
                                <a:solidFill>
                                  <a:srgbClr val="C00000"/>
                                </a:solidFill>
                              </a:rPr>
                              <m:t>,</m:t>
                            </m:r>
                            <m:r>
                              <a:rPr lang="en-US" altLang="zh-CN" i="1">
                                <a:solidFill>
                                  <a:srgbClr val="C00000"/>
                                </a:solidFill>
                              </a:rPr>
                              <m:t>𝑗</m:t>
                            </m:r>
                            <m:r>
                              <a:rPr lang="en-US" altLang="zh-CN" i="1">
                                <a:solidFill>
                                  <a:srgbClr val="C00000"/>
                                </a:solidFill>
                              </a:rPr>
                              <m:t>)</m:t>
                            </m:r>
                          </m:e>
                        </m:nary>
                      </m:e>
                    </m:nary>
                    <m:r>
                      <a:rPr lang="zh-CN" altLang="zh-CN">
                        <a:solidFill>
                          <a:srgbClr val="C00000"/>
                        </a:solidFill>
                      </a:rPr>
                      <m:t>。</m:t>
                    </m:r>
                  </m:oMath>
                </a14:m>
                <a:endParaRPr lang="en-US" altLang="zh-CN" dirty="0" smtClean="0">
                  <a:solidFill>
                    <a:srgbClr val="C00000"/>
                  </a:solidFill>
                </a:endParaRPr>
              </a:p>
              <a:p>
                <a:r>
                  <a:rPr lang="zh-CN" altLang="zh-CN" dirty="0"/>
                  <a:t>可以得到在积分图像的表示下局域平均值的计算</a:t>
                </a:r>
                <a:r>
                  <a:rPr lang="zh-CN" altLang="zh-CN" dirty="0" smtClean="0"/>
                  <a:t>公式</a:t>
                </a:r>
                <a:endParaRPr lang="en-US" altLang="zh-CN" dirty="0" smtClean="0"/>
              </a:p>
              <a:p>
                <a:pPr lvl="1"/>
                <a14:m>
                  <m:oMath xmlns:m="http://schemas.openxmlformats.org/officeDocument/2006/math">
                    <m:sSub>
                      <m:sSubPr>
                        <m:ctrlPr>
                          <a:rPr lang="zh-CN" altLang="zh-CN" i="1" smtClean="0">
                            <a:solidFill>
                              <a:srgbClr val="00B050"/>
                            </a:solidFill>
                          </a:rPr>
                        </m:ctrlPr>
                      </m:sSubPr>
                      <m:e>
                        <m:r>
                          <a:rPr lang="en-US" altLang="zh-CN" i="1">
                            <a:solidFill>
                              <a:srgbClr val="00B050"/>
                            </a:solidFill>
                          </a:rPr>
                          <m:t>𝑀</m:t>
                        </m:r>
                      </m:e>
                      <m:sub>
                        <m:r>
                          <a:rPr lang="en-US" altLang="zh-CN" i="1">
                            <a:solidFill>
                              <a:srgbClr val="00B050"/>
                            </a:solidFill>
                          </a:rPr>
                          <m:t>𝑓</m:t>
                        </m:r>
                      </m:sub>
                    </m:sSub>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𝑊</m:t>
                        </m:r>
                        <m:r>
                          <a:rPr lang="en-US" altLang="zh-CN" i="1">
                            <a:solidFill>
                              <a:srgbClr val="00B050"/>
                            </a:solidFill>
                          </a:rPr>
                          <m:t>×</m:t>
                        </m:r>
                        <m:r>
                          <a:rPr lang="en-US" altLang="zh-CN" i="1">
                            <a:solidFill>
                              <a:srgbClr val="00B050"/>
                            </a:solidFill>
                          </a:rPr>
                          <m:t>𝑊</m:t>
                        </m:r>
                      </m:den>
                    </m:f>
                    <m:d>
                      <m:dPr>
                        <m:ctrlPr>
                          <a:rPr lang="zh-CN" altLang="zh-CN" i="1">
                            <a:solidFill>
                              <a:srgbClr val="00B050"/>
                            </a:solidFill>
                          </a:rPr>
                        </m:ctrlPr>
                      </m:dPr>
                      <m:e>
                        <m:eqArr>
                          <m:eqArrPr>
                            <m:ctrlPr>
                              <a:rPr lang="zh-CN" altLang="zh-CN" i="1">
                                <a:solidFill>
                                  <a:srgbClr val="00B050"/>
                                </a:solidFill>
                              </a:rPr>
                            </m:ctrlPr>
                          </m:eqArrPr>
                          <m:e>
                            <m:sSub>
                              <m:sSubPr>
                                <m:ctrlPr>
                                  <a:rPr lang="zh-CN" altLang="zh-CN" i="1">
                                    <a:solidFill>
                                      <a:srgbClr val="00B050"/>
                                    </a:solidFill>
                                  </a:rPr>
                                </m:ctrlPr>
                              </m:sSubPr>
                              <m:e>
                                <m:r>
                                  <a:rPr lang="en-US" altLang="zh-CN" i="1">
                                    <a:solidFill>
                                      <a:srgbClr val="00B050"/>
                                    </a:solidFill>
                                  </a:rPr>
                                  <m:t>𝐼</m:t>
                                </m:r>
                              </m:e>
                              <m:sub>
                                <m:r>
                                  <a:rPr lang="en-US" altLang="zh-CN" i="1">
                                    <a:solidFill>
                                      <a:srgbClr val="00B050"/>
                                    </a:solidFill>
                                  </a:rPr>
                                  <m:t>𝑓</m:t>
                                </m:r>
                              </m:sub>
                            </m:sSub>
                            <m:d>
                              <m:dPr>
                                <m:ctrlPr>
                                  <a:rPr lang="zh-CN" altLang="zh-CN" i="1">
                                    <a:solidFill>
                                      <a:srgbClr val="00B050"/>
                                    </a:solidFill>
                                  </a:rPr>
                                </m:ctrlPr>
                              </m:dPr>
                              <m:e>
                                <m:r>
                                  <m:rPr>
                                    <m:sty m:val="p"/>
                                  </m:rPr>
                                  <a:rPr lang="en-US" altLang="zh-CN">
                                    <a:solidFill>
                                      <a:srgbClr val="00B050"/>
                                    </a:solidFill>
                                  </a:rPr>
                                  <m:t>x</m:t>
                                </m:r>
                                <m:r>
                                  <a:rPr lang="en-US" altLang="zh-CN">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r>
                                  <a:rPr lang="en-US" altLang="zh-CN">
                                    <a:solidFill>
                                      <a:srgbClr val="00B050"/>
                                    </a:solidFill>
                                  </a:rPr>
                                  <m:t>,</m:t>
                                </m:r>
                                <m:r>
                                  <m:rPr>
                                    <m:sty m:val="p"/>
                                  </m:rPr>
                                  <a:rPr lang="en-US" altLang="zh-CN">
                                    <a:solidFill>
                                      <a:srgbClr val="00B050"/>
                                    </a:solidFill>
                                  </a:rPr>
                                  <m:t>y</m:t>
                                </m:r>
                                <m:r>
                                  <a:rPr lang="en-US" altLang="zh-CN">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e>
                            </m:d>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𝐼</m:t>
                                </m:r>
                              </m:e>
                              <m:sub>
                                <m:r>
                                  <a:rPr lang="en-US" altLang="zh-CN" i="1">
                                    <a:solidFill>
                                      <a:srgbClr val="00B050"/>
                                    </a:solidFill>
                                  </a:rPr>
                                  <m:t>𝑓</m:t>
                                </m:r>
                              </m:sub>
                            </m:sSub>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r>
                                  <a:rPr lang="en-US" altLang="zh-CN" i="1">
                                    <a:solidFill>
                                      <a:srgbClr val="00B050"/>
                                    </a:solidFill>
                                  </a:rPr>
                                  <m:t>−1,</m:t>
                                </m:r>
                                <m:r>
                                  <a:rPr lang="en-US" altLang="zh-CN" i="1">
                                    <a:solidFill>
                                      <a:srgbClr val="00B050"/>
                                    </a:solidFill>
                                  </a:rPr>
                                  <m:t>𝑦</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e>
                            </m:d>
                            <m:r>
                              <a:rPr lang="en-US" altLang="zh-CN" i="1">
                                <a:solidFill>
                                  <a:srgbClr val="00B050"/>
                                </a:solidFill>
                              </a:rPr>
                              <m:t>−</m:t>
                            </m:r>
                          </m:e>
                          <m:e>
                            <m:sSub>
                              <m:sSubPr>
                                <m:ctrlPr>
                                  <a:rPr lang="zh-CN" altLang="zh-CN" i="1">
                                    <a:solidFill>
                                      <a:srgbClr val="00B050"/>
                                    </a:solidFill>
                                  </a:rPr>
                                </m:ctrlPr>
                              </m:sSubPr>
                              <m:e>
                                <m:r>
                                  <a:rPr lang="en-US" altLang="zh-CN" i="1">
                                    <a:solidFill>
                                      <a:srgbClr val="00B050"/>
                                    </a:solidFill>
                                  </a:rPr>
                                  <m:t>𝐼</m:t>
                                </m:r>
                              </m:e>
                              <m:sub>
                                <m:r>
                                  <a:rPr lang="en-US" altLang="zh-CN" i="1">
                                    <a:solidFill>
                                      <a:srgbClr val="00B050"/>
                                    </a:solidFill>
                                  </a:rPr>
                                  <m:t>𝑓</m:t>
                                </m:r>
                              </m:sub>
                            </m:sSub>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r>
                                  <a:rPr lang="en-US" altLang="zh-CN" i="1">
                                    <a:solidFill>
                                      <a:srgbClr val="00B050"/>
                                    </a:solidFill>
                                  </a:rPr>
                                  <m:t>,</m:t>
                                </m:r>
                                <m:r>
                                  <a:rPr lang="en-US" altLang="zh-CN" i="1">
                                    <a:solidFill>
                                      <a:srgbClr val="00B050"/>
                                    </a:solidFill>
                                  </a:rPr>
                                  <m:t>𝑦</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r>
                                  <a:rPr lang="en-US" altLang="zh-CN" i="1">
                                    <a:solidFill>
                                      <a:srgbClr val="00B050"/>
                                    </a:solidFill>
                                  </a:rPr>
                                  <m:t>−1</m:t>
                                </m:r>
                              </m:e>
                            </m:d>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𝐼</m:t>
                                </m:r>
                              </m:e>
                              <m:sub>
                                <m:r>
                                  <a:rPr lang="en-US" altLang="zh-CN" i="1">
                                    <a:solidFill>
                                      <a:srgbClr val="00B050"/>
                                    </a:solidFill>
                                  </a:rPr>
                                  <m:t>𝑓</m:t>
                                </m:r>
                              </m:sub>
                            </m:sSub>
                            <m:r>
                              <a:rPr lang="en-US" altLang="zh-CN" i="1">
                                <a:solidFill>
                                  <a:srgbClr val="00B050"/>
                                </a:solidFill>
                              </a:rPr>
                              <m:t>(</m:t>
                            </m:r>
                            <m:r>
                              <a:rPr lang="en-US" altLang="zh-CN" i="1">
                                <a:solidFill>
                                  <a:srgbClr val="00B050"/>
                                </a:solidFill>
                              </a:rPr>
                              <m:t>𝑥</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r>
                              <a:rPr lang="en-US" altLang="zh-CN" i="1">
                                <a:solidFill>
                                  <a:srgbClr val="00B050"/>
                                </a:solidFill>
                              </a:rPr>
                              <m:t>−1,</m:t>
                            </m:r>
                            <m:r>
                              <a:rPr lang="en-US" altLang="zh-CN" i="1">
                                <a:solidFill>
                                  <a:srgbClr val="00B050"/>
                                </a:solidFill>
                              </a:rPr>
                              <m:t>𝑦</m:t>
                            </m:r>
                            <m:r>
                              <a:rPr lang="en-US" altLang="zh-CN" i="1">
                                <a:solidFill>
                                  <a:srgbClr val="00B050"/>
                                </a:solidFill>
                              </a:rPr>
                              <m:t>−</m:t>
                            </m:r>
                            <m:f>
                              <m:fPr>
                                <m:ctrlPr>
                                  <a:rPr lang="zh-CN" altLang="zh-CN" i="1">
                                    <a:solidFill>
                                      <a:srgbClr val="00B050"/>
                                    </a:solidFill>
                                  </a:rPr>
                                </m:ctrlPr>
                              </m:fPr>
                              <m:num>
                                <m:r>
                                  <a:rPr lang="en-US" altLang="zh-CN" i="1">
                                    <a:solidFill>
                                      <a:srgbClr val="00B050"/>
                                    </a:solidFill>
                                  </a:rPr>
                                  <m:t>𝑊</m:t>
                                </m:r>
                              </m:num>
                              <m:den>
                                <m:r>
                                  <a:rPr lang="en-US" altLang="zh-CN" i="1">
                                    <a:solidFill>
                                      <a:srgbClr val="00B050"/>
                                    </a:solidFill>
                                  </a:rPr>
                                  <m:t>2</m:t>
                                </m:r>
                              </m:den>
                            </m:f>
                            <m:r>
                              <a:rPr lang="en-US" altLang="zh-CN" i="1">
                                <a:solidFill>
                                  <a:srgbClr val="00B050"/>
                                </a:solidFill>
                              </a:rPr>
                              <m:t>−1)</m:t>
                            </m:r>
                          </m:e>
                        </m:eqArr>
                      </m:e>
                    </m:d>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6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2785156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基于子块均值的匹配误差函数</a:t>
            </a:r>
            <a:endParaRPr lang="zh-CN" altLang="en-US" dirty="0"/>
          </a:p>
        </p:txBody>
      </p:sp>
      <p:sp>
        <p:nvSpPr>
          <p:cNvPr id="3" name="内容占位符 2"/>
          <p:cNvSpPr>
            <a:spLocks noGrp="1"/>
          </p:cNvSpPr>
          <p:nvPr>
            <p:ph idx="1"/>
          </p:nvPr>
        </p:nvSpPr>
        <p:spPr>
          <a:xfrm>
            <a:off x="457200" y="1609416"/>
            <a:ext cx="5482952" cy="4846320"/>
          </a:xfrm>
        </p:spPr>
        <p:txBody>
          <a:bodyPr>
            <a:normAutofit fontScale="92500"/>
          </a:bodyPr>
          <a:lstStyle/>
          <a:p>
            <a:r>
              <a:rPr lang="zh-CN" altLang="zh-CN" dirty="0">
                <a:solidFill>
                  <a:srgbClr val="0000FF"/>
                </a:solidFill>
              </a:rPr>
              <a:t>将匹配块划分为子块，可以提供匹配块的分布信息</a:t>
            </a:r>
            <a:r>
              <a:rPr lang="zh-CN" altLang="zh-CN" dirty="0"/>
              <a:t>；</a:t>
            </a:r>
            <a:r>
              <a:rPr lang="zh-CN" altLang="zh-CN" dirty="0">
                <a:solidFill>
                  <a:srgbClr val="FF0000"/>
                </a:solidFill>
              </a:rPr>
              <a:t>计算子块的均值，可以根据积分图像进行加速</a:t>
            </a:r>
            <a:r>
              <a:rPr lang="zh-CN" altLang="zh-CN" dirty="0" smtClean="0"/>
              <a:t>。</a:t>
            </a:r>
            <a:endParaRPr lang="en-US" altLang="zh-CN" dirty="0" smtClean="0"/>
          </a:p>
          <a:p>
            <a:r>
              <a:rPr lang="zh-CN" altLang="zh-CN" dirty="0">
                <a:solidFill>
                  <a:srgbClr val="00B050"/>
                </a:solidFill>
              </a:rPr>
              <a:t>基于子块均值的匹配误差函数</a:t>
            </a:r>
            <a:r>
              <a:rPr lang="zh-CN" altLang="zh-CN" dirty="0"/>
              <a:t>与子抽样的思想比较相似，都是首先将匹配块划分为多个子块，然后根据子块进行投影操作</a:t>
            </a:r>
            <a:r>
              <a:rPr lang="zh-CN" altLang="zh-CN" dirty="0" smtClean="0"/>
              <a:t>。</a:t>
            </a:r>
            <a:endParaRPr lang="en-US" altLang="zh-CN" dirty="0" smtClean="0"/>
          </a:p>
          <a:p>
            <a:pPr lvl="1"/>
            <a:r>
              <a:rPr lang="zh-CN" altLang="zh-CN" dirty="0">
                <a:solidFill>
                  <a:srgbClr val="C00000"/>
                </a:solidFill>
              </a:rPr>
              <a:t>不同的是，子抽样技术取的是每个子块的中心像素灰度值用于投影操作，而基于子块均值的技术用的是子块的均值，很显然子块均值所具有的信息量比单个子块的中心像素要多，所以基于子块均值的技术应该优于子抽样技术。</a:t>
            </a:r>
            <a:endParaRPr lang="zh-CN" altLang="en-US" dirty="0">
              <a:solidFill>
                <a:srgbClr val="C0000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28</a:t>
            </a:fld>
            <a:endParaRPr lang="zh-CN" altLang="en-US" dirty="0"/>
          </a:p>
        </p:txBody>
      </p:sp>
      <p:pic>
        <p:nvPicPr>
          <p:cNvPr id="6" name="图片 5" descr="逐个像素的块匹配模式.bmp"/>
          <p:cNvPicPr/>
          <p:nvPr/>
        </p:nvPicPr>
        <p:blipFill>
          <a:blip r:embed="rId2" cstate="print"/>
          <a:stretch>
            <a:fillRect/>
          </a:stretch>
        </p:blipFill>
        <p:spPr>
          <a:xfrm>
            <a:off x="6012160" y="1618232"/>
            <a:ext cx="2664296" cy="2304256"/>
          </a:xfrm>
          <a:prstGeom prst="rect">
            <a:avLst/>
          </a:prstGeom>
        </p:spPr>
      </p:pic>
      <p:pic>
        <p:nvPicPr>
          <p:cNvPr id="7" name="图片 6" descr="基于子块均值的块匹配模式.bmp"/>
          <p:cNvPicPr/>
          <p:nvPr/>
        </p:nvPicPr>
        <p:blipFill>
          <a:blip r:embed="rId3" cstate="print"/>
          <a:stretch>
            <a:fillRect/>
          </a:stretch>
        </p:blipFill>
        <p:spPr>
          <a:xfrm>
            <a:off x="6012160" y="4077072"/>
            <a:ext cx="2664296" cy="2304256"/>
          </a:xfrm>
          <a:prstGeom prst="rect">
            <a:avLst/>
          </a:prstGeom>
        </p:spPr>
      </p:pic>
    </p:spTree>
    <p:extLst>
      <p:ext uri="{BB962C8B-B14F-4D97-AF65-F5344CB8AC3E}">
        <p14:creationId xmlns:p14="http://schemas.microsoft.com/office/powerpoint/2010/main" val="45491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基于子块均值的匹配误差函数</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zh-CN" dirty="0"/>
                  <a:t>以平方误差和函数为例，基于子块均值的匹配误差函数（</a:t>
                </a:r>
                <a:r>
                  <a:rPr lang="en-US" altLang="zh-CN" dirty="0"/>
                  <a:t>SBM-Sub Block Mean</a:t>
                </a:r>
                <a:r>
                  <a:rPr lang="zh-CN" altLang="zh-CN" dirty="0"/>
                  <a:t>）</a:t>
                </a:r>
                <a:r>
                  <a:rPr lang="zh-CN" altLang="zh-CN" dirty="0" smtClean="0"/>
                  <a:t>为</a:t>
                </a:r>
                <a:endParaRPr lang="en-US" altLang="zh-CN" dirty="0" smtClean="0"/>
              </a:p>
              <a:p>
                <a:pPr lvl="1"/>
                <a14:m>
                  <m:oMath xmlns:m="http://schemas.openxmlformats.org/officeDocument/2006/math">
                    <m:sSubSup>
                      <m:sSubSupPr>
                        <m:ctrlPr>
                          <a:rPr lang="zh-CN" altLang="zh-CN" i="1" smtClean="0">
                            <a:solidFill>
                              <a:srgbClr val="0000FF"/>
                            </a:solidFill>
                          </a:rPr>
                        </m:ctrlPr>
                      </m:sSubSupPr>
                      <m:e>
                        <m:r>
                          <a:rPr lang="en-US" altLang="zh-CN" i="1">
                            <a:solidFill>
                              <a:srgbClr val="0000FF"/>
                            </a:solidFill>
                          </a:rPr>
                          <m:t>𝑆𝐵𝑀</m:t>
                        </m:r>
                        <m:r>
                          <a:rPr lang="en-US" altLang="zh-CN" i="1">
                            <a:solidFill>
                              <a:srgbClr val="0000FF"/>
                            </a:solidFill>
                          </a:rPr>
                          <m:t>_</m:t>
                        </m:r>
                        <m:r>
                          <a:rPr lang="en-US" altLang="zh-CN" i="1">
                            <a:solidFill>
                              <a:srgbClr val="0000FF"/>
                            </a:solidFill>
                          </a:rPr>
                          <m:t>𝑆𝑆𝐸</m:t>
                        </m:r>
                      </m:e>
                      <m:sub>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e>
                        </m:d>
                      </m:sub>
                      <m:sup>
                        <m:r>
                          <a:rPr lang="en-US" altLang="zh-CN" i="1">
                            <a:solidFill>
                              <a:srgbClr val="0000FF"/>
                            </a:solidFill>
                          </a:rPr>
                          <m:t>𝑁</m:t>
                        </m:r>
                        <m:r>
                          <a:rPr lang="en-US" altLang="zh-CN" i="1">
                            <a:solidFill>
                              <a:srgbClr val="0000FF"/>
                            </a:solidFill>
                          </a:rPr>
                          <m:t>×</m:t>
                        </m:r>
                        <m:r>
                          <a:rPr lang="en-US" altLang="zh-CN" i="1">
                            <a:solidFill>
                              <a:srgbClr val="0000FF"/>
                            </a:solidFill>
                          </a:rPr>
                          <m:t>𝑁</m:t>
                        </m:r>
                      </m:sup>
                    </m:sSubSup>
                    <m:d>
                      <m:dPr>
                        <m:ctrlPr>
                          <a:rPr lang="zh-CN" altLang="zh-CN" i="1">
                            <a:solidFill>
                              <a:srgbClr val="0000FF"/>
                            </a:solidFill>
                          </a:rPr>
                        </m:ctrlPr>
                      </m:dPr>
                      <m:e>
                        <m:r>
                          <a:rPr lang="en-US" altLang="zh-CN" i="1">
                            <a:solidFill>
                              <a:srgbClr val="0000FF"/>
                            </a:solidFill>
                          </a:rPr>
                          <m:t>𝑛</m:t>
                        </m:r>
                        <m:r>
                          <a:rPr lang="en-US" altLang="zh-CN" i="1">
                            <a:solidFill>
                              <a:srgbClr val="0000FF"/>
                            </a:solidFill>
                          </a:rPr>
                          <m:t>,</m:t>
                        </m:r>
                        <m:r>
                          <a:rPr lang="en-US" altLang="zh-CN" i="1">
                            <a:solidFill>
                              <a:srgbClr val="0000FF"/>
                            </a:solidFill>
                          </a:rPr>
                          <m:t>𝑣</m:t>
                        </m:r>
                      </m:e>
                    </m:d>
                    <m:r>
                      <a:rPr lang="en-US" altLang="zh-CN" i="1">
                        <a:solidFill>
                          <a:srgbClr val="0000FF"/>
                        </a:solidFill>
                      </a:rPr>
                      <m:t>=</m:t>
                    </m:r>
                    <m:nary>
                      <m:naryPr>
                        <m:chr m:val="∑"/>
                        <m:limLoc m:val="undOvr"/>
                        <m:ctrlPr>
                          <a:rPr lang="zh-CN" altLang="zh-CN" i="1">
                            <a:solidFill>
                              <a:srgbClr val="0000FF"/>
                            </a:solidFill>
                          </a:rPr>
                        </m:ctrlPr>
                      </m:naryPr>
                      <m:sub>
                        <m:r>
                          <a:rPr lang="en-US" altLang="zh-CN" i="1">
                            <a:solidFill>
                              <a:srgbClr val="0000FF"/>
                            </a:solidFill>
                          </a:rPr>
                          <m:t>𝑖</m:t>
                        </m:r>
                        <m:r>
                          <a:rPr lang="en-US" altLang="zh-CN" i="1">
                            <a:solidFill>
                              <a:srgbClr val="0000FF"/>
                            </a:solidFill>
                          </a:rPr>
                          <m:t>=0</m:t>
                        </m:r>
                      </m:sub>
                      <m:sup>
                        <m:r>
                          <a:rPr lang="en-US" altLang="zh-CN" i="1">
                            <a:solidFill>
                              <a:srgbClr val="0000FF"/>
                            </a:solidFill>
                          </a:rPr>
                          <m:t>𝑁</m:t>
                        </m:r>
                        <m:r>
                          <a:rPr lang="en-US" altLang="zh-CN" i="1">
                            <a:solidFill>
                              <a:srgbClr val="0000FF"/>
                            </a:solidFill>
                          </a:rPr>
                          <m:t>−1</m:t>
                        </m:r>
                      </m:sup>
                      <m:e>
                        <m:nary>
                          <m:naryPr>
                            <m:chr m:val="∑"/>
                            <m:limLoc m:val="undOvr"/>
                            <m:ctrlPr>
                              <a:rPr lang="zh-CN" altLang="zh-CN" i="1">
                                <a:solidFill>
                                  <a:srgbClr val="0000FF"/>
                                </a:solidFill>
                              </a:rPr>
                            </m:ctrlPr>
                          </m:naryPr>
                          <m:sub>
                            <m:r>
                              <a:rPr lang="en-US" altLang="zh-CN" i="1">
                                <a:solidFill>
                                  <a:srgbClr val="0000FF"/>
                                </a:solidFill>
                              </a:rPr>
                              <m:t>𝑗</m:t>
                            </m:r>
                            <m:r>
                              <a:rPr lang="en-US" altLang="zh-CN" i="1">
                                <a:solidFill>
                                  <a:srgbClr val="0000FF"/>
                                </a:solidFill>
                              </a:rPr>
                              <m:t>=0</m:t>
                            </m:r>
                          </m:sub>
                          <m:sup>
                            <m:r>
                              <a:rPr lang="en-US" altLang="zh-CN" i="1">
                                <a:solidFill>
                                  <a:srgbClr val="0000FF"/>
                                </a:solidFill>
                              </a:rPr>
                              <m:t>𝑁</m:t>
                            </m:r>
                            <m:r>
                              <a:rPr lang="en-US" altLang="zh-CN" i="1">
                                <a:solidFill>
                                  <a:srgbClr val="0000FF"/>
                                </a:solidFill>
                              </a:rPr>
                              <m:t>−1</m:t>
                            </m:r>
                          </m:sup>
                          <m:e>
                            <m:sSup>
                              <m:sSupPr>
                                <m:ctrlPr>
                                  <a:rPr lang="zh-CN" altLang="zh-CN" i="1">
                                    <a:solidFill>
                                      <a:srgbClr val="0000FF"/>
                                    </a:solidFill>
                                  </a:rPr>
                                </m:ctrlPr>
                              </m:sSupPr>
                              <m:e>
                                <m:d>
                                  <m:dPr>
                                    <m:begChr m:val="["/>
                                    <m:endChr m:val="]"/>
                                    <m:ctrlPr>
                                      <a:rPr lang="zh-CN" altLang="zh-CN" i="1">
                                        <a:solidFill>
                                          <a:srgbClr val="0000FF"/>
                                        </a:solidFill>
                                      </a:rPr>
                                    </m:ctrlPr>
                                  </m:dPr>
                                  <m:e>
                                    <m:sSub>
                                      <m:sSubPr>
                                        <m:ctrlPr>
                                          <a:rPr lang="zh-CN" altLang="zh-CN" i="1">
                                            <a:solidFill>
                                              <a:srgbClr val="0000FF"/>
                                            </a:solidFill>
                                          </a:rPr>
                                        </m:ctrlPr>
                                      </m:sSubPr>
                                      <m:e>
                                        <m:r>
                                          <a:rPr lang="en-US" altLang="zh-CN" i="1">
                                            <a:solidFill>
                                              <a:srgbClr val="0000FF"/>
                                            </a:solidFill>
                                          </a:rPr>
                                          <m:t>𝑆𝐵𝑀</m:t>
                                        </m:r>
                                      </m:e>
                                      <m:sub>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𝑘</m:t>
                                            </m:r>
                                          </m:sub>
                                        </m:sSub>
                                      </m:sub>
                                    </m:sSub>
                                    <m:d>
                                      <m:dPr>
                                        <m:ctrlPr>
                                          <a:rPr lang="zh-CN" altLang="zh-CN" i="1">
                                            <a:solidFill>
                                              <a:srgbClr val="0000FF"/>
                                            </a:solidFill>
                                          </a:rPr>
                                        </m:ctrlPr>
                                      </m:dPr>
                                      <m:e>
                                        <m:r>
                                          <a:rPr lang="en-US" altLang="zh-CN" i="1">
                                            <a:solidFill>
                                              <a:srgbClr val="0000FF"/>
                                            </a:solidFill>
                                          </a:rPr>
                                          <m:t>𝑋</m:t>
                                        </m:r>
                                        <m:r>
                                          <a:rPr lang="en-US" altLang="zh-CN" i="1">
                                            <a:solidFill>
                                              <a:srgbClr val="0000FF"/>
                                            </a:solidFill>
                                          </a:rPr>
                                          <m:t>,</m:t>
                                        </m:r>
                                        <m:r>
                                          <a:rPr lang="en-US" altLang="zh-CN" i="1">
                                            <a:solidFill>
                                              <a:srgbClr val="0000FF"/>
                                            </a:solidFill>
                                          </a:rPr>
                                          <m:t>𝑌</m:t>
                                        </m:r>
                                      </m:e>
                                    </m:d>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𝑆𝐵𝑀</m:t>
                                        </m:r>
                                      </m:e>
                                      <m:sub>
                                        <m:sSub>
                                          <m:sSubPr>
                                            <m:ctrlPr>
                                              <a:rPr lang="zh-CN" altLang="zh-CN" i="1">
                                                <a:solidFill>
                                                  <a:srgbClr val="0000FF"/>
                                                </a:solidFill>
                                              </a:rPr>
                                            </m:ctrlPr>
                                          </m:sSubPr>
                                          <m:e>
                                            <m:r>
                                              <a:rPr lang="en-US" altLang="zh-CN" i="1">
                                                <a:solidFill>
                                                  <a:srgbClr val="0000FF"/>
                                                </a:solidFill>
                                              </a:rPr>
                                              <m:t>𝑓</m:t>
                                            </m:r>
                                          </m:e>
                                          <m:sub>
                                            <m:r>
                                              <a:rPr lang="en-US" altLang="zh-CN" i="1">
                                                <a:solidFill>
                                                  <a:srgbClr val="0000FF"/>
                                                </a:solidFill>
                                              </a:rPr>
                                              <m:t>𝑘</m:t>
                                            </m:r>
                                            <m:r>
                                              <a:rPr lang="en-US" altLang="zh-CN" i="1">
                                                <a:solidFill>
                                                  <a:srgbClr val="0000FF"/>
                                                </a:solidFill>
                                              </a:rPr>
                                              <m:t>+</m:t>
                                            </m:r>
                                            <m:r>
                                              <a:rPr lang="en-US" altLang="zh-CN" i="1">
                                                <a:solidFill>
                                                  <a:srgbClr val="0000FF"/>
                                                </a:solidFill>
                                              </a:rPr>
                                              <m:t>𝑙</m:t>
                                            </m:r>
                                          </m:sub>
                                        </m:sSub>
                                      </m:sub>
                                    </m:sSub>
                                    <m:r>
                                      <a:rPr lang="en-US" altLang="zh-CN" i="1">
                                        <a:solidFill>
                                          <a:srgbClr val="0000FF"/>
                                        </a:solidFill>
                                      </a:rPr>
                                      <m:t>(</m:t>
                                    </m:r>
                                    <m:r>
                                      <a:rPr lang="en-US" altLang="zh-CN" i="1">
                                        <a:solidFill>
                                          <a:srgbClr val="0000FF"/>
                                        </a:solidFill>
                                      </a:rPr>
                                      <m:t>𝑋</m:t>
                                    </m:r>
                                    <m:r>
                                      <a:rPr lang="en-US" altLang="zh-CN" i="1">
                                        <a:solidFill>
                                          <a:srgbClr val="0000FF"/>
                                        </a:solidFill>
                                      </a:rPr>
                                      <m:t>+</m:t>
                                    </m:r>
                                    <m:r>
                                      <a:rPr lang="en-US" altLang="zh-CN" i="1">
                                        <a:solidFill>
                                          <a:srgbClr val="0000FF"/>
                                        </a:solidFill>
                                      </a:rPr>
                                      <m:t>𝑛</m:t>
                                    </m:r>
                                    <m:r>
                                      <a:rPr lang="en-US" altLang="zh-CN" i="1">
                                        <a:solidFill>
                                          <a:srgbClr val="0000FF"/>
                                        </a:solidFill>
                                      </a:rPr>
                                      <m:t>,</m:t>
                                    </m:r>
                                    <m:r>
                                      <a:rPr lang="en-US" altLang="zh-CN" i="1">
                                        <a:solidFill>
                                          <a:srgbClr val="0000FF"/>
                                        </a:solidFill>
                                      </a:rPr>
                                      <m:t>𝑌</m:t>
                                    </m:r>
                                    <m:r>
                                      <a:rPr lang="en-US" altLang="zh-CN" i="1">
                                        <a:solidFill>
                                          <a:srgbClr val="0000FF"/>
                                        </a:solidFill>
                                      </a:rPr>
                                      <m:t>+</m:t>
                                    </m:r>
                                    <m:r>
                                      <a:rPr lang="en-US" altLang="zh-CN" i="1">
                                        <a:solidFill>
                                          <a:srgbClr val="0000FF"/>
                                        </a:solidFill>
                                      </a:rPr>
                                      <m:t>𝑣</m:t>
                                    </m:r>
                                    <m:r>
                                      <a:rPr lang="en-US" altLang="zh-CN" i="1">
                                        <a:solidFill>
                                          <a:srgbClr val="0000FF"/>
                                        </a:solidFill>
                                      </a:rPr>
                                      <m:t>)</m:t>
                                    </m:r>
                                  </m:e>
                                </m:d>
                              </m:e>
                              <m:sup>
                                <m:r>
                                  <a:rPr lang="en-US" altLang="zh-CN" i="1">
                                    <a:solidFill>
                                      <a:srgbClr val="0000FF"/>
                                    </a:solidFill>
                                  </a:rPr>
                                  <m:t>2</m:t>
                                </m:r>
                              </m:sup>
                            </m:sSup>
                          </m:e>
                        </m:nary>
                      </m:e>
                    </m:nary>
                    <m:r>
                      <a:rPr lang="zh-CN" altLang="zh-CN">
                        <a:solidFill>
                          <a:srgbClr val="0000FF"/>
                        </a:solidFill>
                      </a:rPr>
                      <m:t>，</m:t>
                    </m:r>
                  </m:oMath>
                </a14:m>
                <a:endParaRPr lang="en-US" altLang="zh-CN" dirty="0" smtClean="0">
                  <a:solidFill>
                    <a:srgbClr val="0000FF"/>
                  </a:solidFill>
                </a:endParaRPr>
              </a:p>
              <a:p>
                <a:pPr lvl="3"/>
                <a:r>
                  <a:rPr lang="zh-CN" altLang="zh-CN" dirty="0"/>
                  <a:t>其中</a:t>
                </a:r>
                <a14:m>
                  <m:oMath xmlns:m="http://schemas.openxmlformats.org/officeDocument/2006/math">
                    <m:r>
                      <a:rPr lang="en-US" altLang="zh-CN" i="1"/>
                      <m:t>𝑋</m:t>
                    </m:r>
                    <m:r>
                      <a:rPr lang="en-US" altLang="zh-CN" i="1"/>
                      <m:t>=</m:t>
                    </m:r>
                    <m:r>
                      <a:rPr lang="en-US" altLang="zh-CN" i="1"/>
                      <m:t>𝑥</m:t>
                    </m:r>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2</m:t>
                        </m:r>
                      </m:den>
                    </m:f>
                    <m:r>
                      <a:rPr lang="en-US" altLang="zh-CN" i="1"/>
                      <m:t>+(</m:t>
                    </m:r>
                    <m:f>
                      <m:fPr>
                        <m:ctrlPr>
                          <a:rPr lang="zh-CN" altLang="zh-CN" i="1"/>
                        </m:ctrlPr>
                      </m:fPr>
                      <m:num>
                        <m:r>
                          <a:rPr lang="en-US" altLang="zh-CN" i="1"/>
                          <m:t>1</m:t>
                        </m:r>
                      </m:num>
                      <m:den>
                        <m:r>
                          <a:rPr lang="en-US" altLang="zh-CN" i="1"/>
                          <m:t>2</m:t>
                        </m:r>
                      </m:den>
                    </m:f>
                    <m:r>
                      <a:rPr lang="en-US" altLang="zh-CN" i="1"/>
                      <m:t>+</m:t>
                    </m:r>
                    <m:r>
                      <a:rPr lang="en-US" altLang="zh-CN" i="1"/>
                      <m:t>𝑖</m:t>
                    </m:r>
                    <m:r>
                      <a:rPr lang="en-US" altLang="zh-CN" i="1"/>
                      <m:t>)</m:t>
                    </m:r>
                    <m:f>
                      <m:fPr>
                        <m:ctrlPr>
                          <a:rPr lang="zh-CN" altLang="zh-CN" i="1"/>
                        </m:ctrlPr>
                      </m:fPr>
                      <m:num>
                        <m:sSub>
                          <m:sSubPr>
                            <m:ctrlPr>
                              <a:rPr lang="zh-CN" altLang="zh-CN" i="1"/>
                            </m:ctrlPr>
                          </m:sSubPr>
                          <m:e>
                            <m:r>
                              <a:rPr lang="en-US" altLang="zh-CN" i="1"/>
                              <m:t>𝑁</m:t>
                            </m:r>
                          </m:e>
                          <m:sub>
                            <m:r>
                              <a:rPr lang="en-US" altLang="zh-CN" i="1"/>
                              <m:t>1</m:t>
                            </m:r>
                          </m:sub>
                        </m:sSub>
                      </m:num>
                      <m:den>
                        <m:r>
                          <a:rPr lang="en-US" altLang="zh-CN" i="1"/>
                          <m:t>𝑁</m:t>
                        </m:r>
                      </m:den>
                    </m:f>
                  </m:oMath>
                </a14:m>
                <a:r>
                  <a:rPr lang="zh-CN" altLang="zh-CN" dirty="0"/>
                  <a:t>和</a:t>
                </a:r>
                <a14:m>
                  <m:oMath xmlns:m="http://schemas.openxmlformats.org/officeDocument/2006/math">
                    <m:r>
                      <a:rPr lang="en-US" altLang="zh-CN" i="1"/>
                      <m:t>𝑌</m:t>
                    </m:r>
                    <m:r>
                      <a:rPr lang="en-US" altLang="zh-CN" i="1"/>
                      <m:t>=</m:t>
                    </m:r>
                    <m:r>
                      <a:rPr lang="en-US" altLang="zh-CN" i="1"/>
                      <m:t>𝑦</m:t>
                    </m:r>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2</m:t>
                        </m:r>
                      </m:den>
                    </m:f>
                    <m:r>
                      <a:rPr lang="en-US" altLang="zh-CN" i="1"/>
                      <m:t>+(</m:t>
                    </m:r>
                    <m:f>
                      <m:fPr>
                        <m:ctrlPr>
                          <a:rPr lang="zh-CN" altLang="zh-CN" i="1"/>
                        </m:ctrlPr>
                      </m:fPr>
                      <m:num>
                        <m:r>
                          <a:rPr lang="en-US" altLang="zh-CN" i="1"/>
                          <m:t>1</m:t>
                        </m:r>
                      </m:num>
                      <m:den>
                        <m:r>
                          <a:rPr lang="en-US" altLang="zh-CN" i="1"/>
                          <m:t>2</m:t>
                        </m:r>
                      </m:den>
                    </m:f>
                    <m:r>
                      <a:rPr lang="en-US" altLang="zh-CN" i="1"/>
                      <m:t>+</m:t>
                    </m:r>
                    <m:r>
                      <a:rPr lang="en-US" altLang="zh-CN" i="1"/>
                      <m:t>𝑗</m:t>
                    </m:r>
                    <m:r>
                      <a:rPr lang="en-US" altLang="zh-CN" i="1"/>
                      <m:t>)</m:t>
                    </m:r>
                    <m:f>
                      <m:fPr>
                        <m:ctrlPr>
                          <a:rPr lang="zh-CN" altLang="zh-CN" i="1"/>
                        </m:ctrlPr>
                      </m:fPr>
                      <m:num>
                        <m:sSub>
                          <m:sSubPr>
                            <m:ctrlPr>
                              <a:rPr lang="zh-CN" altLang="zh-CN" i="1"/>
                            </m:ctrlPr>
                          </m:sSubPr>
                          <m:e>
                            <m:r>
                              <a:rPr lang="en-US" altLang="zh-CN" i="1"/>
                              <m:t>𝑁</m:t>
                            </m:r>
                          </m:e>
                          <m:sub>
                            <m:r>
                              <a:rPr lang="en-US" altLang="zh-CN" i="1"/>
                              <m:t>2</m:t>
                            </m:r>
                          </m:sub>
                        </m:sSub>
                      </m:num>
                      <m:den>
                        <m:r>
                          <a:rPr lang="en-US" altLang="zh-CN" i="1"/>
                          <m:t>𝑁</m:t>
                        </m:r>
                      </m:den>
                    </m:f>
                  </m:oMath>
                </a14:m>
                <a:r>
                  <a:rPr lang="zh-CN" altLang="zh-CN" dirty="0"/>
                  <a:t>，</a:t>
                </a:r>
                <a14:m>
                  <m:oMath xmlns:m="http://schemas.openxmlformats.org/officeDocument/2006/math">
                    <m:sSub>
                      <m:sSubPr>
                        <m:ctrlPr>
                          <a:rPr lang="zh-CN" altLang="zh-CN" i="1"/>
                        </m:ctrlPr>
                      </m:sSubPr>
                      <m:e>
                        <m:r>
                          <a:rPr lang="en-US" altLang="zh-CN" i="1"/>
                          <m:t>𝑆𝐵𝑀</m:t>
                        </m:r>
                      </m:e>
                      <m:sub>
                        <m:r>
                          <a:rPr lang="en-US" altLang="zh-CN" i="1"/>
                          <m:t>𝑓</m:t>
                        </m:r>
                      </m:sub>
                    </m:sSub>
                    <m:d>
                      <m:dPr>
                        <m:ctrlPr>
                          <a:rPr lang="zh-CN" altLang="zh-CN" i="1"/>
                        </m:ctrlPr>
                      </m:dPr>
                      <m:e>
                        <m:r>
                          <a:rPr lang="en-US" altLang="zh-CN" i="1"/>
                          <m:t>𝑋</m:t>
                        </m:r>
                        <m:r>
                          <a:rPr lang="en-US" altLang="zh-CN" i="1"/>
                          <m:t>,</m:t>
                        </m:r>
                        <m:r>
                          <a:rPr lang="en-US" altLang="zh-CN" i="1"/>
                          <m:t>𝑌</m:t>
                        </m:r>
                      </m:e>
                    </m:d>
                  </m:oMath>
                </a14:m>
                <a:r>
                  <a:rPr lang="zh-CN" altLang="zh-CN" dirty="0"/>
                  <a:t>为以像素</a:t>
                </a:r>
                <a14:m>
                  <m:oMath xmlns:m="http://schemas.openxmlformats.org/officeDocument/2006/math">
                    <m:d>
                      <m:dPr>
                        <m:ctrlPr>
                          <a:rPr lang="zh-CN" altLang="zh-CN" i="1"/>
                        </m:ctrlPr>
                      </m:dPr>
                      <m:e>
                        <m:r>
                          <a:rPr lang="en-US" altLang="zh-CN" i="1"/>
                          <m:t>𝑋</m:t>
                        </m:r>
                        <m:r>
                          <a:rPr lang="en-US" altLang="zh-CN" i="1"/>
                          <m:t>,</m:t>
                        </m:r>
                        <m:r>
                          <a:rPr lang="en-US" altLang="zh-CN" i="1"/>
                          <m:t>𝑌</m:t>
                        </m:r>
                      </m:e>
                    </m:d>
                  </m:oMath>
                </a14:m>
                <a:r>
                  <a:rPr lang="zh-CN" altLang="zh-CN" dirty="0"/>
                  <a:t>为中心的子块均值，其计算公式</a:t>
                </a:r>
                <a:r>
                  <a:rPr lang="zh-CN" altLang="zh-CN" dirty="0" smtClean="0"/>
                  <a:t>为</a:t>
                </a:r>
                <a:endParaRPr lang="en-US" altLang="zh-CN" dirty="0" smtClean="0"/>
              </a:p>
              <a:p>
                <a:pPr lvl="5"/>
                <a14:m>
                  <m:oMath xmlns:m="http://schemas.openxmlformats.org/officeDocument/2006/math">
                    <m:sSub>
                      <m:sSubPr>
                        <m:ctrlPr>
                          <a:rPr lang="zh-CN" altLang="zh-CN" i="1" smtClean="0">
                            <a:solidFill>
                              <a:srgbClr val="00B050"/>
                            </a:solidFill>
                          </a:rPr>
                        </m:ctrlPr>
                      </m:sSubPr>
                      <m:e>
                        <m:r>
                          <a:rPr lang="en-US" altLang="zh-CN" i="1">
                            <a:solidFill>
                              <a:srgbClr val="00B050"/>
                            </a:solidFill>
                          </a:rPr>
                          <m:t>𝑆𝐵𝑀</m:t>
                        </m:r>
                      </m:e>
                      <m:sub>
                        <m:r>
                          <a:rPr lang="en-US" altLang="zh-CN" i="1">
                            <a:solidFill>
                              <a:srgbClr val="00B050"/>
                            </a:solidFill>
                          </a:rPr>
                          <m:t>𝑓</m:t>
                        </m:r>
                      </m:sub>
                    </m:sSub>
                    <m:d>
                      <m:dPr>
                        <m:ctrlPr>
                          <a:rPr lang="zh-CN" altLang="zh-CN" i="1">
                            <a:solidFill>
                              <a:srgbClr val="00B050"/>
                            </a:solidFill>
                          </a:rPr>
                        </m:ctrlPr>
                      </m:dPr>
                      <m:e>
                        <m:r>
                          <a:rPr lang="en-US" altLang="zh-CN" i="1">
                            <a:solidFill>
                              <a:srgbClr val="00B050"/>
                            </a:solidFill>
                          </a:rPr>
                          <m:t>𝑋</m:t>
                        </m:r>
                        <m:r>
                          <a:rPr lang="en-US" altLang="zh-CN" i="1">
                            <a:solidFill>
                              <a:srgbClr val="00B050"/>
                            </a:solidFill>
                          </a:rPr>
                          <m:t>,</m:t>
                        </m:r>
                        <m:r>
                          <a:rPr lang="en-US" altLang="zh-CN" i="1">
                            <a:solidFill>
                              <a:srgbClr val="00B050"/>
                            </a:solidFill>
                          </a:rPr>
                          <m:t>𝑌</m:t>
                        </m:r>
                      </m:e>
                    </m:d>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1</m:t>
                                </m:r>
                              </m:sub>
                            </m:sSub>
                          </m:num>
                          <m:den>
                            <m:r>
                              <a:rPr lang="en-US" altLang="zh-CN" i="1">
                                <a:solidFill>
                                  <a:srgbClr val="00B050"/>
                                </a:solidFill>
                              </a:rPr>
                              <m:t>𝑁</m:t>
                            </m:r>
                          </m:den>
                        </m:f>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2</m:t>
                                </m:r>
                              </m:sub>
                            </m:sSub>
                          </m:num>
                          <m:den>
                            <m:r>
                              <a:rPr lang="en-US" altLang="zh-CN" i="1">
                                <a:solidFill>
                                  <a:srgbClr val="00B050"/>
                                </a:solidFill>
                              </a:rPr>
                              <m:t>𝑁</m:t>
                            </m:r>
                          </m:den>
                        </m:f>
                      </m:den>
                    </m:f>
                    <m:nary>
                      <m:naryPr>
                        <m:chr m:val="∑"/>
                        <m:limLoc m:val="undOvr"/>
                        <m:ctrlPr>
                          <a:rPr lang="zh-CN" altLang="zh-CN" i="1">
                            <a:solidFill>
                              <a:srgbClr val="00B050"/>
                            </a:solidFill>
                          </a:rPr>
                        </m:ctrlPr>
                      </m:naryPr>
                      <m:sub>
                        <m:r>
                          <a:rPr lang="en-US" altLang="zh-CN" i="1">
                            <a:solidFill>
                              <a:srgbClr val="00B050"/>
                            </a:solidFill>
                          </a:rPr>
                          <m:t>𝑖</m:t>
                        </m:r>
                        <m:r>
                          <a:rPr lang="en-US" altLang="zh-CN" i="1">
                            <a:solidFill>
                              <a:srgbClr val="00B050"/>
                            </a:solidFill>
                          </a:rPr>
                          <m:t>=</m:t>
                        </m:r>
                        <m:r>
                          <a:rPr lang="en-US" altLang="zh-CN" i="1">
                            <a:solidFill>
                              <a:srgbClr val="00B050"/>
                            </a:solidFill>
                          </a:rPr>
                          <m:t>𝑋</m:t>
                        </m:r>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1</m:t>
                                </m:r>
                              </m:sub>
                            </m:sSub>
                          </m:num>
                          <m:den>
                            <m:r>
                              <a:rPr lang="en-US" altLang="zh-CN" i="1">
                                <a:solidFill>
                                  <a:srgbClr val="00B050"/>
                                </a:solidFill>
                              </a:rPr>
                              <m:t>2</m:t>
                            </m:r>
                            <m:r>
                              <a:rPr lang="en-US" altLang="zh-CN" i="1">
                                <a:solidFill>
                                  <a:srgbClr val="00B050"/>
                                </a:solidFill>
                              </a:rPr>
                              <m:t>𝑁</m:t>
                            </m:r>
                          </m:den>
                        </m:f>
                      </m:sub>
                      <m:sup>
                        <m:r>
                          <a:rPr lang="en-US" altLang="zh-CN" i="1">
                            <a:solidFill>
                              <a:srgbClr val="00B050"/>
                            </a:solidFill>
                          </a:rPr>
                          <m:t>𝑋</m:t>
                        </m:r>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1</m:t>
                                </m:r>
                              </m:sub>
                            </m:sSub>
                          </m:num>
                          <m:den>
                            <m:r>
                              <a:rPr lang="en-US" altLang="zh-CN" i="1">
                                <a:solidFill>
                                  <a:srgbClr val="00B050"/>
                                </a:solidFill>
                              </a:rPr>
                              <m:t>2</m:t>
                            </m:r>
                            <m:r>
                              <a:rPr lang="en-US" altLang="zh-CN" i="1">
                                <a:solidFill>
                                  <a:srgbClr val="00B050"/>
                                </a:solidFill>
                              </a:rPr>
                              <m:t>𝑁</m:t>
                            </m:r>
                          </m:den>
                        </m:f>
                      </m:sup>
                      <m:e>
                        <m:nary>
                          <m:naryPr>
                            <m:chr m:val="∑"/>
                            <m:limLoc m:val="undOvr"/>
                            <m:ctrlPr>
                              <a:rPr lang="zh-CN" altLang="zh-CN" i="1">
                                <a:solidFill>
                                  <a:srgbClr val="00B050"/>
                                </a:solidFill>
                              </a:rPr>
                            </m:ctrlPr>
                          </m:naryPr>
                          <m:sub>
                            <m:r>
                              <a:rPr lang="en-US" altLang="zh-CN" i="1">
                                <a:solidFill>
                                  <a:srgbClr val="00B050"/>
                                </a:solidFill>
                              </a:rPr>
                              <m:t>𝑗</m:t>
                            </m:r>
                            <m:r>
                              <a:rPr lang="en-US" altLang="zh-CN" i="1">
                                <a:solidFill>
                                  <a:srgbClr val="00B050"/>
                                </a:solidFill>
                              </a:rPr>
                              <m:t>=</m:t>
                            </m:r>
                            <m:r>
                              <a:rPr lang="en-US" altLang="zh-CN" i="1">
                                <a:solidFill>
                                  <a:srgbClr val="00B050"/>
                                </a:solidFill>
                              </a:rPr>
                              <m:t>𝑌</m:t>
                            </m:r>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2</m:t>
                                    </m:r>
                                  </m:sub>
                                </m:sSub>
                              </m:num>
                              <m:den>
                                <m:r>
                                  <a:rPr lang="en-US" altLang="zh-CN" i="1">
                                    <a:solidFill>
                                      <a:srgbClr val="00B050"/>
                                    </a:solidFill>
                                  </a:rPr>
                                  <m:t>2</m:t>
                                </m:r>
                                <m:r>
                                  <a:rPr lang="en-US" altLang="zh-CN" i="1">
                                    <a:solidFill>
                                      <a:srgbClr val="00B050"/>
                                    </a:solidFill>
                                  </a:rPr>
                                  <m:t>𝑁</m:t>
                                </m:r>
                              </m:den>
                            </m:f>
                          </m:sub>
                          <m:sup>
                            <m:r>
                              <a:rPr lang="en-US" altLang="zh-CN" i="1">
                                <a:solidFill>
                                  <a:srgbClr val="00B050"/>
                                </a:solidFill>
                              </a:rPr>
                              <m:t>𝑌</m:t>
                            </m:r>
                            <m:r>
                              <a:rPr lang="en-US" altLang="zh-CN" i="1">
                                <a:solidFill>
                                  <a:srgbClr val="00B050"/>
                                </a:solidFill>
                              </a:rPr>
                              <m:t>+</m:t>
                            </m:r>
                            <m:f>
                              <m:fPr>
                                <m:ctrlPr>
                                  <a:rPr lang="zh-CN" altLang="zh-CN" i="1">
                                    <a:solidFill>
                                      <a:srgbClr val="00B050"/>
                                    </a:solidFill>
                                  </a:rPr>
                                </m:ctrlPr>
                              </m:fPr>
                              <m:num>
                                <m:sSub>
                                  <m:sSubPr>
                                    <m:ctrlPr>
                                      <a:rPr lang="zh-CN" altLang="zh-CN" i="1">
                                        <a:solidFill>
                                          <a:srgbClr val="00B050"/>
                                        </a:solidFill>
                                      </a:rPr>
                                    </m:ctrlPr>
                                  </m:sSubPr>
                                  <m:e>
                                    <m:r>
                                      <a:rPr lang="en-US" altLang="zh-CN" i="1">
                                        <a:solidFill>
                                          <a:srgbClr val="00B050"/>
                                        </a:solidFill>
                                      </a:rPr>
                                      <m:t>𝑁</m:t>
                                    </m:r>
                                  </m:e>
                                  <m:sub>
                                    <m:r>
                                      <a:rPr lang="en-US" altLang="zh-CN" i="1">
                                        <a:solidFill>
                                          <a:srgbClr val="00B050"/>
                                        </a:solidFill>
                                      </a:rPr>
                                      <m:t>2</m:t>
                                    </m:r>
                                  </m:sub>
                                </m:sSub>
                              </m:num>
                              <m:den>
                                <m:r>
                                  <a:rPr lang="en-US" altLang="zh-CN" i="1">
                                    <a:solidFill>
                                      <a:srgbClr val="00B050"/>
                                    </a:solidFill>
                                  </a:rPr>
                                  <m:t>2</m:t>
                                </m:r>
                                <m:r>
                                  <a:rPr lang="en-US" altLang="zh-CN" i="1">
                                    <a:solidFill>
                                      <a:srgbClr val="00B050"/>
                                    </a:solidFill>
                                  </a:rPr>
                                  <m:t>𝑁</m:t>
                                </m:r>
                              </m:den>
                            </m:f>
                          </m:sup>
                          <m:e>
                            <m:r>
                              <a:rPr lang="en-US" altLang="zh-CN" i="1">
                                <a:solidFill>
                                  <a:srgbClr val="00B050"/>
                                </a:solidFill>
                              </a:rPr>
                              <m:t>𝑓</m:t>
                            </m:r>
                            <m:r>
                              <a:rPr lang="en-US" altLang="zh-CN" i="1">
                                <a:solidFill>
                                  <a:srgbClr val="00B050"/>
                                </a:solidFill>
                              </a:rPr>
                              <m:t>(</m:t>
                            </m:r>
                            <m:r>
                              <a:rPr lang="en-US" altLang="zh-CN" i="1">
                                <a:solidFill>
                                  <a:srgbClr val="00B050"/>
                                </a:solidFill>
                              </a:rPr>
                              <m:t>𝑖</m:t>
                            </m:r>
                            <m:r>
                              <a:rPr lang="en-US" altLang="zh-CN" i="1">
                                <a:solidFill>
                                  <a:srgbClr val="00B050"/>
                                </a:solidFill>
                              </a:rPr>
                              <m:t>,</m:t>
                            </m:r>
                            <m:r>
                              <a:rPr lang="en-US" altLang="zh-CN" i="1">
                                <a:solidFill>
                                  <a:srgbClr val="00B050"/>
                                </a:solidFill>
                              </a:rPr>
                              <m:t>𝑗</m:t>
                            </m:r>
                            <m:r>
                              <a:rPr lang="en-US" altLang="zh-CN" i="1">
                                <a:solidFill>
                                  <a:srgbClr val="00B050"/>
                                </a:solidFill>
                              </a:rPr>
                              <m:t>)</m:t>
                            </m:r>
                          </m:e>
                        </m:nary>
                      </m:e>
                    </m:nary>
                    <m:r>
                      <a:rPr lang="zh-CN" altLang="zh-CN">
                        <a:solidFill>
                          <a:srgbClr val="00B050"/>
                        </a:solidFill>
                      </a:rPr>
                      <m:t>。</m:t>
                    </m:r>
                  </m:oMath>
                </a14:m>
                <a:endParaRPr lang="en-US" altLang="zh-CN" dirty="0" smtClean="0">
                  <a:solidFill>
                    <a:srgbClr val="00B050"/>
                  </a:solidFill>
                </a:endParaRPr>
              </a:p>
              <a:p>
                <a:r>
                  <a:rPr lang="zh-CN" altLang="zh-CN" dirty="0"/>
                  <a:t>可以得到在积分图像的表示下的子块均值的计算</a:t>
                </a:r>
                <a:r>
                  <a:rPr lang="zh-CN" altLang="zh-CN" dirty="0" smtClean="0"/>
                  <a:t>公式</a:t>
                </a:r>
                <a:endParaRPr lang="en-US" altLang="zh-CN" dirty="0" smtClean="0"/>
              </a:p>
              <a:p>
                <a:pPr lvl="1"/>
                <a14:m>
                  <m:oMath xmlns:m="http://schemas.openxmlformats.org/officeDocument/2006/math">
                    <m:sSub>
                      <m:sSubPr>
                        <m:ctrlPr>
                          <a:rPr lang="zh-CN" altLang="zh-CN" i="1" smtClean="0">
                            <a:solidFill>
                              <a:srgbClr val="FF0000"/>
                            </a:solidFill>
                          </a:rPr>
                        </m:ctrlPr>
                      </m:sSubPr>
                      <m:e>
                        <m:r>
                          <a:rPr lang="en-US" altLang="zh-CN" i="1">
                            <a:solidFill>
                              <a:srgbClr val="FF0000"/>
                            </a:solidFill>
                          </a:rPr>
                          <m:t>𝑆𝐵𝑀</m:t>
                        </m:r>
                      </m:e>
                      <m:sub>
                        <m:r>
                          <a:rPr lang="en-US" altLang="zh-CN" i="1">
                            <a:solidFill>
                              <a:srgbClr val="FF0000"/>
                            </a:solidFill>
                          </a:rPr>
                          <m:t>𝑓</m:t>
                        </m:r>
                      </m:sub>
                    </m:sSub>
                    <m:d>
                      <m:dPr>
                        <m:ctrlPr>
                          <a:rPr lang="zh-CN" altLang="zh-CN" i="1">
                            <a:solidFill>
                              <a:srgbClr val="FF0000"/>
                            </a:solidFill>
                          </a:rPr>
                        </m:ctrlPr>
                      </m:dPr>
                      <m:e>
                        <m:r>
                          <a:rPr lang="en-US" altLang="zh-CN" i="1">
                            <a:solidFill>
                              <a:srgbClr val="FF0000"/>
                            </a:solidFill>
                          </a:rPr>
                          <m:t>𝑋</m:t>
                        </m:r>
                        <m:r>
                          <a:rPr lang="en-US" altLang="zh-CN" i="1">
                            <a:solidFill>
                              <a:srgbClr val="FF0000"/>
                            </a:solidFill>
                          </a:rPr>
                          <m:t>,</m:t>
                        </m:r>
                        <m:r>
                          <a:rPr lang="en-US" altLang="zh-CN" i="1">
                            <a:solidFill>
                              <a:srgbClr val="FF0000"/>
                            </a:solidFill>
                          </a:rPr>
                          <m:t>𝑌</m:t>
                        </m:r>
                      </m:e>
                    </m:d>
                    <m:r>
                      <a:rPr lang="en-US" altLang="zh-CN" i="1">
                        <a:solidFill>
                          <a:srgbClr val="FF0000"/>
                        </a:solidFill>
                      </a:rPr>
                      <m:t>=</m:t>
                    </m:r>
                    <m:f>
                      <m:fPr>
                        <m:ctrlPr>
                          <a:rPr lang="zh-CN" altLang="zh-CN" i="1">
                            <a:solidFill>
                              <a:srgbClr val="FF0000"/>
                            </a:solidFill>
                          </a:rPr>
                        </m:ctrlPr>
                      </m:fPr>
                      <m:num>
                        <m:r>
                          <a:rPr lang="en-US" altLang="zh-CN" i="1">
                            <a:solidFill>
                              <a:srgbClr val="FF0000"/>
                            </a:solidFill>
                          </a:rPr>
                          <m:t>1</m:t>
                        </m:r>
                      </m:num>
                      <m:den>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1</m:t>
                                </m:r>
                              </m:sub>
                            </m:sSub>
                          </m:num>
                          <m:den>
                            <m:r>
                              <a:rPr lang="en-US" altLang="zh-CN" i="1">
                                <a:solidFill>
                                  <a:srgbClr val="FF0000"/>
                                </a:solidFill>
                              </a:rPr>
                              <m:t>𝑁</m:t>
                            </m:r>
                          </m:den>
                        </m:f>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2</m:t>
                                </m:r>
                              </m:sub>
                            </m:sSub>
                          </m:num>
                          <m:den>
                            <m:r>
                              <a:rPr lang="en-US" altLang="zh-CN" i="1">
                                <a:solidFill>
                                  <a:srgbClr val="FF0000"/>
                                </a:solidFill>
                              </a:rPr>
                              <m:t>𝑁</m:t>
                            </m:r>
                          </m:den>
                        </m:f>
                      </m:den>
                    </m:f>
                    <m:d>
                      <m:dPr>
                        <m:ctrlPr>
                          <a:rPr lang="zh-CN" altLang="zh-CN" i="1">
                            <a:solidFill>
                              <a:srgbClr val="FF0000"/>
                            </a:solidFill>
                          </a:rPr>
                        </m:ctrlPr>
                      </m:dPr>
                      <m:e>
                        <m:eqArr>
                          <m:eqArrPr>
                            <m:ctrlPr>
                              <a:rPr lang="zh-CN" altLang="zh-CN" i="1">
                                <a:solidFill>
                                  <a:srgbClr val="FF0000"/>
                                </a:solidFill>
                              </a:rPr>
                            </m:ctrlPr>
                          </m:eqArrPr>
                          <m:e>
                            <m:sSub>
                              <m:sSubPr>
                                <m:ctrlPr>
                                  <a:rPr lang="zh-CN" altLang="zh-CN" i="1">
                                    <a:solidFill>
                                      <a:srgbClr val="FF0000"/>
                                    </a:solidFill>
                                  </a:rPr>
                                </m:ctrlPr>
                              </m:sSubPr>
                              <m:e>
                                <m:r>
                                  <a:rPr lang="en-US" altLang="zh-CN" i="1">
                                    <a:solidFill>
                                      <a:srgbClr val="FF0000"/>
                                    </a:solidFill>
                                  </a:rPr>
                                  <m:t>𝐼</m:t>
                                </m:r>
                              </m:e>
                              <m:sub>
                                <m:r>
                                  <a:rPr lang="en-US" altLang="zh-CN" i="1">
                                    <a:solidFill>
                                      <a:srgbClr val="FF0000"/>
                                    </a:solidFill>
                                  </a:rPr>
                                  <m:t>𝑓</m:t>
                                </m:r>
                              </m:sub>
                            </m:sSub>
                            <m:d>
                              <m:dPr>
                                <m:ctrlPr>
                                  <a:rPr lang="zh-CN" altLang="zh-CN" i="1">
                                    <a:solidFill>
                                      <a:srgbClr val="FF0000"/>
                                    </a:solidFill>
                                  </a:rPr>
                                </m:ctrlPr>
                              </m:dPr>
                              <m:e>
                                <m:r>
                                  <a:rPr lang="en-US" altLang="zh-CN" i="1">
                                    <a:solidFill>
                                      <a:srgbClr val="FF0000"/>
                                    </a:solidFill>
                                  </a:rPr>
                                  <m:t>𝑋</m:t>
                                </m:r>
                                <m:r>
                                  <a:rPr lang="en-US" altLang="zh-CN">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1</m:t>
                                        </m:r>
                                      </m:sub>
                                    </m:sSub>
                                  </m:num>
                                  <m:den>
                                    <m:r>
                                      <a:rPr lang="en-US" altLang="zh-CN" i="1">
                                        <a:solidFill>
                                          <a:srgbClr val="FF0000"/>
                                        </a:solidFill>
                                      </a:rPr>
                                      <m:t>2</m:t>
                                    </m:r>
                                    <m:r>
                                      <a:rPr lang="en-US" altLang="zh-CN" i="1">
                                        <a:solidFill>
                                          <a:srgbClr val="FF0000"/>
                                        </a:solidFill>
                                      </a:rPr>
                                      <m:t>𝑁</m:t>
                                    </m:r>
                                  </m:den>
                                </m:f>
                                <m:r>
                                  <a:rPr lang="en-US" altLang="zh-CN">
                                    <a:solidFill>
                                      <a:srgbClr val="FF0000"/>
                                    </a:solidFill>
                                  </a:rPr>
                                  <m:t>,</m:t>
                                </m:r>
                                <m:r>
                                  <a:rPr lang="en-US" altLang="zh-CN" i="1">
                                    <a:solidFill>
                                      <a:srgbClr val="FF0000"/>
                                    </a:solidFill>
                                  </a:rPr>
                                  <m:t>𝑌</m:t>
                                </m:r>
                                <m:r>
                                  <a:rPr lang="en-US" altLang="zh-CN">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2</m:t>
                                        </m:r>
                                      </m:sub>
                                    </m:sSub>
                                  </m:num>
                                  <m:den>
                                    <m:r>
                                      <a:rPr lang="en-US" altLang="zh-CN" i="1">
                                        <a:solidFill>
                                          <a:srgbClr val="FF0000"/>
                                        </a:solidFill>
                                      </a:rPr>
                                      <m:t>2</m:t>
                                    </m:r>
                                    <m:r>
                                      <a:rPr lang="en-US" altLang="zh-CN" i="1">
                                        <a:solidFill>
                                          <a:srgbClr val="FF0000"/>
                                        </a:solidFill>
                                      </a:rPr>
                                      <m:t>𝑁</m:t>
                                    </m:r>
                                  </m:den>
                                </m:f>
                              </m:e>
                            </m:d>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𝐼</m:t>
                                </m:r>
                              </m:e>
                              <m:sub>
                                <m:r>
                                  <a:rPr lang="en-US" altLang="zh-CN" i="1">
                                    <a:solidFill>
                                      <a:srgbClr val="FF0000"/>
                                    </a:solidFill>
                                  </a:rPr>
                                  <m:t>𝑓</m:t>
                                </m:r>
                              </m:sub>
                            </m:sSub>
                            <m:d>
                              <m:dPr>
                                <m:ctrlPr>
                                  <a:rPr lang="zh-CN" altLang="zh-CN" i="1">
                                    <a:solidFill>
                                      <a:srgbClr val="FF0000"/>
                                    </a:solidFill>
                                  </a:rPr>
                                </m:ctrlPr>
                              </m:dPr>
                              <m:e>
                                <m:r>
                                  <a:rPr lang="en-US" altLang="zh-CN" i="1">
                                    <a:solidFill>
                                      <a:srgbClr val="FF0000"/>
                                    </a:solidFill>
                                  </a:rPr>
                                  <m:t>𝑋</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1</m:t>
                                        </m:r>
                                      </m:sub>
                                    </m:sSub>
                                  </m:num>
                                  <m:den>
                                    <m:r>
                                      <a:rPr lang="en-US" altLang="zh-CN" i="1">
                                        <a:solidFill>
                                          <a:srgbClr val="FF0000"/>
                                        </a:solidFill>
                                      </a:rPr>
                                      <m:t>2</m:t>
                                    </m:r>
                                    <m:r>
                                      <a:rPr lang="en-US" altLang="zh-CN" i="1">
                                        <a:solidFill>
                                          <a:srgbClr val="FF0000"/>
                                        </a:solidFill>
                                      </a:rPr>
                                      <m:t>𝑁</m:t>
                                    </m:r>
                                  </m:den>
                                </m:f>
                                <m:r>
                                  <a:rPr lang="en-US" altLang="zh-CN" i="1">
                                    <a:solidFill>
                                      <a:srgbClr val="FF0000"/>
                                    </a:solidFill>
                                  </a:rPr>
                                  <m:t>−1,</m:t>
                                </m:r>
                                <m:r>
                                  <a:rPr lang="en-US" altLang="zh-CN" i="1">
                                    <a:solidFill>
                                      <a:srgbClr val="FF0000"/>
                                    </a:solidFill>
                                  </a:rPr>
                                  <m:t>𝑌</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2</m:t>
                                        </m:r>
                                      </m:sub>
                                    </m:sSub>
                                  </m:num>
                                  <m:den>
                                    <m:r>
                                      <a:rPr lang="en-US" altLang="zh-CN" i="1">
                                        <a:solidFill>
                                          <a:srgbClr val="FF0000"/>
                                        </a:solidFill>
                                      </a:rPr>
                                      <m:t>2</m:t>
                                    </m:r>
                                    <m:r>
                                      <a:rPr lang="en-US" altLang="zh-CN" i="1">
                                        <a:solidFill>
                                          <a:srgbClr val="FF0000"/>
                                        </a:solidFill>
                                      </a:rPr>
                                      <m:t>𝑁</m:t>
                                    </m:r>
                                  </m:den>
                                </m:f>
                              </m:e>
                            </m:d>
                            <m:r>
                              <a:rPr lang="en-US" altLang="zh-CN" i="1">
                                <a:solidFill>
                                  <a:srgbClr val="FF0000"/>
                                </a:solidFill>
                              </a:rPr>
                              <m:t>−</m:t>
                            </m:r>
                          </m:e>
                          <m:e>
                            <m:sSub>
                              <m:sSubPr>
                                <m:ctrlPr>
                                  <a:rPr lang="zh-CN" altLang="zh-CN" i="1">
                                    <a:solidFill>
                                      <a:srgbClr val="FF0000"/>
                                    </a:solidFill>
                                  </a:rPr>
                                </m:ctrlPr>
                              </m:sSubPr>
                              <m:e>
                                <m:r>
                                  <a:rPr lang="en-US" altLang="zh-CN" i="1">
                                    <a:solidFill>
                                      <a:srgbClr val="FF0000"/>
                                    </a:solidFill>
                                  </a:rPr>
                                  <m:t>𝐼</m:t>
                                </m:r>
                              </m:e>
                              <m:sub>
                                <m:r>
                                  <a:rPr lang="en-US" altLang="zh-CN" i="1">
                                    <a:solidFill>
                                      <a:srgbClr val="FF0000"/>
                                    </a:solidFill>
                                  </a:rPr>
                                  <m:t>𝑓</m:t>
                                </m:r>
                              </m:sub>
                            </m:sSub>
                            <m:d>
                              <m:dPr>
                                <m:ctrlPr>
                                  <a:rPr lang="zh-CN" altLang="zh-CN" i="1">
                                    <a:solidFill>
                                      <a:srgbClr val="FF0000"/>
                                    </a:solidFill>
                                  </a:rPr>
                                </m:ctrlPr>
                              </m:dPr>
                              <m:e>
                                <m:r>
                                  <a:rPr lang="en-US" altLang="zh-CN" i="1">
                                    <a:solidFill>
                                      <a:srgbClr val="FF0000"/>
                                    </a:solidFill>
                                  </a:rPr>
                                  <m:t>𝑋</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1</m:t>
                                        </m:r>
                                      </m:sub>
                                    </m:sSub>
                                  </m:num>
                                  <m:den>
                                    <m:r>
                                      <a:rPr lang="en-US" altLang="zh-CN" i="1">
                                        <a:solidFill>
                                          <a:srgbClr val="FF0000"/>
                                        </a:solidFill>
                                      </a:rPr>
                                      <m:t>2</m:t>
                                    </m:r>
                                    <m:r>
                                      <a:rPr lang="en-US" altLang="zh-CN" i="1">
                                        <a:solidFill>
                                          <a:srgbClr val="FF0000"/>
                                        </a:solidFill>
                                      </a:rPr>
                                      <m:t>𝑁</m:t>
                                    </m:r>
                                  </m:den>
                                </m:f>
                                <m:r>
                                  <a:rPr lang="en-US" altLang="zh-CN" i="1">
                                    <a:solidFill>
                                      <a:srgbClr val="FF0000"/>
                                    </a:solidFill>
                                  </a:rPr>
                                  <m:t>,</m:t>
                                </m:r>
                                <m:r>
                                  <a:rPr lang="en-US" altLang="zh-CN" i="1">
                                    <a:solidFill>
                                      <a:srgbClr val="FF0000"/>
                                    </a:solidFill>
                                  </a:rPr>
                                  <m:t>𝑌</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2</m:t>
                                        </m:r>
                                      </m:sub>
                                    </m:sSub>
                                  </m:num>
                                  <m:den>
                                    <m:r>
                                      <a:rPr lang="en-US" altLang="zh-CN" i="1">
                                        <a:solidFill>
                                          <a:srgbClr val="FF0000"/>
                                        </a:solidFill>
                                      </a:rPr>
                                      <m:t>2</m:t>
                                    </m:r>
                                    <m:r>
                                      <a:rPr lang="en-US" altLang="zh-CN" i="1">
                                        <a:solidFill>
                                          <a:srgbClr val="FF0000"/>
                                        </a:solidFill>
                                      </a:rPr>
                                      <m:t>𝑁</m:t>
                                    </m:r>
                                  </m:den>
                                </m:f>
                                <m:r>
                                  <a:rPr lang="en-US" altLang="zh-CN" i="1">
                                    <a:solidFill>
                                      <a:srgbClr val="FF0000"/>
                                    </a:solidFill>
                                  </a:rPr>
                                  <m:t>−1</m:t>
                                </m:r>
                              </m:e>
                            </m:d>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𝐼</m:t>
                                </m:r>
                              </m:e>
                              <m:sub>
                                <m:r>
                                  <a:rPr lang="en-US" altLang="zh-CN" i="1">
                                    <a:solidFill>
                                      <a:srgbClr val="FF0000"/>
                                    </a:solidFill>
                                  </a:rPr>
                                  <m:t>𝑓</m:t>
                                </m:r>
                              </m:sub>
                            </m:sSub>
                            <m:r>
                              <a:rPr lang="en-US" altLang="zh-CN" i="1">
                                <a:solidFill>
                                  <a:srgbClr val="FF0000"/>
                                </a:solidFill>
                              </a:rPr>
                              <m:t>(</m:t>
                            </m:r>
                            <m:r>
                              <a:rPr lang="en-US" altLang="zh-CN" i="1">
                                <a:solidFill>
                                  <a:srgbClr val="FF0000"/>
                                </a:solidFill>
                              </a:rPr>
                              <m:t>𝑋</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1</m:t>
                                    </m:r>
                                  </m:sub>
                                </m:sSub>
                              </m:num>
                              <m:den>
                                <m:r>
                                  <a:rPr lang="en-US" altLang="zh-CN" i="1">
                                    <a:solidFill>
                                      <a:srgbClr val="FF0000"/>
                                    </a:solidFill>
                                  </a:rPr>
                                  <m:t>2</m:t>
                                </m:r>
                                <m:r>
                                  <a:rPr lang="en-US" altLang="zh-CN" i="1">
                                    <a:solidFill>
                                      <a:srgbClr val="FF0000"/>
                                    </a:solidFill>
                                  </a:rPr>
                                  <m:t>𝑁</m:t>
                                </m:r>
                              </m:den>
                            </m:f>
                            <m:r>
                              <a:rPr lang="en-US" altLang="zh-CN" i="1">
                                <a:solidFill>
                                  <a:srgbClr val="FF0000"/>
                                </a:solidFill>
                              </a:rPr>
                              <m:t>−1,</m:t>
                            </m:r>
                            <m:r>
                              <a:rPr lang="en-US" altLang="zh-CN" i="1">
                                <a:solidFill>
                                  <a:srgbClr val="FF0000"/>
                                </a:solidFill>
                              </a:rPr>
                              <m:t>𝑌</m:t>
                            </m:r>
                            <m:r>
                              <a:rPr lang="en-US" altLang="zh-CN" i="1">
                                <a:solidFill>
                                  <a:srgbClr val="FF0000"/>
                                </a:solidFill>
                              </a:rPr>
                              <m:t>−</m:t>
                            </m:r>
                            <m:f>
                              <m:fPr>
                                <m:ctrlPr>
                                  <a:rPr lang="zh-CN" altLang="zh-CN" i="1">
                                    <a:solidFill>
                                      <a:srgbClr val="FF0000"/>
                                    </a:solidFill>
                                  </a:rPr>
                                </m:ctrlPr>
                              </m:fPr>
                              <m:num>
                                <m:sSub>
                                  <m:sSubPr>
                                    <m:ctrlPr>
                                      <a:rPr lang="zh-CN" altLang="zh-CN" i="1">
                                        <a:solidFill>
                                          <a:srgbClr val="FF0000"/>
                                        </a:solidFill>
                                      </a:rPr>
                                    </m:ctrlPr>
                                  </m:sSubPr>
                                  <m:e>
                                    <m:r>
                                      <a:rPr lang="en-US" altLang="zh-CN" i="1">
                                        <a:solidFill>
                                          <a:srgbClr val="FF0000"/>
                                        </a:solidFill>
                                      </a:rPr>
                                      <m:t>𝑁</m:t>
                                    </m:r>
                                  </m:e>
                                  <m:sub>
                                    <m:r>
                                      <a:rPr lang="en-US" altLang="zh-CN" i="1">
                                        <a:solidFill>
                                          <a:srgbClr val="FF0000"/>
                                        </a:solidFill>
                                      </a:rPr>
                                      <m:t>2</m:t>
                                    </m:r>
                                  </m:sub>
                                </m:sSub>
                              </m:num>
                              <m:den>
                                <m:r>
                                  <a:rPr lang="en-US" altLang="zh-CN" i="1">
                                    <a:solidFill>
                                      <a:srgbClr val="FF0000"/>
                                    </a:solidFill>
                                  </a:rPr>
                                  <m:t>2</m:t>
                                </m:r>
                                <m:r>
                                  <a:rPr lang="en-US" altLang="zh-CN" i="1">
                                    <a:solidFill>
                                      <a:srgbClr val="FF0000"/>
                                    </a:solidFill>
                                  </a:rPr>
                                  <m:t>𝑁</m:t>
                                </m:r>
                              </m:den>
                            </m:f>
                            <m:r>
                              <a:rPr lang="en-US" altLang="zh-CN" i="1">
                                <a:solidFill>
                                  <a:srgbClr val="FF0000"/>
                                </a:solidFill>
                              </a:rPr>
                              <m:t>−1)</m:t>
                            </m:r>
                          </m:e>
                        </m:eqArr>
                      </m:e>
                    </m:d>
                    <m:r>
                      <a:rPr lang="zh-CN" altLang="zh-CN">
                        <a:solidFill>
                          <a:srgbClr val="FF0000"/>
                        </a:solidFill>
                      </a:rPr>
                      <m:t>。</m:t>
                    </m:r>
                  </m:oMath>
                </a14:m>
                <a:endParaRPr lang="zh-CN" altLang="en-US" dirty="0">
                  <a:solidFill>
                    <a:srgbClr val="FF000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8" t="-1384" r="-33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252504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光流分析</a:t>
            </a:r>
            <a:endParaRPr lang="zh-CN" altLang="en-US" dirty="0"/>
          </a:p>
        </p:txBody>
      </p:sp>
      <p:sp>
        <p:nvSpPr>
          <p:cNvPr id="3" name="内容占位符 2"/>
          <p:cNvSpPr>
            <a:spLocks noGrp="1"/>
          </p:cNvSpPr>
          <p:nvPr>
            <p:ph idx="1"/>
          </p:nvPr>
        </p:nvSpPr>
        <p:spPr/>
        <p:txBody>
          <a:bodyPr/>
          <a:lstStyle/>
          <a:p>
            <a:r>
              <a:rPr lang="zh-CN" altLang="zh-CN" dirty="0">
                <a:solidFill>
                  <a:srgbClr val="0000FF"/>
                </a:solidFill>
              </a:rPr>
              <a:t>光流</a:t>
            </a:r>
            <a:r>
              <a:rPr lang="zh-CN" altLang="zh-CN" dirty="0"/>
              <a:t>反映了在可视场景中物体、平面或边缘的外观运动模式，由观察者（眼睛或者摄像头）和场景之间的相对运动所造成</a:t>
            </a:r>
            <a:r>
              <a:rPr lang="zh-CN" altLang="zh-CN" dirty="0" smtClean="0"/>
              <a:t>的</a:t>
            </a:r>
            <a:r>
              <a:rPr lang="zh-CN" altLang="en-US" dirty="0"/>
              <a:t>。</a:t>
            </a: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6" name="圆角矩形 5"/>
          <p:cNvSpPr/>
          <p:nvPr/>
        </p:nvSpPr>
        <p:spPr>
          <a:xfrm>
            <a:off x="899592" y="3140968"/>
            <a:ext cx="2376264"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基于特征的方法</a:t>
            </a:r>
            <a:endParaRPr lang="zh-CN" altLang="en-US" dirty="0"/>
          </a:p>
        </p:txBody>
      </p:sp>
      <p:sp>
        <p:nvSpPr>
          <p:cNvPr id="7" name="圆角矩形 6"/>
          <p:cNvSpPr/>
          <p:nvPr/>
        </p:nvSpPr>
        <p:spPr>
          <a:xfrm>
            <a:off x="899592" y="4293096"/>
            <a:ext cx="2376264"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基于梯度的方法</a:t>
            </a:r>
            <a:endParaRPr lang="zh-CN" altLang="en-US" dirty="0"/>
          </a:p>
        </p:txBody>
      </p:sp>
      <p:sp>
        <p:nvSpPr>
          <p:cNvPr id="8" name="圆角矩形 7"/>
          <p:cNvSpPr/>
          <p:nvPr/>
        </p:nvSpPr>
        <p:spPr>
          <a:xfrm>
            <a:off x="899592" y="5445224"/>
            <a:ext cx="2376264" cy="72008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基于相关性的方法</a:t>
            </a:r>
            <a:endParaRPr lang="zh-CN" altLang="en-US" dirty="0"/>
          </a:p>
        </p:txBody>
      </p:sp>
      <p:sp>
        <p:nvSpPr>
          <p:cNvPr id="9" name="圆角矩形 8"/>
          <p:cNvSpPr/>
          <p:nvPr/>
        </p:nvSpPr>
        <p:spPr>
          <a:xfrm>
            <a:off x="5004048" y="3107060"/>
            <a:ext cx="2376264" cy="72008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Horn &amp; </a:t>
            </a:r>
            <a:r>
              <a:rPr lang="en-US" altLang="zh-CN" dirty="0" err="1">
                <a:solidFill>
                  <a:schemeClr val="tx1"/>
                </a:solidFill>
              </a:rPr>
              <a:t>Schunck</a:t>
            </a:r>
            <a:r>
              <a:rPr lang="zh-CN" altLang="zh-CN" dirty="0">
                <a:solidFill>
                  <a:schemeClr val="tx1"/>
                </a:solidFill>
              </a:rPr>
              <a:t>算法</a:t>
            </a:r>
            <a:endParaRPr lang="zh-CN" altLang="en-US" dirty="0">
              <a:solidFill>
                <a:schemeClr val="tx1"/>
              </a:solidFill>
            </a:endParaRPr>
          </a:p>
        </p:txBody>
      </p:sp>
      <p:sp>
        <p:nvSpPr>
          <p:cNvPr id="10" name="圆角矩形 9"/>
          <p:cNvSpPr/>
          <p:nvPr/>
        </p:nvSpPr>
        <p:spPr>
          <a:xfrm>
            <a:off x="5004048" y="4259188"/>
            <a:ext cx="2376264" cy="72008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Lucas &amp; </a:t>
            </a:r>
            <a:r>
              <a:rPr lang="en-US" altLang="zh-CN" dirty="0" err="1">
                <a:solidFill>
                  <a:schemeClr val="tx1"/>
                </a:solidFill>
              </a:rPr>
              <a:t>Kanade</a:t>
            </a:r>
            <a:r>
              <a:rPr lang="zh-CN" altLang="zh-CN" dirty="0">
                <a:solidFill>
                  <a:schemeClr val="tx1"/>
                </a:solidFill>
              </a:rPr>
              <a:t>算法</a:t>
            </a:r>
            <a:endParaRPr lang="zh-CN" altLang="en-US" dirty="0">
              <a:solidFill>
                <a:schemeClr val="tx1"/>
              </a:solidFill>
            </a:endParaRPr>
          </a:p>
        </p:txBody>
      </p:sp>
      <p:sp>
        <p:nvSpPr>
          <p:cNvPr id="11" name="圆角矩形 10"/>
          <p:cNvSpPr/>
          <p:nvPr/>
        </p:nvSpPr>
        <p:spPr>
          <a:xfrm>
            <a:off x="5004048" y="5411316"/>
            <a:ext cx="2376264" cy="72008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solidFill>
                  <a:schemeClr val="tx1"/>
                </a:solidFill>
              </a:rPr>
              <a:t>多尺度匹配算法</a:t>
            </a:r>
            <a:endParaRPr lang="zh-CN" altLang="en-US" dirty="0">
              <a:solidFill>
                <a:schemeClr val="tx1"/>
              </a:solidFill>
            </a:endParaRPr>
          </a:p>
        </p:txBody>
      </p:sp>
      <p:cxnSp>
        <p:nvCxnSpPr>
          <p:cNvPr id="13" name="直接连接符 12"/>
          <p:cNvCxnSpPr>
            <a:stCxn id="6" idx="2"/>
            <a:endCxn id="7" idx="0"/>
          </p:cNvCxnSpPr>
          <p:nvPr/>
        </p:nvCxnSpPr>
        <p:spPr>
          <a:xfrm>
            <a:off x="2087724" y="3861048"/>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7" idx="2"/>
            <a:endCxn id="8" idx="0"/>
          </p:cNvCxnSpPr>
          <p:nvPr/>
        </p:nvCxnSpPr>
        <p:spPr>
          <a:xfrm>
            <a:off x="2087724" y="5013176"/>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2"/>
            <a:endCxn id="10" idx="0"/>
          </p:cNvCxnSpPr>
          <p:nvPr/>
        </p:nvCxnSpPr>
        <p:spPr>
          <a:xfrm>
            <a:off x="6192180" y="3827140"/>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10" idx="2"/>
            <a:endCxn id="11" idx="0"/>
          </p:cNvCxnSpPr>
          <p:nvPr/>
        </p:nvCxnSpPr>
        <p:spPr>
          <a:xfrm>
            <a:off x="6192180" y="4979268"/>
            <a:ext cx="0" cy="4320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65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2" presetClass="entr" presetSubtype="1"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ppt_x"/>
                                          </p:val>
                                        </p:tav>
                                        <p:tav tm="100000">
                                          <p:val>
                                            <p:strVal val="#ppt_x"/>
                                          </p:val>
                                        </p:tav>
                                      </p:tavLst>
                                    </p:anim>
                                    <p:anim calcmode="lin" valueType="num">
                                      <p:cBhvr additive="base">
                                        <p:cTn id="39" dur="500" fill="hold"/>
                                        <p:tgtEl>
                                          <p:spTgt spid="17"/>
                                        </p:tgtEl>
                                        <p:attrNameLst>
                                          <p:attrName>ppt_y</p:attrName>
                                        </p:attrNameLst>
                                      </p:cBhvr>
                                      <p:tavLst>
                                        <p:tav tm="0">
                                          <p:val>
                                            <p:strVal val="0-#ppt_h/2"/>
                                          </p:val>
                                        </p:tav>
                                        <p:tav tm="100000">
                                          <p:val>
                                            <p:strVal val="#ppt_y"/>
                                          </p:val>
                                        </p:tav>
                                      </p:tavLst>
                                    </p:anim>
                                  </p:childTnLst>
                                </p:cTn>
                              </p:par>
                            </p:childTnLst>
                          </p:cTn>
                        </p:par>
                        <p:par>
                          <p:cTn id="40" fill="hold">
                            <p:stCondLst>
                              <p:cond delay="1000"/>
                            </p:stCondLst>
                            <p:childTnLst>
                              <p:par>
                                <p:cTn id="41" presetID="2" presetClass="entr" presetSubtype="1"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childTnLst>
                          </p:cTn>
                        </p:par>
                        <p:par>
                          <p:cTn id="45" fill="hold">
                            <p:stCondLst>
                              <p:cond delay="1500"/>
                            </p:stCondLst>
                            <p:childTnLst>
                              <p:par>
                                <p:cTn id="46" presetID="2" presetClass="entr" presetSubtype="1"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0-#ppt_h/2"/>
                                          </p:val>
                                        </p:tav>
                                        <p:tav tm="100000">
                                          <p:val>
                                            <p:strVal val="#ppt_y"/>
                                          </p:val>
                                        </p:tav>
                                      </p:tavLst>
                                    </p:anim>
                                  </p:childTnLst>
                                </p:cTn>
                              </p:par>
                            </p:childTnLst>
                          </p:cTn>
                        </p:par>
                        <p:par>
                          <p:cTn id="50" fill="hold">
                            <p:stCondLst>
                              <p:cond delay="2000"/>
                            </p:stCondLst>
                            <p:childTnLst>
                              <p:par>
                                <p:cTn id="51" presetID="2" presetClass="entr" presetSubtype="1"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基于积分图像的混合块匹配算法</a:t>
            </a:r>
            <a:endParaRPr lang="zh-CN" altLang="en-US" dirty="0"/>
          </a:p>
        </p:txBody>
      </p:sp>
      <p:sp>
        <p:nvSpPr>
          <p:cNvPr id="3" name="内容占位符 2"/>
          <p:cNvSpPr>
            <a:spLocks noGrp="1"/>
          </p:cNvSpPr>
          <p:nvPr>
            <p:ph idx="1"/>
          </p:nvPr>
        </p:nvSpPr>
        <p:spPr/>
        <p:txBody>
          <a:bodyPr>
            <a:normAutofit/>
          </a:bodyPr>
          <a:lstStyle/>
          <a:p>
            <a:r>
              <a:rPr lang="zh-CN" altLang="zh-CN" dirty="0"/>
              <a:t>积分图像的主要贡献是在以下两个方面提供了快速块匹配算法，一是</a:t>
            </a:r>
            <a:r>
              <a:rPr lang="zh-CN" altLang="zh-CN" dirty="0">
                <a:solidFill>
                  <a:srgbClr val="FF0000"/>
                </a:solidFill>
              </a:rPr>
              <a:t>基于局域平均值的低通滤波</a:t>
            </a:r>
            <a:r>
              <a:rPr lang="zh-CN" altLang="zh-CN" dirty="0"/>
              <a:t>，二是</a:t>
            </a:r>
            <a:r>
              <a:rPr lang="zh-CN" altLang="zh-CN" dirty="0">
                <a:solidFill>
                  <a:srgbClr val="0000FF"/>
                </a:solidFill>
              </a:rPr>
              <a:t>基于子块均值的匹配误差函数</a:t>
            </a:r>
            <a:r>
              <a:rPr lang="zh-CN" altLang="zh-CN" dirty="0" smtClean="0"/>
              <a:t>。</a:t>
            </a:r>
            <a:endParaRPr lang="en-US" altLang="zh-CN" dirty="0" smtClean="0"/>
          </a:p>
          <a:p>
            <a:pPr lvl="1"/>
            <a:r>
              <a:rPr lang="zh-CN" altLang="zh-CN" dirty="0">
                <a:solidFill>
                  <a:srgbClr val="00B050"/>
                </a:solidFill>
              </a:rPr>
              <a:t>基于局域平均值的低通滤波既可以用于简单块匹配，又可以用于分级块匹配</a:t>
            </a:r>
            <a:r>
              <a:rPr lang="zh-CN" altLang="zh-CN" dirty="0" smtClean="0">
                <a:solidFill>
                  <a:srgbClr val="00B050"/>
                </a:solidFill>
              </a:rPr>
              <a:t>。</a:t>
            </a:r>
            <a:endParaRPr lang="en-US" altLang="zh-CN" dirty="0" smtClean="0">
              <a:solidFill>
                <a:srgbClr val="00B050"/>
              </a:solidFill>
            </a:endParaRPr>
          </a:p>
          <a:p>
            <a:pPr lvl="1"/>
            <a:r>
              <a:rPr lang="zh-CN" altLang="zh-CN" dirty="0">
                <a:solidFill>
                  <a:srgbClr val="C00000"/>
                </a:solidFill>
              </a:rPr>
              <a:t>基于子块均值的匹配误差函数可以与其它快速局部匹配误差函数相结合，只要将每个子块看作一个像素，每个像素值就是子块均值，就好像用缩小后的匹配块参与匹配误差计算一样</a:t>
            </a:r>
            <a:r>
              <a:rPr lang="zh-CN" altLang="zh-CN" dirty="0" smtClean="0">
                <a:solidFill>
                  <a:srgbClr val="C00000"/>
                </a:solidFill>
              </a:rPr>
              <a:t>。</a:t>
            </a:r>
          </a:p>
          <a:p>
            <a:r>
              <a:rPr lang="zh-CN" altLang="zh-CN" dirty="0" smtClean="0"/>
              <a:t>也就是说，基于积分图像的块匹配技术与其它块匹配技术相兼容，这就为基于积分图像的混合块匹配算法提供了保证。</a:t>
            </a:r>
            <a:endParaRPr lang="en-US" altLang="zh-CN" dirty="0" smtClean="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30</a:t>
            </a:fld>
            <a:endParaRPr lang="zh-CN" altLang="en-US"/>
          </a:p>
        </p:txBody>
      </p:sp>
    </p:spTree>
    <p:extLst>
      <p:ext uri="{BB962C8B-B14F-4D97-AF65-F5344CB8AC3E}">
        <p14:creationId xmlns:p14="http://schemas.microsoft.com/office/powerpoint/2010/main" val="17773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基于积分图像的混合块匹配算法</a:t>
            </a:r>
            <a:endParaRPr lang="zh-CN" altLang="en-US" dirty="0"/>
          </a:p>
        </p:txBody>
      </p:sp>
      <p:sp>
        <p:nvSpPr>
          <p:cNvPr id="3" name="内容占位符 2"/>
          <p:cNvSpPr>
            <a:spLocks noGrp="1"/>
          </p:cNvSpPr>
          <p:nvPr>
            <p:ph idx="1"/>
          </p:nvPr>
        </p:nvSpPr>
        <p:spPr/>
        <p:txBody>
          <a:bodyPr>
            <a:normAutofit/>
          </a:bodyPr>
          <a:lstStyle/>
          <a:p>
            <a:r>
              <a:rPr lang="zh-CN" altLang="zh-CN" dirty="0" smtClean="0"/>
              <a:t>混合</a:t>
            </a:r>
            <a:r>
              <a:rPr lang="zh-CN" altLang="zh-CN" dirty="0"/>
              <a:t>块匹配算法主要涉及匹配误差函数、搜索过程和块尺寸的选择这三个部分，</a:t>
            </a:r>
            <a:r>
              <a:rPr lang="zh-CN" altLang="zh-CN" dirty="0" smtClean="0"/>
              <a:t>其中</a:t>
            </a:r>
            <a:endParaRPr lang="en-US" altLang="zh-CN" dirty="0" smtClean="0"/>
          </a:p>
          <a:p>
            <a:pPr lvl="1"/>
            <a:r>
              <a:rPr lang="zh-CN" altLang="zh-CN" dirty="0" smtClean="0">
                <a:solidFill>
                  <a:srgbClr val="FF0000"/>
                </a:solidFill>
              </a:rPr>
              <a:t>匹配</a:t>
            </a:r>
            <a:r>
              <a:rPr lang="zh-CN" altLang="zh-CN" dirty="0">
                <a:solidFill>
                  <a:srgbClr val="FF0000"/>
                </a:solidFill>
              </a:rPr>
              <a:t>误差函数选用基于子块均值的平方误差和函数（</a:t>
            </a:r>
            <a:r>
              <a:rPr lang="en-US" altLang="zh-CN" dirty="0">
                <a:solidFill>
                  <a:srgbClr val="FF0000"/>
                </a:solidFill>
              </a:rPr>
              <a:t>SBM_SSE</a:t>
            </a:r>
            <a:r>
              <a:rPr lang="zh-CN" altLang="zh-CN" dirty="0" smtClean="0">
                <a:solidFill>
                  <a:srgbClr val="FF0000"/>
                </a:solidFill>
              </a:rPr>
              <a:t>），</a:t>
            </a:r>
            <a:endParaRPr lang="en-US" altLang="zh-CN" dirty="0" smtClean="0">
              <a:solidFill>
                <a:srgbClr val="FF0000"/>
              </a:solidFill>
            </a:endParaRPr>
          </a:p>
          <a:p>
            <a:pPr lvl="1"/>
            <a:r>
              <a:rPr lang="zh-CN" altLang="zh-CN" dirty="0" smtClean="0">
                <a:solidFill>
                  <a:srgbClr val="0000FF"/>
                </a:solidFill>
              </a:rPr>
              <a:t>搜索</a:t>
            </a:r>
            <a:r>
              <a:rPr lang="zh-CN" altLang="zh-CN" dirty="0">
                <a:solidFill>
                  <a:srgbClr val="0000FF"/>
                </a:solidFill>
              </a:rPr>
              <a:t>过程选用二维对数搜索算法</a:t>
            </a:r>
            <a:r>
              <a:rPr lang="zh-CN" altLang="zh-CN" dirty="0" smtClean="0">
                <a:solidFill>
                  <a:srgbClr val="0000FF"/>
                </a:solidFill>
              </a:rPr>
              <a:t>，</a:t>
            </a:r>
            <a:endParaRPr lang="en-US" altLang="zh-CN" dirty="0" smtClean="0">
              <a:solidFill>
                <a:srgbClr val="0000FF"/>
              </a:solidFill>
            </a:endParaRPr>
          </a:p>
          <a:p>
            <a:pPr lvl="1"/>
            <a:r>
              <a:rPr lang="zh-CN" altLang="zh-CN" dirty="0" smtClean="0">
                <a:solidFill>
                  <a:srgbClr val="00B050"/>
                </a:solidFill>
              </a:rPr>
              <a:t>块</a:t>
            </a:r>
            <a:r>
              <a:rPr lang="zh-CN" altLang="zh-CN" dirty="0">
                <a:solidFill>
                  <a:srgbClr val="00B050"/>
                </a:solidFill>
              </a:rPr>
              <a:t>尺寸的选择是用分级块匹配法来确定</a:t>
            </a:r>
            <a:r>
              <a:rPr lang="zh-CN" altLang="zh-CN" dirty="0" smtClean="0">
                <a:solidFill>
                  <a:srgbClr val="00B050"/>
                </a:solidFill>
              </a:rPr>
              <a:t>，</a:t>
            </a:r>
            <a:endParaRPr lang="en-US" altLang="zh-CN" dirty="0" smtClean="0">
              <a:solidFill>
                <a:srgbClr val="00B050"/>
              </a:solidFill>
            </a:endParaRPr>
          </a:p>
          <a:p>
            <a:pPr lvl="1"/>
            <a:r>
              <a:rPr lang="zh-CN" altLang="zh-CN" dirty="0" smtClean="0">
                <a:solidFill>
                  <a:srgbClr val="C00000"/>
                </a:solidFill>
              </a:rPr>
              <a:t>图像</a:t>
            </a:r>
            <a:r>
              <a:rPr lang="zh-CN" altLang="zh-CN" dirty="0">
                <a:solidFill>
                  <a:srgbClr val="C00000"/>
                </a:solidFill>
              </a:rPr>
              <a:t>的低通滤波是通过基于积分图像的局域平均值来实现。</a:t>
            </a:r>
            <a:endParaRPr lang="zh-CN" altLang="en-US" dirty="0">
              <a:solidFill>
                <a:srgbClr val="C0000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31</a:t>
            </a:fld>
            <a:endParaRPr lang="zh-CN" altLang="en-US"/>
          </a:p>
        </p:txBody>
      </p:sp>
      <p:sp>
        <p:nvSpPr>
          <p:cNvPr id="6" name="矩形 5"/>
          <p:cNvSpPr/>
          <p:nvPr/>
        </p:nvSpPr>
        <p:spPr>
          <a:xfrm>
            <a:off x="2311400" y="4869160"/>
            <a:ext cx="5284936" cy="1200329"/>
          </a:xfrm>
          <a:prstGeom prst="rect">
            <a:avLst/>
          </a:prstGeom>
          <a:solidFill>
            <a:srgbClr val="92D050"/>
          </a:solidFill>
        </p:spPr>
        <p:txBody>
          <a:bodyPr wrap="square">
            <a:spAutoFit/>
          </a:bodyPr>
          <a:lstStyle/>
          <a:p>
            <a:r>
              <a:rPr lang="zh-CN" altLang="zh-CN" dirty="0"/>
              <a:t>在块匹配的运动估算中，可以使用位移帧差（</a:t>
            </a:r>
            <a:r>
              <a:rPr lang="en-US" altLang="zh-CN" dirty="0"/>
              <a:t>DFD-Displacement Frame Difference</a:t>
            </a:r>
            <a:r>
              <a:rPr lang="zh-CN" altLang="zh-CN" dirty="0"/>
              <a:t>）的信噪比峰值（</a:t>
            </a:r>
            <a:r>
              <a:rPr lang="en-US" altLang="zh-CN" dirty="0"/>
              <a:t>PSNR-Peak Signal Noise Ratio</a:t>
            </a:r>
            <a:r>
              <a:rPr lang="zh-CN" altLang="zh-CN" dirty="0"/>
              <a:t>）、二维运动场的熵和匹配时间作为评价准则。</a:t>
            </a:r>
            <a:endParaRPr lang="zh-CN" altLang="en-US" dirty="0"/>
          </a:p>
        </p:txBody>
      </p:sp>
    </p:spTree>
    <p:extLst>
      <p:ext uri="{BB962C8B-B14F-4D97-AF65-F5344CB8AC3E}">
        <p14:creationId xmlns:p14="http://schemas.microsoft.com/office/powerpoint/2010/main" val="177735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zh-CN" dirty="0" smtClean="0"/>
              <a:t>多</a:t>
            </a:r>
            <a:r>
              <a:rPr lang="zh-CN" altLang="zh-CN" dirty="0"/>
              <a:t>尺度块匹配</a:t>
            </a:r>
            <a:r>
              <a:rPr lang="zh-CN" altLang="zh-CN" dirty="0" smtClean="0"/>
              <a:t>算法</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32</a:t>
            </a:fld>
            <a:endParaRPr lang="zh-CN" alt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98204"/>
            <a:ext cx="8304292" cy="1602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下箭头 6"/>
          <p:cNvSpPr/>
          <p:nvPr/>
        </p:nvSpPr>
        <p:spPr>
          <a:xfrm>
            <a:off x="4355976" y="3501008"/>
            <a:ext cx="528374" cy="10087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562518"/>
            <a:ext cx="8304292" cy="160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8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additive="base">
                                        <p:cTn id="17" dur="500" fill="hold"/>
                                        <p:tgtEl>
                                          <p:spTgt spid="4098"/>
                                        </p:tgtEl>
                                        <p:attrNameLst>
                                          <p:attrName>ppt_x</p:attrName>
                                        </p:attrNameLst>
                                      </p:cBhvr>
                                      <p:tavLst>
                                        <p:tav tm="0">
                                          <p:val>
                                            <p:strVal val="#ppt_x"/>
                                          </p:val>
                                        </p:tav>
                                        <p:tav tm="100000">
                                          <p:val>
                                            <p:strVal val="#ppt_x"/>
                                          </p:val>
                                        </p:tav>
                                      </p:tavLst>
                                    </p:anim>
                                    <p:anim calcmode="lin" valueType="num">
                                      <p:cBhvr additive="base">
                                        <p:cTn id="1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兴趣点检测与特征描述</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33</a:t>
            </a:fld>
            <a:endParaRPr lang="zh-CN" altLang="en-US"/>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2683633488"/>
              </p:ext>
            </p:extLst>
          </p:nvPr>
        </p:nvGraphicFramePr>
        <p:xfrm>
          <a:off x="107504" y="1628800"/>
          <a:ext cx="8856984" cy="5195884"/>
        </p:xfrm>
        <a:graphic>
          <a:graphicData uri="http://schemas.openxmlformats.org/presentationml/2006/ole">
            <mc:AlternateContent xmlns:mc="http://schemas.openxmlformats.org/markup-compatibility/2006">
              <mc:Choice xmlns:v="urn:schemas-microsoft-com:vml" Requires="v">
                <p:oleObj spid="_x0000_s5136" name="Visio" r:id="rId3" imgW="6728079" imgH="3958590" progId="Visio.Drawing.11">
                  <p:embed/>
                </p:oleObj>
              </mc:Choice>
              <mc:Fallback>
                <p:oleObj name="Visio" r:id="rId3" imgW="6728079" imgH="395859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628800"/>
                        <a:ext cx="8856984" cy="5195884"/>
                      </a:xfrm>
                      <a:prstGeom prst="rect">
                        <a:avLst/>
                      </a:prstGeom>
                      <a:noFill/>
                    </p:spPr>
                  </p:pic>
                </p:oleObj>
              </mc:Fallback>
            </mc:AlternateContent>
          </a:graphicData>
        </a:graphic>
      </p:graphicFrame>
    </p:spTree>
    <p:extLst>
      <p:ext uri="{BB962C8B-B14F-4D97-AF65-F5344CB8AC3E}">
        <p14:creationId xmlns:p14="http://schemas.microsoft.com/office/powerpoint/2010/main" val="18878016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兴趣点的概念</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拥有清晰的定义，最好具有数学依据</a:t>
            </a:r>
            <a:r>
              <a:rPr lang="zh-CN" altLang="zh-CN" dirty="0" smtClean="0"/>
              <a:t>。</a:t>
            </a:r>
            <a:endParaRPr lang="en-US" altLang="zh-CN" dirty="0" smtClean="0"/>
          </a:p>
          <a:p>
            <a:r>
              <a:rPr lang="zh-CN" altLang="zh-CN" dirty="0">
                <a:solidFill>
                  <a:srgbClr val="C00000"/>
                </a:solidFill>
              </a:rPr>
              <a:t>在图像空间中拥有良好定义的位置</a:t>
            </a:r>
            <a:r>
              <a:rPr lang="zh-CN" altLang="zh-CN" dirty="0" smtClean="0">
                <a:solidFill>
                  <a:srgbClr val="C00000"/>
                </a:solidFill>
              </a:rPr>
              <a:t>。</a:t>
            </a:r>
            <a:endParaRPr lang="en-US" altLang="zh-CN" dirty="0" smtClean="0">
              <a:solidFill>
                <a:srgbClr val="C00000"/>
              </a:solidFill>
            </a:endParaRPr>
          </a:p>
          <a:p>
            <a:r>
              <a:rPr lang="zh-CN" altLang="zh-CN" dirty="0"/>
              <a:t>兴趣点周围的局域图像结构具有丰富的局部信息内容，以使得兴趣点的应用能够简化在视觉系统中的进一步处理</a:t>
            </a:r>
            <a:r>
              <a:rPr lang="zh-CN" altLang="zh-CN" dirty="0" smtClean="0"/>
              <a:t>。</a:t>
            </a:r>
            <a:endParaRPr lang="en-US" altLang="zh-CN" dirty="0" smtClean="0"/>
          </a:p>
          <a:p>
            <a:r>
              <a:rPr lang="zh-CN" altLang="zh-CN" dirty="0">
                <a:solidFill>
                  <a:srgbClr val="00B050"/>
                </a:solidFill>
              </a:rPr>
              <a:t>对图像空域中的局部和全局干扰具有良好的稳定性，包括来自透视变换（有时缩小为仿射变换、尺度变化、旋转和平移等）的形变和光照及亮度上的变化，以使得兴趣点能够得到可靠的计算，且拥有很高的重现性</a:t>
            </a:r>
            <a:r>
              <a:rPr lang="zh-CN" altLang="zh-CN" dirty="0" smtClean="0">
                <a:solidFill>
                  <a:srgbClr val="00B050"/>
                </a:solidFill>
              </a:rPr>
              <a:t>。</a:t>
            </a:r>
            <a:endParaRPr lang="en-US" altLang="zh-CN" dirty="0" smtClean="0">
              <a:solidFill>
                <a:srgbClr val="00B050"/>
              </a:solidFill>
            </a:endParaRPr>
          </a:p>
          <a:p>
            <a:r>
              <a:rPr lang="zh-CN" altLang="zh-CN" dirty="0"/>
              <a:t>可选的，兴趣点的表示应该包括一个尺度属性，以使得对现实图像和尺度变化图像的兴趣点计算变得可能。</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34</a:t>
            </a:fld>
            <a:endParaRPr lang="zh-CN" altLang="en-US"/>
          </a:p>
        </p:txBody>
      </p:sp>
    </p:spTree>
    <p:extLst>
      <p:ext uri="{BB962C8B-B14F-4D97-AF65-F5344CB8AC3E}">
        <p14:creationId xmlns:p14="http://schemas.microsoft.com/office/powerpoint/2010/main" val="410331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角点检测</a:t>
            </a:r>
            <a:endParaRPr lang="zh-CN" altLang="en-US" dirty="0"/>
          </a:p>
        </p:txBody>
      </p:sp>
      <p:sp>
        <p:nvSpPr>
          <p:cNvPr id="3" name="内容占位符 2"/>
          <p:cNvSpPr>
            <a:spLocks noGrp="1"/>
          </p:cNvSpPr>
          <p:nvPr>
            <p:ph idx="1"/>
          </p:nvPr>
        </p:nvSpPr>
        <p:spPr/>
        <p:txBody>
          <a:bodyPr/>
          <a:lstStyle/>
          <a:p>
            <a:r>
              <a:rPr lang="zh-CN" altLang="zh-CN" dirty="0">
                <a:solidFill>
                  <a:srgbClr val="0000FF"/>
                </a:solidFill>
              </a:rPr>
              <a:t>角点</a:t>
            </a:r>
            <a:r>
              <a:rPr lang="zh-CN" altLang="zh-CN" dirty="0"/>
              <a:t>可以定义为两条边缘的交叉点，也可以定义为在其局部邻域中具有两个主要不同边缘方向的</a:t>
            </a:r>
            <a:r>
              <a:rPr lang="zh-CN" altLang="zh-CN" dirty="0" smtClean="0"/>
              <a:t>点。</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35</a:t>
            </a:fld>
            <a:endParaRPr lang="zh-CN" altLang="en-US"/>
          </a:p>
        </p:txBody>
      </p:sp>
      <p:sp>
        <p:nvSpPr>
          <p:cNvPr id="6" name="矩形 5"/>
          <p:cNvSpPr/>
          <p:nvPr/>
        </p:nvSpPr>
        <p:spPr>
          <a:xfrm>
            <a:off x="3491880" y="3140968"/>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Harris &amp; Stephens</a:t>
            </a:r>
            <a:endParaRPr lang="zh-CN" altLang="en-US" dirty="0"/>
          </a:p>
        </p:txBody>
      </p:sp>
      <p:sp>
        <p:nvSpPr>
          <p:cNvPr id="7" name="矩形 6"/>
          <p:cNvSpPr/>
          <p:nvPr/>
        </p:nvSpPr>
        <p:spPr>
          <a:xfrm>
            <a:off x="1907704" y="414908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Shi &amp; </a:t>
            </a:r>
            <a:r>
              <a:rPr lang="en-US" altLang="zh-CN" dirty="0" err="1"/>
              <a:t>Tomasi</a:t>
            </a:r>
            <a:endParaRPr lang="zh-CN" altLang="en-US" dirty="0"/>
          </a:p>
        </p:txBody>
      </p:sp>
      <p:sp>
        <p:nvSpPr>
          <p:cNvPr id="8" name="矩形 7"/>
          <p:cNvSpPr/>
          <p:nvPr/>
        </p:nvSpPr>
        <p:spPr>
          <a:xfrm>
            <a:off x="5076056" y="4149080"/>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等位曲线曲率</a:t>
            </a:r>
            <a:endParaRPr lang="zh-CN" altLang="en-US" dirty="0"/>
          </a:p>
        </p:txBody>
      </p:sp>
      <p:sp>
        <p:nvSpPr>
          <p:cNvPr id="9" name="矩形 8"/>
          <p:cNvSpPr/>
          <p:nvPr/>
        </p:nvSpPr>
        <p:spPr>
          <a:xfrm>
            <a:off x="467544" y="5157192"/>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SUSAN</a:t>
            </a:r>
            <a:endParaRPr lang="zh-CN" altLang="en-US" dirty="0"/>
          </a:p>
        </p:txBody>
      </p:sp>
      <p:sp>
        <p:nvSpPr>
          <p:cNvPr id="10" name="矩形 9"/>
          <p:cNvSpPr/>
          <p:nvPr/>
        </p:nvSpPr>
        <p:spPr>
          <a:xfrm>
            <a:off x="6516216" y="5179516"/>
            <a:ext cx="201622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FAST</a:t>
            </a:r>
            <a:endParaRPr lang="zh-CN" altLang="en-US" dirty="0"/>
          </a:p>
        </p:txBody>
      </p:sp>
      <p:cxnSp>
        <p:nvCxnSpPr>
          <p:cNvPr id="12" name="直接箭头连接符 11"/>
          <p:cNvCxnSpPr>
            <a:stCxn id="6" idx="2"/>
            <a:endCxn id="7" idx="0"/>
          </p:cNvCxnSpPr>
          <p:nvPr/>
        </p:nvCxnSpPr>
        <p:spPr>
          <a:xfrm flipH="1">
            <a:off x="2915816" y="3789040"/>
            <a:ext cx="158417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2"/>
            <a:endCxn id="8" idx="0"/>
          </p:cNvCxnSpPr>
          <p:nvPr/>
        </p:nvCxnSpPr>
        <p:spPr>
          <a:xfrm>
            <a:off x="4499992" y="3789040"/>
            <a:ext cx="1584176"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2"/>
            <a:endCxn id="9" idx="0"/>
          </p:cNvCxnSpPr>
          <p:nvPr/>
        </p:nvCxnSpPr>
        <p:spPr>
          <a:xfrm flipH="1">
            <a:off x="1475656" y="4797152"/>
            <a:ext cx="144016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8" idx="2"/>
            <a:endCxn id="10" idx="0"/>
          </p:cNvCxnSpPr>
          <p:nvPr/>
        </p:nvCxnSpPr>
        <p:spPr>
          <a:xfrm>
            <a:off x="6084168" y="4797152"/>
            <a:ext cx="1440160" cy="38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49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Effect transition="in" filter="fade">
                                      <p:cBhvr>
                                        <p:cTn id="45" dur="500"/>
                                        <p:tgtEl>
                                          <p:spTgt spid="18"/>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Harris &amp; Stephens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dirty="0" smtClean="0"/>
                  <a:t>不失一般性，假设一幅二维的灰度图像</a:t>
                </a:r>
                <a14:m>
                  <m:oMath xmlns:m="http://schemas.openxmlformats.org/officeDocument/2006/math">
                    <m:r>
                      <a:rPr lang="en-US" altLang="zh-CN" i="1"/>
                      <m:t>𝐼</m:t>
                    </m:r>
                  </m:oMath>
                </a14:m>
                <a:r>
                  <a:rPr lang="zh-CN" altLang="zh-CN" dirty="0"/>
                  <a:t>，其中一个图像片</a:t>
                </a:r>
                <a14:m>
                  <m:oMath xmlns:m="http://schemas.openxmlformats.org/officeDocument/2006/math">
                    <m:r>
                      <a:rPr lang="en-US" altLang="zh-CN" i="1"/>
                      <m:t>(</m:t>
                    </m:r>
                    <m:r>
                      <a:rPr lang="en-US" altLang="zh-CN" i="1"/>
                      <m:t>𝑢</m:t>
                    </m:r>
                    <m:r>
                      <a:rPr lang="en-US" altLang="zh-CN" i="1"/>
                      <m:t>,</m:t>
                    </m:r>
                    <m:r>
                      <a:rPr lang="en-US" altLang="zh-CN" i="1"/>
                      <m:t>𝑣</m:t>
                    </m:r>
                    <m:r>
                      <a:rPr lang="en-US" altLang="zh-CN" i="1"/>
                      <m:t>)</m:t>
                    </m:r>
                  </m:oMath>
                </a14:m>
                <a:r>
                  <a:rPr lang="zh-CN" altLang="zh-CN" dirty="0"/>
                  <a:t>，将其移动</a:t>
                </a:r>
                <a14:m>
                  <m:oMath xmlns:m="http://schemas.openxmlformats.org/officeDocument/2006/math">
                    <m:r>
                      <a:rPr lang="en-US" altLang="zh-CN" i="1"/>
                      <m:t>(</m:t>
                    </m:r>
                    <m:r>
                      <a:rPr lang="en-US" altLang="zh-CN" i="1"/>
                      <m:t>𝑥</m:t>
                    </m:r>
                    <m:r>
                      <a:rPr lang="en-US" altLang="zh-CN" i="1"/>
                      <m:t>,</m:t>
                    </m:r>
                    <m:r>
                      <a:rPr lang="en-US" altLang="zh-CN" i="1"/>
                      <m:t>𝑦</m:t>
                    </m:r>
                    <m:r>
                      <a:rPr lang="en-US" altLang="zh-CN" i="1"/>
                      <m:t>)</m:t>
                    </m:r>
                  </m:oMath>
                </a14:m>
                <a:r>
                  <a:rPr lang="zh-CN" altLang="zh-CN" dirty="0"/>
                  <a:t>的距离得到一个新的图像片</a:t>
                </a:r>
                <a:r>
                  <a:rPr lang="zh-CN" altLang="zh-CN" dirty="0" smtClean="0"/>
                  <a:t>。</a:t>
                </a:r>
                <a:endParaRPr lang="en-US" altLang="zh-CN" dirty="0" smtClean="0"/>
              </a:p>
              <a:p>
                <a:r>
                  <a:rPr lang="zh-CN" altLang="zh-CN" dirty="0"/>
                  <a:t>两个图像片之间的加权方差和（</a:t>
                </a:r>
                <a:r>
                  <a:rPr lang="en-US" altLang="zh-CN" dirty="0"/>
                  <a:t>SSD</a:t>
                </a:r>
                <a:r>
                  <a:rPr lang="zh-CN" altLang="zh-CN" dirty="0"/>
                  <a:t>）就记为</a:t>
                </a:r>
                <a14:m>
                  <m:oMath xmlns:m="http://schemas.openxmlformats.org/officeDocument/2006/math">
                    <m:r>
                      <a:rPr lang="en-US" altLang="zh-CN" i="1"/>
                      <m:t>𝑆</m:t>
                    </m:r>
                  </m:oMath>
                </a14:m>
                <a:r>
                  <a:rPr lang="zh-CN" altLang="zh-CN" dirty="0"/>
                  <a:t>，具体计算公式</a:t>
                </a:r>
                <a:r>
                  <a:rPr lang="zh-CN" altLang="zh-CN" dirty="0" smtClean="0"/>
                  <a:t>为</a:t>
                </a:r>
                <a:endParaRPr lang="en-US" altLang="zh-CN" dirty="0" smtClean="0"/>
              </a:p>
              <a:p>
                <a:pPr lvl="1"/>
                <a14:m>
                  <m:oMath xmlns:m="http://schemas.openxmlformats.org/officeDocument/2006/math">
                    <m:r>
                      <a:rPr lang="en-US" altLang="zh-CN" i="1" smtClean="0">
                        <a:solidFill>
                          <a:srgbClr val="0000FF"/>
                        </a:solidFill>
                      </a:rPr>
                      <m:t>𝑆</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e>
                    </m:d>
                    <m:r>
                      <a:rPr lang="en-US" altLang="zh-CN" i="1">
                        <a:solidFill>
                          <a:srgbClr val="0000FF"/>
                        </a:solidFill>
                      </a:rPr>
                      <m:t>=</m:t>
                    </m:r>
                    <m:nary>
                      <m:naryPr>
                        <m:chr m:val="∑"/>
                        <m:limLoc m:val="undOvr"/>
                        <m:supHide m:val="on"/>
                        <m:ctrlPr>
                          <a:rPr lang="zh-CN" altLang="zh-CN" i="1">
                            <a:solidFill>
                              <a:srgbClr val="0000FF"/>
                            </a:solidFill>
                          </a:rPr>
                        </m:ctrlPr>
                      </m:naryPr>
                      <m:sub>
                        <m:r>
                          <a:rPr lang="en-US" altLang="zh-CN" i="1">
                            <a:solidFill>
                              <a:srgbClr val="0000FF"/>
                            </a:solidFill>
                          </a:rPr>
                          <m:t>𝑢</m:t>
                        </m:r>
                      </m:sub>
                      <m:sup/>
                      <m:e>
                        <m:nary>
                          <m:naryPr>
                            <m:chr m:val="∑"/>
                            <m:limLoc m:val="undOvr"/>
                            <m:supHide m:val="on"/>
                            <m:ctrlPr>
                              <a:rPr lang="zh-CN" altLang="zh-CN" i="1">
                                <a:solidFill>
                                  <a:srgbClr val="0000FF"/>
                                </a:solidFill>
                              </a:rPr>
                            </m:ctrlPr>
                          </m:naryPr>
                          <m:sub>
                            <m:r>
                              <a:rPr lang="en-US" altLang="zh-CN" i="1">
                                <a:solidFill>
                                  <a:srgbClr val="0000FF"/>
                                </a:solidFill>
                              </a:rPr>
                              <m:t>𝑣</m:t>
                            </m:r>
                          </m:sub>
                          <m:sup/>
                          <m:e>
                            <m:r>
                              <a:rPr lang="en-US" altLang="zh-CN" i="1">
                                <a:solidFill>
                                  <a:srgbClr val="0000FF"/>
                                </a:solidFill>
                              </a:rPr>
                              <m:t>𝜔</m:t>
                            </m:r>
                            <m:r>
                              <a:rPr lang="en-US" altLang="zh-CN" i="1">
                                <a:solidFill>
                                  <a:srgbClr val="0000FF"/>
                                </a:solidFill>
                              </a:rPr>
                              <m:t>(</m:t>
                            </m:r>
                            <m:r>
                              <a:rPr lang="en-US" altLang="zh-CN" i="1">
                                <a:solidFill>
                                  <a:srgbClr val="0000FF"/>
                                </a:solidFill>
                              </a:rPr>
                              <m:t>𝑢</m:t>
                            </m:r>
                            <m:r>
                              <a:rPr lang="en-US" altLang="zh-CN" i="1">
                                <a:solidFill>
                                  <a:srgbClr val="0000FF"/>
                                </a:solidFill>
                              </a:rPr>
                              <m:t>,</m:t>
                            </m:r>
                            <m:r>
                              <a:rPr lang="en-US" altLang="zh-CN" i="1">
                                <a:solidFill>
                                  <a:srgbClr val="0000FF"/>
                                </a:solidFill>
                              </a:rPr>
                              <m:t>𝑣</m:t>
                            </m:r>
                            <m:r>
                              <a:rPr lang="en-US" altLang="zh-CN" i="1">
                                <a:solidFill>
                                  <a:srgbClr val="0000FF"/>
                                </a:solidFill>
                              </a:rPr>
                              <m:t>)</m:t>
                            </m:r>
                            <m:sSup>
                              <m:sSupPr>
                                <m:ctrlPr>
                                  <a:rPr lang="zh-CN" altLang="zh-CN" i="1">
                                    <a:solidFill>
                                      <a:srgbClr val="0000FF"/>
                                    </a:solidFill>
                                  </a:rPr>
                                </m:ctrlPr>
                              </m:sSupPr>
                              <m:e>
                                <m:d>
                                  <m:dPr>
                                    <m:ctrlPr>
                                      <a:rPr lang="zh-CN" altLang="zh-CN" i="1">
                                        <a:solidFill>
                                          <a:srgbClr val="0000FF"/>
                                        </a:solidFill>
                                      </a:rPr>
                                    </m:ctrlPr>
                                  </m:dPr>
                                  <m:e>
                                    <m:r>
                                      <a:rPr lang="en-US" altLang="zh-CN" i="1">
                                        <a:solidFill>
                                          <a:srgbClr val="0000FF"/>
                                        </a:solidFill>
                                      </a:rPr>
                                      <m:t>𝐼</m:t>
                                    </m:r>
                                    <m:d>
                                      <m:dPr>
                                        <m:ctrlPr>
                                          <a:rPr lang="zh-CN" altLang="zh-CN" i="1">
                                            <a:solidFill>
                                              <a:srgbClr val="0000FF"/>
                                            </a:solidFill>
                                          </a:rPr>
                                        </m:ctrlPr>
                                      </m:dPr>
                                      <m:e>
                                        <m:r>
                                          <a:rPr lang="en-US" altLang="zh-CN" i="1">
                                            <a:solidFill>
                                              <a:srgbClr val="0000FF"/>
                                            </a:solidFill>
                                          </a:rPr>
                                          <m:t>𝑢</m:t>
                                        </m:r>
                                        <m:r>
                                          <a:rPr lang="en-US" altLang="zh-CN" i="1">
                                            <a:solidFill>
                                              <a:srgbClr val="0000FF"/>
                                            </a:solidFill>
                                          </a:rPr>
                                          <m:t>,</m:t>
                                        </m:r>
                                        <m:r>
                                          <a:rPr lang="en-US" altLang="zh-CN" i="1">
                                            <a:solidFill>
                                              <a:srgbClr val="0000FF"/>
                                            </a:solidFill>
                                          </a:rPr>
                                          <m:t>𝑣</m:t>
                                        </m:r>
                                      </m:e>
                                    </m:d>
                                    <m:r>
                                      <a:rPr lang="en-US" altLang="zh-CN" i="1">
                                        <a:solidFill>
                                          <a:srgbClr val="0000FF"/>
                                        </a:solidFill>
                                      </a:rPr>
                                      <m:t>−</m:t>
                                    </m:r>
                                    <m:r>
                                      <a:rPr lang="en-US" altLang="zh-CN" i="1">
                                        <a:solidFill>
                                          <a:srgbClr val="0000FF"/>
                                        </a:solidFill>
                                      </a:rPr>
                                      <m:t>𝐼</m:t>
                                    </m:r>
                                    <m:r>
                                      <a:rPr lang="en-US" altLang="zh-CN" i="1">
                                        <a:solidFill>
                                          <a:srgbClr val="0000FF"/>
                                        </a:solidFill>
                                      </a:rPr>
                                      <m:t>(</m:t>
                                    </m:r>
                                    <m:r>
                                      <a:rPr lang="en-US" altLang="zh-CN" i="1">
                                        <a:solidFill>
                                          <a:srgbClr val="0000FF"/>
                                        </a:solidFill>
                                      </a:rPr>
                                      <m:t>𝑢</m:t>
                                    </m:r>
                                    <m:r>
                                      <a:rPr lang="en-US" altLang="zh-CN" i="1">
                                        <a:solidFill>
                                          <a:srgbClr val="0000FF"/>
                                        </a:solidFill>
                                      </a:rPr>
                                      <m:t>+</m:t>
                                    </m:r>
                                    <m:r>
                                      <a:rPr lang="en-US" altLang="zh-CN" i="1">
                                        <a:solidFill>
                                          <a:srgbClr val="0000FF"/>
                                        </a:solidFill>
                                      </a:rPr>
                                      <m:t>𝑥</m:t>
                                    </m:r>
                                    <m:r>
                                      <a:rPr lang="en-US" altLang="zh-CN" i="1">
                                        <a:solidFill>
                                          <a:srgbClr val="0000FF"/>
                                        </a:solidFill>
                                      </a:rPr>
                                      <m:t>,</m:t>
                                    </m:r>
                                    <m:r>
                                      <a:rPr lang="en-US" altLang="zh-CN" i="1">
                                        <a:solidFill>
                                          <a:srgbClr val="0000FF"/>
                                        </a:solidFill>
                                      </a:rPr>
                                      <m:t>𝑣</m:t>
                                    </m:r>
                                    <m:r>
                                      <a:rPr lang="en-US" altLang="zh-CN" i="1">
                                        <a:solidFill>
                                          <a:srgbClr val="0000FF"/>
                                        </a:solidFill>
                                      </a:rPr>
                                      <m:t>+</m:t>
                                    </m:r>
                                    <m:r>
                                      <a:rPr lang="en-US" altLang="zh-CN" i="1">
                                        <a:solidFill>
                                          <a:srgbClr val="0000FF"/>
                                        </a:solidFill>
                                      </a:rPr>
                                      <m:t>𝑦</m:t>
                                    </m:r>
                                    <m:r>
                                      <a:rPr lang="en-US" altLang="zh-CN" i="1">
                                        <a:solidFill>
                                          <a:srgbClr val="0000FF"/>
                                        </a:solidFill>
                                      </a:rPr>
                                      <m:t>)</m:t>
                                    </m:r>
                                  </m:e>
                                </m:d>
                              </m:e>
                              <m:sup>
                                <m:r>
                                  <a:rPr lang="en-US" altLang="zh-CN" i="1">
                                    <a:solidFill>
                                      <a:srgbClr val="0000FF"/>
                                    </a:solidFill>
                                  </a:rPr>
                                  <m:t>2</m:t>
                                </m:r>
                              </m:sup>
                            </m:sSup>
                          </m:e>
                        </m:nary>
                      </m:e>
                    </m:nary>
                    <m:r>
                      <a:rPr lang="zh-CN" altLang="zh-CN">
                        <a:solidFill>
                          <a:srgbClr val="0000FF"/>
                        </a:solidFill>
                      </a:rPr>
                      <m:t>，</m:t>
                    </m:r>
                  </m:oMath>
                </a14:m>
                <a:endParaRPr lang="en-US" altLang="zh-CN" dirty="0" smtClean="0">
                  <a:solidFill>
                    <a:srgbClr val="0000FF"/>
                  </a:solidFill>
                </a:endParaRPr>
              </a:p>
              <a:p>
                <a:pPr lvl="2"/>
                <a:r>
                  <a:rPr lang="zh-CN" altLang="zh-CN" dirty="0"/>
                  <a:t>其中</a:t>
                </a:r>
                <a14:m>
                  <m:oMath xmlns:m="http://schemas.openxmlformats.org/officeDocument/2006/math">
                    <m:r>
                      <a:rPr lang="en-US" altLang="zh-CN" i="1"/>
                      <m:t>𝐼</m:t>
                    </m:r>
                    <m:r>
                      <a:rPr lang="en-US" altLang="zh-CN" i="1"/>
                      <m:t>(</m:t>
                    </m:r>
                    <m:r>
                      <a:rPr lang="en-US" altLang="zh-CN" i="1"/>
                      <m:t>𝑢</m:t>
                    </m:r>
                    <m:r>
                      <a:rPr lang="en-US" altLang="zh-CN" i="1"/>
                      <m:t>+</m:t>
                    </m:r>
                    <m:r>
                      <a:rPr lang="en-US" altLang="zh-CN" i="1"/>
                      <m:t>𝑥</m:t>
                    </m:r>
                    <m:r>
                      <a:rPr lang="en-US" altLang="zh-CN" i="1"/>
                      <m:t>,</m:t>
                    </m:r>
                    <m:r>
                      <a:rPr lang="en-US" altLang="zh-CN" i="1"/>
                      <m:t>𝑣</m:t>
                    </m:r>
                    <m:r>
                      <a:rPr lang="en-US" altLang="zh-CN" i="1"/>
                      <m:t>+</m:t>
                    </m:r>
                    <m:r>
                      <a:rPr lang="en-US" altLang="zh-CN" i="1"/>
                      <m:t>𝑦</m:t>
                    </m:r>
                    <m:r>
                      <a:rPr lang="en-US" altLang="zh-CN" i="1"/>
                      <m:t>)</m:t>
                    </m:r>
                  </m:oMath>
                </a14:m>
                <a:r>
                  <a:rPr lang="zh-CN" altLang="zh-CN" dirty="0"/>
                  <a:t>可以使用泰勒展开进行近似</a:t>
                </a:r>
                <a:r>
                  <a:rPr lang="zh-CN" altLang="zh-CN" dirty="0" smtClean="0"/>
                  <a:t>。</a:t>
                </a:r>
                <a:endParaRPr lang="en-US" altLang="zh-CN" dirty="0" smtClean="0"/>
              </a:p>
              <a:p>
                <a:r>
                  <a:rPr lang="zh-CN" altLang="zh-CN" dirty="0"/>
                  <a:t>设</a:t>
                </a:r>
                <a14:m>
                  <m:oMath xmlns:m="http://schemas.openxmlformats.org/officeDocument/2006/math">
                    <m:sSub>
                      <m:sSubPr>
                        <m:ctrlPr>
                          <a:rPr lang="zh-CN" altLang="zh-CN" i="1"/>
                        </m:ctrlPr>
                      </m:sSubPr>
                      <m:e>
                        <m:r>
                          <a:rPr lang="en-US" altLang="zh-CN" i="1"/>
                          <m:t>𝐼</m:t>
                        </m:r>
                      </m:e>
                      <m:sub>
                        <m:r>
                          <a:rPr lang="en-US" altLang="zh-CN" i="1"/>
                          <m:t>𝑥</m:t>
                        </m:r>
                      </m:sub>
                    </m:sSub>
                  </m:oMath>
                </a14:m>
                <a:r>
                  <a:rPr lang="zh-CN" altLang="zh-CN" dirty="0"/>
                  <a:t>和</a:t>
                </a:r>
                <a14:m>
                  <m:oMath xmlns:m="http://schemas.openxmlformats.org/officeDocument/2006/math">
                    <m:sSub>
                      <m:sSubPr>
                        <m:ctrlPr>
                          <a:rPr lang="zh-CN" altLang="zh-CN" i="1"/>
                        </m:ctrlPr>
                      </m:sSubPr>
                      <m:e>
                        <m:r>
                          <a:rPr lang="en-US" altLang="zh-CN" i="1"/>
                          <m:t>𝐼</m:t>
                        </m:r>
                      </m:e>
                      <m:sub>
                        <m:r>
                          <a:rPr lang="en-US" altLang="zh-CN" i="1"/>
                          <m:t>𝑦</m:t>
                        </m:r>
                      </m:sub>
                    </m:sSub>
                  </m:oMath>
                </a14:m>
                <a:r>
                  <a:rPr lang="zh-CN" altLang="zh-CN" dirty="0"/>
                  <a:t>为</a:t>
                </a:r>
                <a14:m>
                  <m:oMath xmlns:m="http://schemas.openxmlformats.org/officeDocument/2006/math">
                    <m:r>
                      <a:rPr lang="en-US" altLang="zh-CN" i="1"/>
                      <m:t>𝐼</m:t>
                    </m:r>
                  </m:oMath>
                </a14:m>
                <a:r>
                  <a:rPr lang="zh-CN" altLang="zh-CN" dirty="0"/>
                  <a:t>的偏导数，则</a:t>
                </a:r>
                <a:r>
                  <a:rPr lang="zh-CN" altLang="zh-CN" dirty="0" smtClean="0"/>
                  <a:t>有</a:t>
                </a:r>
                <a:endParaRPr lang="en-US" altLang="zh-CN" dirty="0" smtClean="0"/>
              </a:p>
              <a:p>
                <a:pPr lvl="1"/>
                <a14:m>
                  <m:oMath xmlns:m="http://schemas.openxmlformats.org/officeDocument/2006/math">
                    <m:r>
                      <a:rPr lang="en-US" altLang="zh-CN" i="1" smtClean="0">
                        <a:solidFill>
                          <a:srgbClr val="FF0000"/>
                        </a:solidFill>
                      </a:rPr>
                      <m:t>𝐼</m:t>
                    </m:r>
                    <m:d>
                      <m:dPr>
                        <m:ctrlPr>
                          <a:rPr lang="zh-CN" altLang="zh-CN" i="1">
                            <a:solidFill>
                              <a:srgbClr val="FF0000"/>
                            </a:solidFill>
                          </a:rPr>
                        </m:ctrlPr>
                      </m:dPr>
                      <m:e>
                        <m:r>
                          <a:rPr lang="en-US" altLang="zh-CN" i="1">
                            <a:solidFill>
                              <a:srgbClr val="FF0000"/>
                            </a:solidFill>
                          </a:rPr>
                          <m:t>𝑢</m:t>
                        </m:r>
                        <m:r>
                          <a:rPr lang="en-US" altLang="zh-CN" i="1">
                            <a:solidFill>
                              <a:srgbClr val="FF0000"/>
                            </a:solidFill>
                          </a:rPr>
                          <m:t>+</m:t>
                        </m:r>
                        <m:r>
                          <a:rPr lang="en-US" altLang="zh-CN" i="1">
                            <a:solidFill>
                              <a:srgbClr val="FF0000"/>
                            </a:solidFill>
                          </a:rPr>
                          <m:t>𝑥</m:t>
                        </m:r>
                        <m:r>
                          <a:rPr lang="en-US" altLang="zh-CN" i="1">
                            <a:solidFill>
                              <a:srgbClr val="FF0000"/>
                            </a:solidFill>
                          </a:rPr>
                          <m:t>,</m:t>
                        </m:r>
                        <m:r>
                          <a:rPr lang="en-US" altLang="zh-CN" i="1">
                            <a:solidFill>
                              <a:srgbClr val="FF0000"/>
                            </a:solidFill>
                          </a:rPr>
                          <m:t>𝑣</m:t>
                        </m:r>
                        <m:r>
                          <a:rPr lang="en-US" altLang="zh-CN" i="1">
                            <a:solidFill>
                              <a:srgbClr val="FF0000"/>
                            </a:solidFill>
                          </a:rPr>
                          <m:t>+</m:t>
                        </m:r>
                        <m:r>
                          <a:rPr lang="en-US" altLang="zh-CN" i="1">
                            <a:solidFill>
                              <a:srgbClr val="FF0000"/>
                            </a:solidFill>
                          </a:rPr>
                          <m:t>𝑦</m:t>
                        </m:r>
                      </m:e>
                    </m:d>
                    <m:r>
                      <a:rPr lang="en-US" altLang="zh-CN" i="1">
                        <a:solidFill>
                          <a:srgbClr val="FF0000"/>
                        </a:solidFill>
                      </a:rPr>
                      <m:t>≈</m:t>
                    </m:r>
                    <m:r>
                      <a:rPr lang="en-US" altLang="zh-CN" i="1">
                        <a:solidFill>
                          <a:srgbClr val="FF0000"/>
                        </a:solidFill>
                      </a:rPr>
                      <m:t>𝐼</m:t>
                    </m:r>
                    <m:d>
                      <m:dPr>
                        <m:ctrlPr>
                          <a:rPr lang="zh-CN" altLang="zh-CN" i="1">
                            <a:solidFill>
                              <a:srgbClr val="FF0000"/>
                            </a:solidFill>
                          </a:rPr>
                        </m:ctrlPr>
                      </m:dPr>
                      <m:e>
                        <m:r>
                          <a:rPr lang="en-US" altLang="zh-CN" i="1">
                            <a:solidFill>
                              <a:srgbClr val="FF0000"/>
                            </a:solidFill>
                          </a:rPr>
                          <m:t>𝑢</m:t>
                        </m:r>
                        <m:r>
                          <a:rPr lang="en-US" altLang="zh-CN" i="1">
                            <a:solidFill>
                              <a:srgbClr val="FF0000"/>
                            </a:solidFill>
                          </a:rPr>
                          <m:t>,</m:t>
                        </m:r>
                        <m:r>
                          <a:rPr lang="en-US" altLang="zh-CN" i="1">
                            <a:solidFill>
                              <a:srgbClr val="FF0000"/>
                            </a:solidFill>
                          </a:rPr>
                          <m:t>𝑣</m:t>
                        </m:r>
                      </m:e>
                    </m:d>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𝐼</m:t>
                        </m:r>
                      </m:e>
                      <m:sub>
                        <m:r>
                          <a:rPr lang="en-US" altLang="zh-CN" i="1">
                            <a:solidFill>
                              <a:srgbClr val="FF0000"/>
                            </a:solidFill>
                          </a:rPr>
                          <m:t>𝑥</m:t>
                        </m:r>
                      </m:sub>
                    </m:sSub>
                    <m:d>
                      <m:dPr>
                        <m:ctrlPr>
                          <a:rPr lang="zh-CN" altLang="zh-CN" i="1">
                            <a:solidFill>
                              <a:srgbClr val="FF0000"/>
                            </a:solidFill>
                          </a:rPr>
                        </m:ctrlPr>
                      </m:dPr>
                      <m:e>
                        <m:r>
                          <a:rPr lang="en-US" altLang="zh-CN" i="1">
                            <a:solidFill>
                              <a:srgbClr val="FF0000"/>
                            </a:solidFill>
                          </a:rPr>
                          <m:t>𝑢</m:t>
                        </m:r>
                        <m:r>
                          <a:rPr lang="en-US" altLang="zh-CN" i="1">
                            <a:solidFill>
                              <a:srgbClr val="FF0000"/>
                            </a:solidFill>
                          </a:rPr>
                          <m:t>,</m:t>
                        </m:r>
                        <m:r>
                          <a:rPr lang="en-US" altLang="zh-CN" i="1">
                            <a:solidFill>
                              <a:srgbClr val="FF0000"/>
                            </a:solidFill>
                          </a:rPr>
                          <m:t>𝑣</m:t>
                        </m:r>
                      </m:e>
                    </m:d>
                    <m:r>
                      <a:rPr lang="en-US" altLang="zh-CN" i="1">
                        <a:solidFill>
                          <a:srgbClr val="FF0000"/>
                        </a:solidFill>
                      </a:rPr>
                      <m:t>𝑥</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𝐼</m:t>
                        </m:r>
                      </m:e>
                      <m:sub>
                        <m:r>
                          <a:rPr lang="en-US" altLang="zh-CN" i="1">
                            <a:solidFill>
                              <a:srgbClr val="FF0000"/>
                            </a:solidFill>
                          </a:rPr>
                          <m:t>𝑦</m:t>
                        </m:r>
                      </m:sub>
                    </m:sSub>
                    <m:d>
                      <m:dPr>
                        <m:ctrlPr>
                          <a:rPr lang="zh-CN" altLang="zh-CN" i="1">
                            <a:solidFill>
                              <a:srgbClr val="FF0000"/>
                            </a:solidFill>
                          </a:rPr>
                        </m:ctrlPr>
                      </m:dPr>
                      <m:e>
                        <m:r>
                          <a:rPr lang="en-US" altLang="zh-CN" i="1">
                            <a:solidFill>
                              <a:srgbClr val="FF0000"/>
                            </a:solidFill>
                          </a:rPr>
                          <m:t>𝑢</m:t>
                        </m:r>
                        <m:r>
                          <a:rPr lang="en-US" altLang="zh-CN" i="1">
                            <a:solidFill>
                              <a:srgbClr val="FF0000"/>
                            </a:solidFill>
                          </a:rPr>
                          <m:t>,</m:t>
                        </m:r>
                        <m:r>
                          <a:rPr lang="en-US" altLang="zh-CN" i="1">
                            <a:solidFill>
                              <a:srgbClr val="FF0000"/>
                            </a:solidFill>
                          </a:rPr>
                          <m:t>𝑣</m:t>
                        </m:r>
                      </m:e>
                    </m:d>
                    <m:r>
                      <a:rPr lang="en-US" altLang="zh-CN" i="1">
                        <a:solidFill>
                          <a:srgbClr val="FF0000"/>
                        </a:solidFill>
                      </a:rPr>
                      <m:t>𝑦</m:t>
                    </m:r>
                    <m:r>
                      <a:rPr lang="zh-CN" altLang="zh-CN">
                        <a:solidFill>
                          <a:srgbClr val="FF0000"/>
                        </a:solidFill>
                      </a:rPr>
                      <m:t>。</m:t>
                    </m:r>
                  </m:oMath>
                </a14:m>
                <a:endParaRPr lang="en-US" altLang="zh-CN" dirty="0" smtClean="0">
                  <a:solidFill>
                    <a:srgbClr val="FF0000"/>
                  </a:solidFill>
                </a:endParaRPr>
              </a:p>
              <a:p>
                <a:r>
                  <a:rPr lang="zh-CN" altLang="zh-CN" dirty="0"/>
                  <a:t>这样就产生了如下的近似公式，</a:t>
                </a:r>
                <a:r>
                  <a:rPr lang="zh-CN" altLang="zh-CN" dirty="0" smtClean="0"/>
                  <a:t>即</a:t>
                </a:r>
                <a:endParaRPr lang="en-US" altLang="zh-CN" dirty="0" smtClean="0"/>
              </a:p>
              <a:p>
                <a:pPr lvl="1"/>
                <a14:m>
                  <m:oMath xmlns:m="http://schemas.openxmlformats.org/officeDocument/2006/math">
                    <m:r>
                      <a:rPr lang="en-US" altLang="zh-CN" i="1" smtClean="0">
                        <a:solidFill>
                          <a:srgbClr val="00B050"/>
                        </a:solidFill>
                      </a:rPr>
                      <m:t>𝑆</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en-US" altLang="zh-CN" i="1">
                        <a:solidFill>
                          <a:srgbClr val="00B050"/>
                        </a:solidFill>
                      </a:rPr>
                      <m:t>≈</m:t>
                    </m:r>
                    <m:nary>
                      <m:naryPr>
                        <m:chr m:val="∑"/>
                        <m:limLoc m:val="undOvr"/>
                        <m:supHide m:val="on"/>
                        <m:ctrlPr>
                          <a:rPr lang="zh-CN" altLang="zh-CN" i="1">
                            <a:solidFill>
                              <a:srgbClr val="00B050"/>
                            </a:solidFill>
                          </a:rPr>
                        </m:ctrlPr>
                      </m:naryPr>
                      <m:sub>
                        <m:r>
                          <a:rPr lang="en-US" altLang="zh-CN" i="1">
                            <a:solidFill>
                              <a:srgbClr val="00B050"/>
                            </a:solidFill>
                          </a:rPr>
                          <m:t>𝑢</m:t>
                        </m:r>
                      </m:sub>
                      <m:sup/>
                      <m:e>
                        <m:nary>
                          <m:naryPr>
                            <m:chr m:val="∑"/>
                            <m:limLoc m:val="undOvr"/>
                            <m:supHide m:val="on"/>
                            <m:ctrlPr>
                              <a:rPr lang="zh-CN" altLang="zh-CN" i="1">
                                <a:solidFill>
                                  <a:srgbClr val="00B050"/>
                                </a:solidFill>
                              </a:rPr>
                            </m:ctrlPr>
                          </m:naryPr>
                          <m:sub>
                            <m:r>
                              <a:rPr lang="en-US" altLang="zh-CN" i="1">
                                <a:solidFill>
                                  <a:srgbClr val="00B050"/>
                                </a:solidFill>
                              </a:rPr>
                              <m:t>𝑣</m:t>
                            </m:r>
                          </m:sub>
                          <m:sup/>
                          <m:e>
                            <m:r>
                              <a:rPr lang="en-US" altLang="zh-CN" i="1">
                                <a:solidFill>
                                  <a:srgbClr val="00B050"/>
                                </a:solidFill>
                              </a:rPr>
                              <m:t>𝜔</m:t>
                            </m:r>
                            <m:r>
                              <a:rPr lang="en-US" altLang="zh-CN" i="1">
                                <a:solidFill>
                                  <a:srgbClr val="00B050"/>
                                </a:solidFill>
                              </a:rPr>
                              <m:t>(</m:t>
                            </m:r>
                            <m:r>
                              <a:rPr lang="en-US" altLang="zh-CN" i="1">
                                <a:solidFill>
                                  <a:srgbClr val="00B050"/>
                                </a:solidFill>
                              </a:rPr>
                              <m:t>𝑢</m:t>
                            </m:r>
                            <m:r>
                              <a:rPr lang="en-US" altLang="zh-CN" i="1">
                                <a:solidFill>
                                  <a:srgbClr val="00B050"/>
                                </a:solidFill>
                              </a:rPr>
                              <m:t>,</m:t>
                            </m:r>
                            <m:r>
                              <a:rPr lang="en-US" altLang="zh-CN" i="1">
                                <a:solidFill>
                                  <a:srgbClr val="00B050"/>
                                </a:solidFill>
                              </a:rPr>
                              <m:t>𝑣</m:t>
                            </m:r>
                            <m:r>
                              <a:rPr lang="en-US" altLang="zh-CN" i="1">
                                <a:solidFill>
                                  <a:srgbClr val="00B050"/>
                                </a:solidFill>
                              </a:rPr>
                              <m:t>)</m:t>
                            </m:r>
                            <m:sSup>
                              <m:sSupPr>
                                <m:ctrlPr>
                                  <a:rPr lang="zh-CN" altLang="zh-CN" i="1">
                                    <a:solidFill>
                                      <a:srgbClr val="00B050"/>
                                    </a:solidFill>
                                  </a:rPr>
                                </m:ctrlPr>
                              </m:sSupPr>
                              <m:e>
                                <m:d>
                                  <m:dPr>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𝐼</m:t>
                                        </m:r>
                                      </m:e>
                                      <m:sub>
                                        <m:r>
                                          <a:rPr lang="en-US" altLang="zh-CN" i="1">
                                            <a:solidFill>
                                              <a:srgbClr val="00B050"/>
                                            </a:solidFill>
                                          </a:rPr>
                                          <m:t>𝑥</m:t>
                                        </m:r>
                                      </m:sub>
                                    </m:sSub>
                                    <m:d>
                                      <m:dPr>
                                        <m:ctrlPr>
                                          <a:rPr lang="zh-CN" altLang="zh-CN" i="1">
                                            <a:solidFill>
                                              <a:srgbClr val="00B050"/>
                                            </a:solidFill>
                                          </a:rPr>
                                        </m:ctrlPr>
                                      </m:dPr>
                                      <m:e>
                                        <m:r>
                                          <a:rPr lang="en-US" altLang="zh-CN" i="1">
                                            <a:solidFill>
                                              <a:srgbClr val="00B050"/>
                                            </a:solidFill>
                                          </a:rPr>
                                          <m:t>𝑢</m:t>
                                        </m:r>
                                        <m:r>
                                          <a:rPr lang="en-US" altLang="zh-CN" i="1">
                                            <a:solidFill>
                                              <a:srgbClr val="00B050"/>
                                            </a:solidFill>
                                          </a:rPr>
                                          <m:t>,</m:t>
                                        </m:r>
                                        <m:r>
                                          <a:rPr lang="en-US" altLang="zh-CN" i="1">
                                            <a:solidFill>
                                              <a:srgbClr val="00B050"/>
                                            </a:solidFill>
                                          </a:rPr>
                                          <m:t>𝑣</m:t>
                                        </m:r>
                                      </m:e>
                                    </m:d>
                                    <m:r>
                                      <a:rPr lang="en-US" altLang="zh-CN" i="1">
                                        <a:solidFill>
                                          <a:srgbClr val="00B050"/>
                                        </a:solidFill>
                                      </a:rPr>
                                      <m:t>𝑥</m:t>
                                    </m:r>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𝐼</m:t>
                                        </m:r>
                                      </m:e>
                                      <m:sub>
                                        <m:r>
                                          <a:rPr lang="en-US" altLang="zh-CN" i="1">
                                            <a:solidFill>
                                              <a:srgbClr val="00B050"/>
                                            </a:solidFill>
                                          </a:rPr>
                                          <m:t>𝑦</m:t>
                                        </m:r>
                                      </m:sub>
                                    </m:sSub>
                                    <m:d>
                                      <m:dPr>
                                        <m:ctrlPr>
                                          <a:rPr lang="zh-CN" altLang="zh-CN" i="1">
                                            <a:solidFill>
                                              <a:srgbClr val="00B050"/>
                                            </a:solidFill>
                                          </a:rPr>
                                        </m:ctrlPr>
                                      </m:dPr>
                                      <m:e>
                                        <m:r>
                                          <a:rPr lang="en-US" altLang="zh-CN" i="1">
                                            <a:solidFill>
                                              <a:srgbClr val="00B050"/>
                                            </a:solidFill>
                                          </a:rPr>
                                          <m:t>𝑢</m:t>
                                        </m:r>
                                        <m:r>
                                          <a:rPr lang="en-US" altLang="zh-CN" i="1">
                                            <a:solidFill>
                                              <a:srgbClr val="00B050"/>
                                            </a:solidFill>
                                          </a:rPr>
                                          <m:t>,</m:t>
                                        </m:r>
                                        <m:r>
                                          <a:rPr lang="en-US" altLang="zh-CN" i="1">
                                            <a:solidFill>
                                              <a:srgbClr val="00B050"/>
                                            </a:solidFill>
                                          </a:rPr>
                                          <m:t>𝑣</m:t>
                                        </m:r>
                                      </m:e>
                                    </m:d>
                                    <m:r>
                                      <a:rPr lang="en-US" altLang="zh-CN" i="1">
                                        <a:solidFill>
                                          <a:srgbClr val="00B050"/>
                                        </a:solidFill>
                                      </a:rPr>
                                      <m:t>𝑦</m:t>
                                    </m:r>
                                  </m:e>
                                </m:d>
                              </m:e>
                              <m:sup>
                                <m:r>
                                  <a:rPr lang="en-US" altLang="zh-CN" i="1">
                                    <a:solidFill>
                                      <a:srgbClr val="00B050"/>
                                    </a:solidFill>
                                  </a:rPr>
                                  <m:t>2</m:t>
                                </m:r>
                              </m:sup>
                            </m:sSup>
                          </m:e>
                        </m:nary>
                      </m:e>
                    </m:nary>
                    <m:r>
                      <a:rPr lang="zh-CN" altLang="zh-CN">
                        <a:solidFill>
                          <a:srgbClr val="00B050"/>
                        </a:solidFill>
                      </a:rPr>
                      <m:t>，</m:t>
                    </m:r>
                  </m:oMath>
                </a14:m>
                <a:endParaRPr lang="en-US" altLang="zh-CN" dirty="0" smtClean="0">
                  <a:solidFill>
                    <a:srgbClr val="00B050"/>
                  </a:solidFill>
                </a:endParaRPr>
              </a:p>
              <a:p>
                <a:pPr lvl="1"/>
                <a:r>
                  <a:rPr lang="zh-CN" altLang="zh-CN" dirty="0"/>
                  <a:t>并可以描述为如下的矩阵</a:t>
                </a:r>
                <a:r>
                  <a:rPr lang="zh-CN" altLang="zh-CN" dirty="0" smtClean="0"/>
                  <a:t>形式</a:t>
                </a:r>
                <a:endParaRPr lang="en-US" altLang="zh-CN" dirty="0" smtClean="0"/>
              </a:p>
              <a:p>
                <a:pPr lvl="2"/>
                <a14:m>
                  <m:oMath xmlns:m="http://schemas.openxmlformats.org/officeDocument/2006/math">
                    <m:r>
                      <a:rPr lang="en-US" altLang="zh-CN" i="1" smtClean="0">
                        <a:solidFill>
                          <a:srgbClr val="C00000"/>
                        </a:solidFill>
                      </a:rPr>
                      <m:t>𝑆</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en-US" altLang="zh-CN" i="1">
                        <a:solidFill>
                          <a:srgbClr val="C00000"/>
                        </a:solidFill>
                      </a:rPr>
                      <m:t>≈</m:t>
                    </m:r>
                    <m:d>
                      <m:dPr>
                        <m:ctrlPr>
                          <a:rPr lang="zh-CN" altLang="zh-CN" i="1">
                            <a:solidFill>
                              <a:srgbClr val="C00000"/>
                            </a:solidFill>
                          </a:rPr>
                        </m:ctrlPr>
                      </m:dPr>
                      <m:e>
                        <m:m>
                          <m:mPr>
                            <m:mcs>
                              <m:mc>
                                <m:mcPr>
                                  <m:count m:val="2"/>
                                  <m:mcJc m:val="center"/>
                                </m:mcPr>
                              </m:mc>
                            </m:mcs>
                            <m:ctrlPr>
                              <a:rPr lang="zh-CN" altLang="zh-CN" i="1">
                                <a:solidFill>
                                  <a:srgbClr val="C00000"/>
                                </a:solidFill>
                              </a:rPr>
                            </m:ctrlPr>
                          </m:mPr>
                          <m:mr>
                            <m:e>
                              <m:r>
                                <a:rPr lang="en-US" altLang="zh-CN" i="1">
                                  <a:solidFill>
                                    <a:srgbClr val="C00000"/>
                                  </a:solidFill>
                                </a:rPr>
                                <m:t>𝑥</m:t>
                              </m:r>
                            </m:e>
                            <m:e>
                              <m:r>
                                <a:rPr lang="en-US" altLang="zh-CN" i="1">
                                  <a:solidFill>
                                    <a:srgbClr val="C00000"/>
                                  </a:solidFill>
                                </a:rPr>
                                <m:t>𝑦</m:t>
                              </m:r>
                            </m:e>
                          </m:mr>
                        </m:m>
                      </m:e>
                    </m:d>
                    <m:r>
                      <a:rPr lang="en-US" altLang="zh-CN" i="1">
                        <a:solidFill>
                          <a:srgbClr val="C00000"/>
                        </a:solidFill>
                      </a:rPr>
                      <m:t>𝐴</m:t>
                    </m:r>
                    <m:d>
                      <m:dPr>
                        <m:ctrlPr>
                          <a:rPr lang="zh-CN" altLang="zh-CN" i="1">
                            <a:solidFill>
                              <a:srgbClr val="C00000"/>
                            </a:solidFill>
                          </a:rPr>
                        </m:ctrlPr>
                      </m:dPr>
                      <m:e>
                        <m:m>
                          <m:mPr>
                            <m:mcs>
                              <m:mc>
                                <m:mcPr>
                                  <m:count m:val="1"/>
                                  <m:mcJc m:val="center"/>
                                </m:mcPr>
                              </m:mc>
                            </m:mcs>
                            <m:ctrlPr>
                              <a:rPr lang="zh-CN" altLang="zh-CN" i="1">
                                <a:solidFill>
                                  <a:srgbClr val="C00000"/>
                                </a:solidFill>
                              </a:rPr>
                            </m:ctrlPr>
                          </m:mPr>
                          <m:mr>
                            <m:e>
                              <m:r>
                                <a:rPr lang="en-US" altLang="zh-CN" i="1">
                                  <a:solidFill>
                                    <a:srgbClr val="C00000"/>
                                  </a:solidFill>
                                </a:rPr>
                                <m:t>𝑥</m:t>
                              </m:r>
                            </m:e>
                          </m:mr>
                          <m:mr>
                            <m:e>
                              <m:r>
                                <a:rPr lang="en-US" altLang="zh-CN" i="1">
                                  <a:solidFill>
                                    <a:srgbClr val="C00000"/>
                                  </a:solidFill>
                                </a:rPr>
                                <m:t>𝑦</m:t>
                              </m:r>
                            </m:e>
                          </m:mr>
                        </m:m>
                      </m:e>
                    </m:d>
                    <m:r>
                      <a:rPr lang="zh-CN" altLang="zh-CN">
                        <a:solidFill>
                          <a:srgbClr val="C00000"/>
                        </a:solidFill>
                      </a:rPr>
                      <m:t>，</m:t>
                    </m:r>
                  </m:oMath>
                </a14:m>
                <a:endParaRPr lang="en-US" altLang="zh-CN" dirty="0" smtClean="0">
                  <a:solidFill>
                    <a:srgbClr val="C00000"/>
                  </a:solidFill>
                </a:endParaRPr>
              </a:p>
              <a:p>
                <a:pPr lvl="3"/>
                <a:r>
                  <a:rPr lang="zh-CN" altLang="zh-CN" dirty="0"/>
                  <a:t>其中</a:t>
                </a:r>
                <a14:m>
                  <m:oMath xmlns:m="http://schemas.openxmlformats.org/officeDocument/2006/math">
                    <m:r>
                      <a:rPr lang="en-US" altLang="zh-CN" i="1"/>
                      <m:t>𝐴</m:t>
                    </m:r>
                  </m:oMath>
                </a14:m>
                <a:r>
                  <a:rPr lang="zh-CN" altLang="zh-CN" dirty="0"/>
                  <a:t>为结构张量，</a:t>
                </a:r>
                <a:r>
                  <a:rPr lang="zh-CN" altLang="zh-CN" dirty="0" smtClean="0"/>
                  <a:t>即</a:t>
                </a:r>
                <a:endParaRPr lang="en-US" altLang="zh-CN" dirty="0" smtClean="0"/>
              </a:p>
              <a:p>
                <a:pPr lvl="4"/>
                <a14:m>
                  <m:oMath xmlns:m="http://schemas.openxmlformats.org/officeDocument/2006/math">
                    <m:r>
                      <a:rPr lang="en-US" altLang="zh-CN" i="1" smtClean="0">
                        <a:solidFill>
                          <a:srgbClr val="0070C0"/>
                        </a:solidFill>
                      </a:rPr>
                      <m:t>𝐴</m:t>
                    </m:r>
                    <m:r>
                      <a:rPr lang="en-US" altLang="zh-CN" i="1" smtClean="0">
                        <a:solidFill>
                          <a:srgbClr val="0070C0"/>
                        </a:solidFill>
                      </a:rPr>
                      <m:t>=</m:t>
                    </m:r>
                    <m:nary>
                      <m:naryPr>
                        <m:chr m:val="∑"/>
                        <m:limLoc m:val="undOvr"/>
                        <m:supHide m:val="on"/>
                        <m:ctrlPr>
                          <a:rPr lang="zh-CN" altLang="zh-CN" i="1">
                            <a:solidFill>
                              <a:srgbClr val="0070C0"/>
                            </a:solidFill>
                          </a:rPr>
                        </m:ctrlPr>
                      </m:naryPr>
                      <m:sub>
                        <m:r>
                          <a:rPr lang="en-US" altLang="zh-CN" i="1">
                            <a:solidFill>
                              <a:srgbClr val="0070C0"/>
                            </a:solidFill>
                          </a:rPr>
                          <m:t>𝑢</m:t>
                        </m:r>
                      </m:sub>
                      <m:sup/>
                      <m:e>
                        <m:nary>
                          <m:naryPr>
                            <m:chr m:val="∑"/>
                            <m:limLoc m:val="undOvr"/>
                            <m:supHide m:val="on"/>
                            <m:ctrlPr>
                              <a:rPr lang="zh-CN" altLang="zh-CN" i="1">
                                <a:solidFill>
                                  <a:srgbClr val="0070C0"/>
                                </a:solidFill>
                              </a:rPr>
                            </m:ctrlPr>
                          </m:naryPr>
                          <m:sub>
                            <m:r>
                              <a:rPr lang="en-US" altLang="zh-CN" i="1">
                                <a:solidFill>
                                  <a:srgbClr val="0070C0"/>
                                </a:solidFill>
                              </a:rPr>
                              <m:t>𝑣</m:t>
                            </m:r>
                          </m:sub>
                          <m:sup/>
                          <m:e>
                            <m:r>
                              <a:rPr lang="en-US" altLang="zh-CN" i="1">
                                <a:solidFill>
                                  <a:srgbClr val="0070C0"/>
                                </a:solidFill>
                              </a:rPr>
                              <m:t>𝜔</m:t>
                            </m:r>
                            <m:r>
                              <a:rPr lang="en-US" altLang="zh-CN" i="1">
                                <a:solidFill>
                                  <a:srgbClr val="0070C0"/>
                                </a:solidFill>
                              </a:rPr>
                              <m:t>(</m:t>
                            </m:r>
                            <m:r>
                              <a:rPr lang="en-US" altLang="zh-CN" i="1">
                                <a:solidFill>
                                  <a:srgbClr val="0070C0"/>
                                </a:solidFill>
                              </a:rPr>
                              <m:t>𝑢</m:t>
                            </m:r>
                            <m:r>
                              <a:rPr lang="en-US" altLang="zh-CN" i="1">
                                <a:solidFill>
                                  <a:srgbClr val="0070C0"/>
                                </a:solidFill>
                              </a:rPr>
                              <m:t>,</m:t>
                            </m:r>
                            <m:r>
                              <a:rPr lang="en-US" altLang="zh-CN" i="1">
                                <a:solidFill>
                                  <a:srgbClr val="0070C0"/>
                                </a:solidFill>
                              </a:rPr>
                              <m:t>𝑣</m:t>
                            </m:r>
                            <m:r>
                              <a:rPr lang="en-US" altLang="zh-CN" i="1">
                                <a:solidFill>
                                  <a:srgbClr val="0070C0"/>
                                </a:solidFill>
                              </a:rPr>
                              <m:t>)</m:t>
                            </m:r>
                            <m:d>
                              <m:dPr>
                                <m:begChr m:val="["/>
                                <m:endChr m:val="]"/>
                                <m:ctrlPr>
                                  <a:rPr lang="zh-CN" altLang="zh-CN" i="1">
                                    <a:solidFill>
                                      <a:srgbClr val="0070C0"/>
                                    </a:solidFill>
                                  </a:rPr>
                                </m:ctrlPr>
                              </m:dPr>
                              <m:e>
                                <m:m>
                                  <m:mPr>
                                    <m:mcs>
                                      <m:mc>
                                        <m:mcPr>
                                          <m:count m:val="2"/>
                                          <m:mcJc m:val="center"/>
                                        </m:mcPr>
                                      </m:mc>
                                    </m:mcs>
                                    <m:ctrlPr>
                                      <a:rPr lang="zh-CN" altLang="zh-CN" i="1">
                                        <a:solidFill>
                                          <a:srgbClr val="0070C0"/>
                                        </a:solidFill>
                                      </a:rPr>
                                    </m:ctrlPr>
                                  </m:mPr>
                                  <m:mr>
                                    <m:e>
                                      <m:sSubSup>
                                        <m:sSubSupPr>
                                          <m:ctrlPr>
                                            <a:rPr lang="zh-CN" altLang="zh-CN" i="1">
                                              <a:solidFill>
                                                <a:srgbClr val="0070C0"/>
                                              </a:solidFill>
                                            </a:rPr>
                                          </m:ctrlPr>
                                        </m:sSubSupPr>
                                        <m:e>
                                          <m:r>
                                            <a:rPr lang="en-US" altLang="zh-CN" i="1">
                                              <a:solidFill>
                                                <a:srgbClr val="0070C0"/>
                                              </a:solidFill>
                                            </a:rPr>
                                            <m:t>𝐼</m:t>
                                          </m:r>
                                        </m:e>
                                        <m:sub>
                                          <m:r>
                                            <a:rPr lang="en-US" altLang="zh-CN" i="1">
                                              <a:solidFill>
                                                <a:srgbClr val="0070C0"/>
                                              </a:solidFill>
                                            </a:rPr>
                                            <m:t>𝑥</m:t>
                                          </m:r>
                                        </m:sub>
                                        <m:sup>
                                          <m:r>
                                            <a:rPr lang="en-US" altLang="zh-CN" i="1">
                                              <a:solidFill>
                                                <a:srgbClr val="0070C0"/>
                                              </a:solidFill>
                                            </a:rPr>
                                            <m:t>2</m:t>
                                          </m:r>
                                        </m:sup>
                                      </m:sSubSup>
                                    </m:e>
                                    <m:e>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𝑥</m:t>
                                          </m:r>
                                        </m:sub>
                                      </m:sSub>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𝑦</m:t>
                                          </m:r>
                                        </m:sub>
                                      </m:sSub>
                                    </m:e>
                                  </m:mr>
                                  <m:mr>
                                    <m:e>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𝑥</m:t>
                                          </m:r>
                                        </m:sub>
                                      </m:sSub>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𝑦</m:t>
                                          </m:r>
                                        </m:sub>
                                      </m:sSub>
                                    </m:e>
                                    <m:e>
                                      <m:sSubSup>
                                        <m:sSubSupPr>
                                          <m:ctrlPr>
                                            <a:rPr lang="zh-CN" altLang="zh-CN" i="1">
                                              <a:solidFill>
                                                <a:srgbClr val="0070C0"/>
                                              </a:solidFill>
                                            </a:rPr>
                                          </m:ctrlPr>
                                        </m:sSubSupPr>
                                        <m:e>
                                          <m:r>
                                            <a:rPr lang="en-US" altLang="zh-CN" i="1">
                                              <a:solidFill>
                                                <a:srgbClr val="0070C0"/>
                                              </a:solidFill>
                                            </a:rPr>
                                            <m:t>𝐼</m:t>
                                          </m:r>
                                        </m:e>
                                        <m:sub>
                                          <m:r>
                                            <a:rPr lang="en-US" altLang="zh-CN" i="1">
                                              <a:solidFill>
                                                <a:srgbClr val="0070C0"/>
                                              </a:solidFill>
                                            </a:rPr>
                                            <m:t>𝑦</m:t>
                                          </m:r>
                                        </m:sub>
                                        <m:sup>
                                          <m:r>
                                            <a:rPr lang="en-US" altLang="zh-CN" i="1">
                                              <a:solidFill>
                                                <a:srgbClr val="0070C0"/>
                                              </a:solidFill>
                                            </a:rPr>
                                            <m:t>2</m:t>
                                          </m:r>
                                        </m:sup>
                                      </m:sSubSup>
                                    </m:e>
                                  </m:mr>
                                </m:m>
                              </m:e>
                            </m:d>
                          </m:e>
                        </m:nary>
                      </m:e>
                    </m:nary>
                    <m:r>
                      <a:rPr lang="en-US" altLang="zh-CN" i="1">
                        <a:solidFill>
                          <a:srgbClr val="0070C0"/>
                        </a:solidFill>
                      </a:rPr>
                      <m:t>=</m:t>
                    </m:r>
                    <m:d>
                      <m:dPr>
                        <m:begChr m:val="["/>
                        <m:endChr m:val="]"/>
                        <m:ctrlPr>
                          <a:rPr lang="zh-CN" altLang="zh-CN" i="1">
                            <a:solidFill>
                              <a:srgbClr val="0070C0"/>
                            </a:solidFill>
                          </a:rPr>
                        </m:ctrlPr>
                      </m:dPr>
                      <m:e>
                        <m:m>
                          <m:mPr>
                            <m:mcs>
                              <m:mc>
                                <m:mcPr>
                                  <m:count m:val="2"/>
                                  <m:mcJc m:val="center"/>
                                </m:mcPr>
                              </m:mc>
                            </m:mcs>
                            <m:ctrlPr>
                              <a:rPr lang="zh-CN" altLang="zh-CN" i="1">
                                <a:solidFill>
                                  <a:srgbClr val="0070C0"/>
                                </a:solidFill>
                              </a:rPr>
                            </m:ctrlPr>
                          </m:mPr>
                          <m:mr>
                            <m:e>
                              <m:d>
                                <m:dPr>
                                  <m:begChr m:val="〈"/>
                                  <m:endChr m:val="〉"/>
                                  <m:ctrlPr>
                                    <a:rPr lang="zh-CN" altLang="zh-CN" i="1">
                                      <a:solidFill>
                                        <a:srgbClr val="0070C0"/>
                                      </a:solidFill>
                                    </a:rPr>
                                  </m:ctrlPr>
                                </m:dPr>
                                <m:e>
                                  <m:sSubSup>
                                    <m:sSubSupPr>
                                      <m:ctrlPr>
                                        <a:rPr lang="zh-CN" altLang="zh-CN" i="1">
                                          <a:solidFill>
                                            <a:srgbClr val="0070C0"/>
                                          </a:solidFill>
                                        </a:rPr>
                                      </m:ctrlPr>
                                    </m:sSubSupPr>
                                    <m:e>
                                      <m:r>
                                        <a:rPr lang="en-US" altLang="zh-CN" i="1">
                                          <a:solidFill>
                                            <a:srgbClr val="0070C0"/>
                                          </a:solidFill>
                                        </a:rPr>
                                        <m:t>𝐼</m:t>
                                      </m:r>
                                    </m:e>
                                    <m:sub>
                                      <m:r>
                                        <a:rPr lang="en-US" altLang="zh-CN" i="1">
                                          <a:solidFill>
                                            <a:srgbClr val="0070C0"/>
                                          </a:solidFill>
                                        </a:rPr>
                                        <m:t>𝑥</m:t>
                                      </m:r>
                                    </m:sub>
                                    <m:sup>
                                      <m:r>
                                        <a:rPr lang="en-US" altLang="zh-CN" i="1">
                                          <a:solidFill>
                                            <a:srgbClr val="0070C0"/>
                                          </a:solidFill>
                                        </a:rPr>
                                        <m:t>2</m:t>
                                      </m:r>
                                    </m:sup>
                                  </m:sSubSup>
                                </m:e>
                              </m:d>
                            </m:e>
                            <m:e>
                              <m:d>
                                <m:dPr>
                                  <m:begChr m:val="〈"/>
                                  <m:endChr m:val="〉"/>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𝑥</m:t>
                                      </m:r>
                                    </m:sub>
                                  </m:sSub>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𝑦</m:t>
                                      </m:r>
                                    </m:sub>
                                  </m:sSub>
                                </m:e>
                              </m:d>
                            </m:e>
                          </m:mr>
                          <m:mr>
                            <m:e>
                              <m:d>
                                <m:dPr>
                                  <m:begChr m:val="〈"/>
                                  <m:endChr m:val="〉"/>
                                  <m:ctrlPr>
                                    <a:rPr lang="zh-CN" altLang="zh-CN" i="1">
                                      <a:solidFill>
                                        <a:srgbClr val="0070C0"/>
                                      </a:solidFill>
                                    </a:rPr>
                                  </m:ctrlPr>
                                </m:dPr>
                                <m:e>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𝑥</m:t>
                                      </m:r>
                                    </m:sub>
                                  </m:sSub>
                                  <m:sSub>
                                    <m:sSubPr>
                                      <m:ctrlPr>
                                        <a:rPr lang="zh-CN" altLang="zh-CN" i="1">
                                          <a:solidFill>
                                            <a:srgbClr val="0070C0"/>
                                          </a:solidFill>
                                        </a:rPr>
                                      </m:ctrlPr>
                                    </m:sSubPr>
                                    <m:e>
                                      <m:r>
                                        <a:rPr lang="en-US" altLang="zh-CN" i="1">
                                          <a:solidFill>
                                            <a:srgbClr val="0070C0"/>
                                          </a:solidFill>
                                        </a:rPr>
                                        <m:t>𝐼</m:t>
                                      </m:r>
                                    </m:e>
                                    <m:sub>
                                      <m:r>
                                        <a:rPr lang="en-US" altLang="zh-CN" i="1">
                                          <a:solidFill>
                                            <a:srgbClr val="0070C0"/>
                                          </a:solidFill>
                                        </a:rPr>
                                        <m:t>𝑦</m:t>
                                      </m:r>
                                    </m:sub>
                                  </m:sSub>
                                </m:e>
                              </m:d>
                            </m:e>
                            <m:e>
                              <m:d>
                                <m:dPr>
                                  <m:begChr m:val="〈"/>
                                  <m:endChr m:val="〉"/>
                                  <m:ctrlPr>
                                    <a:rPr lang="zh-CN" altLang="zh-CN" i="1">
                                      <a:solidFill>
                                        <a:srgbClr val="0070C0"/>
                                      </a:solidFill>
                                    </a:rPr>
                                  </m:ctrlPr>
                                </m:dPr>
                                <m:e>
                                  <m:sSubSup>
                                    <m:sSubSupPr>
                                      <m:ctrlPr>
                                        <a:rPr lang="zh-CN" altLang="zh-CN" i="1">
                                          <a:solidFill>
                                            <a:srgbClr val="0070C0"/>
                                          </a:solidFill>
                                        </a:rPr>
                                      </m:ctrlPr>
                                    </m:sSubSupPr>
                                    <m:e>
                                      <m:r>
                                        <a:rPr lang="en-US" altLang="zh-CN" i="1">
                                          <a:solidFill>
                                            <a:srgbClr val="0070C0"/>
                                          </a:solidFill>
                                        </a:rPr>
                                        <m:t>𝐼</m:t>
                                      </m:r>
                                    </m:e>
                                    <m:sub>
                                      <m:r>
                                        <a:rPr lang="en-US" altLang="zh-CN" i="1">
                                          <a:solidFill>
                                            <a:srgbClr val="0070C0"/>
                                          </a:solidFill>
                                        </a:rPr>
                                        <m:t>𝑦</m:t>
                                      </m:r>
                                    </m:sub>
                                    <m:sup>
                                      <m:r>
                                        <a:rPr lang="en-US" altLang="zh-CN" i="1">
                                          <a:solidFill>
                                            <a:srgbClr val="0070C0"/>
                                          </a:solidFill>
                                        </a:rPr>
                                        <m:t>2</m:t>
                                      </m:r>
                                    </m:sup>
                                  </m:sSubSup>
                                </m:e>
                              </m:d>
                            </m:e>
                          </m:mr>
                        </m:m>
                      </m:e>
                    </m:d>
                    <m:r>
                      <a:rPr lang="zh-CN" altLang="zh-CN">
                        <a:solidFill>
                          <a:srgbClr val="0070C0"/>
                        </a:solidFill>
                      </a:rPr>
                      <m:t>。</m:t>
                    </m:r>
                  </m:oMath>
                </a14:m>
                <a:endParaRPr lang="zh-CN" altLang="en-US" dirty="0">
                  <a:solidFill>
                    <a:srgbClr val="0070C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6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36</a:t>
            </a:fld>
            <a:endParaRPr lang="zh-CN" altLang="en-US"/>
          </a:p>
        </p:txBody>
      </p:sp>
    </p:spTree>
    <p:extLst>
      <p:ext uri="{BB962C8B-B14F-4D97-AF65-F5344CB8AC3E}">
        <p14:creationId xmlns:p14="http://schemas.microsoft.com/office/powerpoint/2010/main" val="12381609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Harris &amp; Stephens</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zh-CN" dirty="0"/>
                  <a:t>矩阵</a:t>
                </a:r>
                <a14:m>
                  <m:oMath xmlns:m="http://schemas.openxmlformats.org/officeDocument/2006/math">
                    <m:r>
                      <a:rPr lang="en-US" altLang="zh-CN" i="1"/>
                      <m:t>𝐴</m:t>
                    </m:r>
                  </m:oMath>
                </a14:m>
                <a:r>
                  <a:rPr lang="zh-CN" altLang="zh-CN" dirty="0"/>
                  <a:t>就称为</a:t>
                </a:r>
                <a:r>
                  <a:rPr lang="en-US" altLang="zh-CN" dirty="0">
                    <a:solidFill>
                      <a:srgbClr val="0000FF"/>
                    </a:solidFill>
                  </a:rPr>
                  <a:t>Harris</a:t>
                </a:r>
                <a:r>
                  <a:rPr lang="zh-CN" altLang="zh-CN" dirty="0">
                    <a:solidFill>
                      <a:srgbClr val="0000FF"/>
                    </a:solidFill>
                  </a:rPr>
                  <a:t>矩阵</a:t>
                </a:r>
                <a:r>
                  <a:rPr lang="zh-CN" altLang="zh-CN" dirty="0"/>
                  <a:t>，其中尖括号表示在</a:t>
                </a:r>
                <a14:m>
                  <m:oMath xmlns:m="http://schemas.openxmlformats.org/officeDocument/2006/math">
                    <m:r>
                      <a:rPr lang="en-US" altLang="zh-CN" i="1"/>
                      <m:t>(</m:t>
                    </m:r>
                    <m:r>
                      <a:rPr lang="en-US" altLang="zh-CN" i="1"/>
                      <m:t>𝑢</m:t>
                    </m:r>
                    <m:r>
                      <a:rPr lang="en-US" altLang="zh-CN" i="1"/>
                      <m:t>,</m:t>
                    </m:r>
                    <m:r>
                      <a:rPr lang="en-US" altLang="zh-CN" i="1"/>
                      <m:t>𝑣</m:t>
                    </m:r>
                    <m:r>
                      <a:rPr lang="en-US" altLang="zh-CN" i="1"/>
                      <m:t>)</m:t>
                    </m:r>
                  </m:oMath>
                </a14:m>
                <a:r>
                  <a:rPr lang="zh-CN" altLang="zh-CN" dirty="0"/>
                  <a:t>上的均值</a:t>
                </a:r>
                <a:r>
                  <a:rPr lang="zh-CN" altLang="zh-CN" dirty="0" smtClean="0"/>
                  <a:t>。</a:t>
                </a:r>
                <a:endParaRPr lang="en-US" altLang="zh-CN" dirty="0" smtClean="0"/>
              </a:p>
              <a:p>
                <a:r>
                  <a:rPr lang="zh-CN" altLang="zh-CN" dirty="0"/>
                  <a:t>一个角点就可以刻画为在向量</a:t>
                </a:r>
                <a14:m>
                  <m:oMath xmlns:m="http://schemas.openxmlformats.org/officeDocument/2006/math">
                    <m:d>
                      <m:dPr>
                        <m:ctrlPr>
                          <a:rPr lang="zh-CN" altLang="zh-CN" i="1"/>
                        </m:ctrlPr>
                      </m:dPr>
                      <m:e>
                        <m:m>
                          <m:mPr>
                            <m:mcs>
                              <m:mc>
                                <m:mcPr>
                                  <m:count m:val="2"/>
                                  <m:mcJc m:val="center"/>
                                </m:mcPr>
                              </m:mc>
                            </m:mcs>
                            <m:ctrlPr>
                              <a:rPr lang="zh-CN" altLang="zh-CN" i="1"/>
                            </m:ctrlPr>
                          </m:mPr>
                          <m:mr>
                            <m:e>
                              <m:r>
                                <a:rPr lang="en-US" altLang="zh-CN" i="1"/>
                                <m:t>𝑥</m:t>
                              </m:r>
                            </m:e>
                            <m:e>
                              <m:r>
                                <a:rPr lang="en-US" altLang="zh-CN" i="1"/>
                                <m:t>𝑦</m:t>
                              </m:r>
                            </m:e>
                          </m:mr>
                        </m:m>
                      </m:e>
                    </m:d>
                  </m:oMath>
                </a14:m>
                <a:r>
                  <a:rPr lang="zh-CN" altLang="zh-CN" dirty="0"/>
                  <a:t>的任何方向上</a:t>
                </a:r>
                <a14:m>
                  <m:oMath xmlns:m="http://schemas.openxmlformats.org/officeDocument/2006/math">
                    <m:r>
                      <a:rPr lang="en-US" altLang="zh-CN" i="1"/>
                      <m:t>𝑆</m:t>
                    </m:r>
                  </m:oMath>
                </a14:m>
                <a:r>
                  <a:rPr lang="zh-CN" altLang="zh-CN" dirty="0"/>
                  <a:t>具有较大变化的点</a:t>
                </a:r>
                <a:r>
                  <a:rPr lang="zh-CN" altLang="zh-CN" dirty="0" smtClean="0"/>
                  <a:t>。</a:t>
                </a:r>
                <a:endParaRPr lang="en-US" altLang="zh-CN" dirty="0" smtClean="0"/>
              </a:p>
              <a:p>
                <a:pPr lvl="1"/>
                <a14:m>
                  <m:oMath xmlns:m="http://schemas.openxmlformats.org/officeDocument/2006/math">
                    <m:r>
                      <a:rPr lang="en-US" altLang="zh-CN" i="1" smtClean="0">
                        <a:solidFill>
                          <a:srgbClr val="FF0000"/>
                        </a:solidFill>
                      </a:rPr>
                      <m:t>𝐴</m:t>
                    </m:r>
                  </m:oMath>
                </a14:m>
                <a:r>
                  <a:rPr lang="zh-CN" altLang="zh-CN" dirty="0">
                    <a:solidFill>
                      <a:srgbClr val="FF0000"/>
                    </a:solidFill>
                  </a:rPr>
                  <a:t>在角点位置上应该具有两个“大”的特征值</a:t>
                </a:r>
                <a14:m>
                  <m:oMath xmlns:m="http://schemas.openxmlformats.org/officeDocument/2006/math">
                    <m:sSub>
                      <m:sSubPr>
                        <m:ctrlPr>
                          <a:rPr lang="zh-CN" altLang="zh-CN" i="1">
                            <a:solidFill>
                              <a:srgbClr val="FF0000"/>
                            </a:solidFill>
                          </a:rPr>
                        </m:ctrlPr>
                      </m:sSubPr>
                      <m:e>
                        <m:r>
                          <m:rPr>
                            <m:sty m:val="p"/>
                          </m:rPr>
                          <a:rPr lang="en-US" altLang="zh-CN">
                            <a:solidFill>
                              <a:srgbClr val="FF0000"/>
                            </a:solidFill>
                          </a:rPr>
                          <m:t>λ</m:t>
                        </m:r>
                      </m:e>
                      <m:sub>
                        <m:r>
                          <a:rPr lang="en-US" altLang="zh-CN">
                            <a:solidFill>
                              <a:srgbClr val="FF0000"/>
                            </a:solidFill>
                          </a:rPr>
                          <m:t>1</m:t>
                        </m:r>
                      </m:sub>
                    </m:sSub>
                  </m:oMath>
                </a14:m>
                <a:r>
                  <a:rPr lang="zh-CN" altLang="zh-CN" dirty="0">
                    <a:solidFill>
                      <a:srgbClr val="FF0000"/>
                    </a:solidFill>
                  </a:rPr>
                  <a:t>和</a:t>
                </a:r>
                <a14:m>
                  <m:oMath xmlns:m="http://schemas.openxmlformats.org/officeDocument/2006/math">
                    <m:sSub>
                      <m:sSubPr>
                        <m:ctrlPr>
                          <a:rPr lang="zh-CN" altLang="zh-CN" i="1">
                            <a:solidFill>
                              <a:srgbClr val="FF0000"/>
                            </a:solidFill>
                          </a:rPr>
                        </m:ctrlPr>
                      </m:sSubPr>
                      <m:e>
                        <m:r>
                          <m:rPr>
                            <m:sty m:val="p"/>
                          </m:rPr>
                          <a:rPr lang="en-US" altLang="zh-CN">
                            <a:solidFill>
                              <a:srgbClr val="FF0000"/>
                            </a:solidFill>
                          </a:rPr>
                          <m:t>λ</m:t>
                        </m:r>
                      </m:e>
                      <m:sub>
                        <m:r>
                          <a:rPr lang="en-US" altLang="zh-CN">
                            <a:solidFill>
                              <a:srgbClr val="FF0000"/>
                            </a:solidFill>
                          </a:rPr>
                          <m:t>2</m:t>
                        </m:r>
                      </m:sub>
                    </m:sSub>
                  </m:oMath>
                </a14:m>
                <a:r>
                  <a:rPr lang="zh-CN" altLang="zh-CN" dirty="0" smtClean="0">
                    <a:solidFill>
                      <a:srgbClr val="FF0000"/>
                    </a:solidFill>
                  </a:rPr>
                  <a:t>。</a:t>
                </a:r>
                <a:endParaRPr lang="en-US" altLang="zh-CN" dirty="0" smtClean="0">
                  <a:solidFill>
                    <a:srgbClr val="FF0000"/>
                  </a:solidFill>
                </a:endParaRPr>
              </a:p>
              <a:p>
                <a:pPr lvl="2"/>
                <a:r>
                  <a:rPr lang="zh-CN" altLang="zh-CN" dirty="0" smtClean="0">
                    <a:solidFill>
                      <a:srgbClr val="00B050"/>
                    </a:solidFill>
                  </a:rPr>
                  <a:t>如果</a:t>
                </a:r>
                <a14:m>
                  <m:oMath xmlns:m="http://schemas.openxmlformats.org/officeDocument/2006/math">
                    <m:sSub>
                      <m:sSubPr>
                        <m:ctrlPr>
                          <a:rPr lang="zh-CN" altLang="zh-CN" i="1">
                            <a:solidFill>
                              <a:srgbClr val="00B050"/>
                            </a:solidFill>
                          </a:rPr>
                        </m:ctrlPr>
                      </m:sSubPr>
                      <m:e>
                        <m:r>
                          <m:rPr>
                            <m:sty m:val="p"/>
                          </m:rPr>
                          <a:rPr lang="en-US" altLang="zh-CN">
                            <a:solidFill>
                              <a:srgbClr val="00B050"/>
                            </a:solidFill>
                          </a:rPr>
                          <m:t>λ</m:t>
                        </m:r>
                      </m:e>
                      <m:sub>
                        <m:r>
                          <a:rPr lang="en-US" altLang="zh-CN">
                            <a:solidFill>
                              <a:srgbClr val="00B050"/>
                            </a:solidFill>
                          </a:rPr>
                          <m:t>1</m:t>
                        </m:r>
                      </m:sub>
                    </m:sSub>
                    <m:r>
                      <a:rPr lang="en-US" altLang="zh-CN">
                        <a:solidFill>
                          <a:srgbClr val="00B050"/>
                        </a:solidFill>
                      </a:rPr>
                      <m:t>≈0</m:t>
                    </m:r>
                  </m:oMath>
                </a14:m>
                <a:r>
                  <a:rPr lang="zh-CN" altLang="zh-CN" dirty="0">
                    <a:solidFill>
                      <a:srgbClr val="00B050"/>
                    </a:solidFill>
                  </a:rPr>
                  <a:t>且</a:t>
                </a:r>
                <a14:m>
                  <m:oMath xmlns:m="http://schemas.openxmlformats.org/officeDocument/2006/math">
                    <m:sSub>
                      <m:sSubPr>
                        <m:ctrlPr>
                          <a:rPr lang="zh-CN" altLang="zh-CN" i="1">
                            <a:solidFill>
                              <a:srgbClr val="00B050"/>
                            </a:solidFill>
                          </a:rPr>
                        </m:ctrlPr>
                      </m:sSubPr>
                      <m:e>
                        <m:r>
                          <m:rPr>
                            <m:sty m:val="p"/>
                          </m:rPr>
                          <a:rPr lang="en-US" altLang="zh-CN">
                            <a:solidFill>
                              <a:srgbClr val="00B050"/>
                            </a:solidFill>
                          </a:rPr>
                          <m:t>λ</m:t>
                        </m:r>
                      </m:e>
                      <m:sub>
                        <m:r>
                          <a:rPr lang="en-US" altLang="zh-CN">
                            <a:solidFill>
                              <a:srgbClr val="00B050"/>
                            </a:solidFill>
                          </a:rPr>
                          <m:t>2</m:t>
                        </m:r>
                      </m:sub>
                    </m:sSub>
                    <m:r>
                      <a:rPr lang="en-US" altLang="zh-CN">
                        <a:solidFill>
                          <a:srgbClr val="00B050"/>
                        </a:solidFill>
                      </a:rPr>
                      <m:t>≈0</m:t>
                    </m:r>
                  </m:oMath>
                </a14:m>
                <a:r>
                  <a:rPr lang="zh-CN" altLang="zh-CN" dirty="0">
                    <a:solidFill>
                      <a:srgbClr val="00B050"/>
                    </a:solidFill>
                  </a:rPr>
                  <a:t>，那么像素</a:t>
                </a:r>
                <a14:m>
                  <m:oMath xmlns:m="http://schemas.openxmlformats.org/officeDocument/2006/math">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oMath>
                </a14:m>
                <a:r>
                  <a:rPr lang="zh-CN" altLang="zh-CN" dirty="0">
                    <a:solidFill>
                      <a:srgbClr val="00B050"/>
                    </a:solidFill>
                  </a:rPr>
                  <a:t>不具有角点特征</a:t>
                </a:r>
                <a:r>
                  <a:rPr lang="zh-CN" altLang="zh-CN" dirty="0" smtClean="0">
                    <a:solidFill>
                      <a:srgbClr val="00B050"/>
                    </a:solidFill>
                  </a:rPr>
                  <a:t>。</a:t>
                </a:r>
                <a:endParaRPr lang="en-US" altLang="zh-CN" dirty="0" smtClean="0">
                  <a:solidFill>
                    <a:srgbClr val="00B050"/>
                  </a:solidFill>
                </a:endParaRPr>
              </a:p>
              <a:p>
                <a:pPr lvl="2"/>
                <a:r>
                  <a:rPr lang="zh-CN" altLang="zh-CN" dirty="0">
                    <a:solidFill>
                      <a:srgbClr val="00B050"/>
                    </a:solidFill>
                  </a:rPr>
                  <a:t>如果</a:t>
                </a:r>
                <a14:m>
                  <m:oMath xmlns:m="http://schemas.openxmlformats.org/officeDocument/2006/math">
                    <m:sSub>
                      <m:sSubPr>
                        <m:ctrlPr>
                          <a:rPr lang="zh-CN" altLang="zh-CN" i="1">
                            <a:solidFill>
                              <a:srgbClr val="00B050"/>
                            </a:solidFill>
                          </a:rPr>
                        </m:ctrlPr>
                      </m:sSubPr>
                      <m:e>
                        <m:r>
                          <m:rPr>
                            <m:sty m:val="p"/>
                          </m:rPr>
                          <a:rPr lang="en-US" altLang="zh-CN">
                            <a:solidFill>
                              <a:srgbClr val="00B050"/>
                            </a:solidFill>
                          </a:rPr>
                          <m:t>λ</m:t>
                        </m:r>
                      </m:e>
                      <m:sub>
                        <m:r>
                          <a:rPr lang="en-US" altLang="zh-CN">
                            <a:solidFill>
                              <a:srgbClr val="00B050"/>
                            </a:solidFill>
                          </a:rPr>
                          <m:t>1</m:t>
                        </m:r>
                      </m:sub>
                    </m:sSub>
                    <m:r>
                      <a:rPr lang="en-US" altLang="zh-CN">
                        <a:solidFill>
                          <a:srgbClr val="00B050"/>
                        </a:solidFill>
                      </a:rPr>
                      <m:t>≈0</m:t>
                    </m:r>
                  </m:oMath>
                </a14:m>
                <a:r>
                  <a:rPr lang="zh-CN" altLang="zh-CN" dirty="0">
                    <a:solidFill>
                      <a:srgbClr val="00B050"/>
                    </a:solidFill>
                  </a:rPr>
                  <a:t>且</a:t>
                </a:r>
                <a14:m>
                  <m:oMath xmlns:m="http://schemas.openxmlformats.org/officeDocument/2006/math">
                    <m:sSub>
                      <m:sSubPr>
                        <m:ctrlPr>
                          <a:rPr lang="zh-CN" altLang="zh-CN" i="1">
                            <a:solidFill>
                              <a:srgbClr val="00B050"/>
                            </a:solidFill>
                          </a:rPr>
                        </m:ctrlPr>
                      </m:sSubPr>
                      <m:e>
                        <m:r>
                          <m:rPr>
                            <m:sty m:val="p"/>
                          </m:rPr>
                          <a:rPr lang="en-US" altLang="zh-CN">
                            <a:solidFill>
                              <a:srgbClr val="00B050"/>
                            </a:solidFill>
                          </a:rPr>
                          <m:t>λ</m:t>
                        </m:r>
                      </m:e>
                      <m:sub>
                        <m:r>
                          <a:rPr lang="en-US" altLang="zh-CN">
                            <a:solidFill>
                              <a:srgbClr val="00B050"/>
                            </a:solidFill>
                          </a:rPr>
                          <m:t>2</m:t>
                        </m:r>
                      </m:sub>
                    </m:sSub>
                  </m:oMath>
                </a14:m>
                <a:r>
                  <a:rPr lang="zh-CN" altLang="zh-CN" dirty="0">
                    <a:solidFill>
                      <a:srgbClr val="00B050"/>
                    </a:solidFill>
                  </a:rPr>
                  <a:t>为比较大的正数，那么就认为是边缘</a:t>
                </a:r>
                <a:r>
                  <a:rPr lang="zh-CN" altLang="zh-CN" dirty="0" smtClean="0">
                    <a:solidFill>
                      <a:srgbClr val="00B050"/>
                    </a:solidFill>
                  </a:rPr>
                  <a:t>。</a:t>
                </a:r>
                <a:endParaRPr lang="en-US" altLang="zh-CN" dirty="0" smtClean="0">
                  <a:solidFill>
                    <a:srgbClr val="00B050"/>
                  </a:solidFill>
                </a:endParaRPr>
              </a:p>
              <a:p>
                <a:pPr lvl="2"/>
                <a:r>
                  <a:rPr lang="zh-CN" altLang="zh-CN" dirty="0">
                    <a:solidFill>
                      <a:srgbClr val="00B050"/>
                    </a:solidFill>
                  </a:rPr>
                  <a:t>如果</a:t>
                </a:r>
                <a14:m>
                  <m:oMath xmlns:m="http://schemas.openxmlformats.org/officeDocument/2006/math">
                    <m:sSub>
                      <m:sSubPr>
                        <m:ctrlPr>
                          <a:rPr lang="zh-CN" altLang="zh-CN" i="1">
                            <a:solidFill>
                              <a:srgbClr val="00B050"/>
                            </a:solidFill>
                          </a:rPr>
                        </m:ctrlPr>
                      </m:sSubPr>
                      <m:e>
                        <m:r>
                          <m:rPr>
                            <m:sty m:val="p"/>
                          </m:rPr>
                          <a:rPr lang="en-US" altLang="zh-CN">
                            <a:solidFill>
                              <a:srgbClr val="00B050"/>
                            </a:solidFill>
                          </a:rPr>
                          <m:t>λ</m:t>
                        </m:r>
                      </m:e>
                      <m:sub>
                        <m:r>
                          <a:rPr lang="en-US" altLang="zh-CN">
                            <a:solidFill>
                              <a:srgbClr val="00B050"/>
                            </a:solidFill>
                          </a:rPr>
                          <m:t>1</m:t>
                        </m:r>
                      </m:sub>
                    </m:sSub>
                  </m:oMath>
                </a14:m>
                <a:r>
                  <a:rPr lang="zh-CN" altLang="zh-CN" dirty="0">
                    <a:solidFill>
                      <a:srgbClr val="00B050"/>
                    </a:solidFill>
                  </a:rPr>
                  <a:t>和</a:t>
                </a:r>
                <a14:m>
                  <m:oMath xmlns:m="http://schemas.openxmlformats.org/officeDocument/2006/math">
                    <m:sSub>
                      <m:sSubPr>
                        <m:ctrlPr>
                          <a:rPr lang="zh-CN" altLang="zh-CN" i="1">
                            <a:solidFill>
                              <a:srgbClr val="00B050"/>
                            </a:solidFill>
                          </a:rPr>
                        </m:ctrlPr>
                      </m:sSubPr>
                      <m:e>
                        <m:r>
                          <m:rPr>
                            <m:sty m:val="p"/>
                          </m:rPr>
                          <a:rPr lang="en-US" altLang="zh-CN">
                            <a:solidFill>
                              <a:srgbClr val="00B050"/>
                            </a:solidFill>
                          </a:rPr>
                          <m:t>λ</m:t>
                        </m:r>
                      </m:e>
                      <m:sub>
                        <m:r>
                          <a:rPr lang="en-US" altLang="zh-CN">
                            <a:solidFill>
                              <a:srgbClr val="00B050"/>
                            </a:solidFill>
                          </a:rPr>
                          <m:t>2</m:t>
                        </m:r>
                      </m:sub>
                    </m:sSub>
                  </m:oMath>
                </a14:m>
                <a:r>
                  <a:rPr lang="zh-CN" altLang="zh-CN" dirty="0">
                    <a:solidFill>
                      <a:srgbClr val="00B050"/>
                    </a:solidFill>
                  </a:rPr>
                  <a:t>都为比较大的正数，那么就认为是角点</a:t>
                </a:r>
                <a:r>
                  <a:rPr lang="zh-CN" altLang="zh-CN" dirty="0" smtClean="0">
                    <a:solidFill>
                      <a:srgbClr val="00B050"/>
                    </a:solidFill>
                  </a:rPr>
                  <a:t>。</a:t>
                </a:r>
                <a:endParaRPr lang="en-US" altLang="zh-CN" dirty="0" smtClean="0">
                  <a:solidFill>
                    <a:srgbClr val="00B050"/>
                  </a:solidFill>
                </a:endParaRPr>
              </a:p>
              <a:p>
                <a:endParaRPr lang="en-US" altLang="zh-CN" dirty="0" smtClean="0"/>
              </a:p>
              <a:p>
                <a:r>
                  <a:rPr lang="en-US" altLang="zh-CN" dirty="0" smtClean="0"/>
                  <a:t>Harris</a:t>
                </a:r>
                <a:r>
                  <a:rPr lang="zh-CN" altLang="zh-CN" dirty="0"/>
                  <a:t>和</a:t>
                </a:r>
                <a:r>
                  <a:rPr lang="en-US" altLang="zh-CN" dirty="0"/>
                  <a:t>Stephens</a:t>
                </a:r>
                <a:r>
                  <a:rPr lang="zh-CN" altLang="zh-CN" dirty="0"/>
                  <a:t>注意到，特征值的精确计算具有昂贵的计算量，因为其需要平方根的</a:t>
                </a:r>
                <a:r>
                  <a:rPr lang="zh-CN" altLang="zh-CN" dirty="0" smtClean="0"/>
                  <a:t>计算</a:t>
                </a:r>
                <a:endParaRPr lang="en-US" altLang="zh-CN" dirty="0" smtClean="0"/>
              </a:p>
              <a:p>
                <a:pPr lvl="1"/>
                <a:r>
                  <a:rPr lang="zh-CN" altLang="zh-CN" dirty="0"/>
                  <a:t>建议使用如下的函数</a:t>
                </a:r>
                <a14:m>
                  <m:oMath xmlns:m="http://schemas.openxmlformats.org/officeDocument/2006/math">
                    <m:sSub>
                      <m:sSubPr>
                        <m:ctrlPr>
                          <a:rPr lang="zh-CN" altLang="zh-CN" i="1"/>
                        </m:ctrlPr>
                      </m:sSubPr>
                      <m:e>
                        <m:r>
                          <a:rPr lang="en-US" altLang="zh-CN" i="1"/>
                          <m:t>𝑀</m:t>
                        </m:r>
                      </m:e>
                      <m:sub>
                        <m:r>
                          <a:rPr lang="en-US" altLang="zh-CN" i="1"/>
                          <m:t>𝑐</m:t>
                        </m:r>
                      </m:sub>
                    </m:sSub>
                  </m:oMath>
                </a14:m>
                <a:r>
                  <a:rPr lang="zh-CN" altLang="zh-CN" dirty="0"/>
                  <a:t>，其中</a:t>
                </a:r>
                <a14:m>
                  <m:oMath xmlns:m="http://schemas.openxmlformats.org/officeDocument/2006/math">
                    <m:r>
                      <a:rPr lang="en-US" altLang="zh-CN" i="1"/>
                      <m:t>𝑘</m:t>
                    </m:r>
                  </m:oMath>
                </a14:m>
                <a:r>
                  <a:rPr lang="zh-CN" altLang="zh-CN" dirty="0"/>
                  <a:t>为可调的感知参数，</a:t>
                </a:r>
                <a14:m>
                  <m:oMath xmlns:m="http://schemas.openxmlformats.org/officeDocument/2006/math">
                    <m:func>
                      <m:funcPr>
                        <m:ctrlPr>
                          <a:rPr lang="zh-CN" altLang="zh-CN" i="1"/>
                        </m:ctrlPr>
                      </m:funcPr>
                      <m:fName>
                        <m:r>
                          <m:rPr>
                            <m:sty m:val="p"/>
                          </m:rPr>
                          <a:rPr lang="en-US" altLang="zh-CN"/>
                          <m:t>det</m:t>
                        </m:r>
                      </m:fName>
                      <m:e>
                        <m:d>
                          <m:dPr>
                            <m:ctrlPr>
                              <a:rPr lang="zh-CN" altLang="zh-CN" i="1"/>
                            </m:ctrlPr>
                          </m:dPr>
                          <m:e>
                            <m:r>
                              <a:rPr lang="en-US" altLang="zh-CN" i="1"/>
                              <m:t>𝐴</m:t>
                            </m:r>
                          </m:e>
                        </m:d>
                      </m:e>
                    </m:func>
                  </m:oMath>
                </a14:m>
                <a:r>
                  <a:rPr lang="zh-CN" altLang="zh-CN" dirty="0"/>
                  <a:t>表示</a:t>
                </a:r>
                <a14:m>
                  <m:oMath xmlns:m="http://schemas.openxmlformats.org/officeDocument/2006/math">
                    <m:r>
                      <a:rPr lang="zh-CN" altLang="zh-CN" i="1"/>
                      <m:t> </m:t>
                    </m:r>
                    <m:r>
                      <a:rPr lang="en-US" altLang="zh-CN" i="1"/>
                      <m:t>𝐴</m:t>
                    </m:r>
                  </m:oMath>
                </a14:m>
                <a:r>
                  <a:rPr lang="zh-CN" altLang="zh-CN" dirty="0"/>
                  <a:t>的行列式，</a:t>
                </a:r>
                <a14:m>
                  <m:oMath xmlns:m="http://schemas.openxmlformats.org/officeDocument/2006/math">
                    <m:func>
                      <m:funcPr>
                        <m:ctrlPr>
                          <a:rPr lang="zh-CN" altLang="zh-CN" i="1"/>
                        </m:ctrlPr>
                      </m:funcPr>
                      <m:fName>
                        <m:r>
                          <m:rPr>
                            <m:sty m:val="p"/>
                          </m:rPr>
                          <a:rPr lang="en-US" altLang="zh-CN"/>
                          <m:t>trace</m:t>
                        </m:r>
                      </m:fName>
                      <m:e>
                        <m:d>
                          <m:dPr>
                            <m:ctrlPr>
                              <a:rPr lang="zh-CN" altLang="zh-CN" i="1"/>
                            </m:ctrlPr>
                          </m:dPr>
                          <m:e>
                            <m:r>
                              <a:rPr lang="en-US" altLang="zh-CN" i="1"/>
                              <m:t>𝐴</m:t>
                            </m:r>
                          </m:e>
                        </m:d>
                      </m:e>
                    </m:func>
                  </m:oMath>
                </a14:m>
                <a:r>
                  <a:rPr lang="zh-CN" altLang="zh-CN" dirty="0"/>
                  <a:t>表示</a:t>
                </a:r>
                <a14:m>
                  <m:oMath xmlns:m="http://schemas.openxmlformats.org/officeDocument/2006/math">
                    <m:r>
                      <a:rPr lang="zh-CN" altLang="zh-CN" i="1"/>
                      <m:t> </m:t>
                    </m:r>
                    <m:r>
                      <a:rPr lang="en-US" altLang="zh-CN" i="1"/>
                      <m:t>𝐴</m:t>
                    </m:r>
                  </m:oMath>
                </a14:m>
                <a:r>
                  <a:rPr lang="zh-CN" altLang="zh-CN" dirty="0"/>
                  <a:t>的秩</a:t>
                </a:r>
                <a:r>
                  <a:rPr lang="zh-CN" altLang="zh-CN" dirty="0" smtClean="0"/>
                  <a:t>：</a:t>
                </a:r>
                <a:endParaRPr lang="en-US" altLang="zh-CN" dirty="0" smtClean="0"/>
              </a:p>
              <a:p>
                <a:pPr lvl="2"/>
                <a14:m>
                  <m:oMath xmlns:m="http://schemas.openxmlformats.org/officeDocument/2006/math">
                    <m:sSub>
                      <m:sSubPr>
                        <m:ctrlPr>
                          <a:rPr lang="zh-CN" altLang="zh-CN" i="1" smtClean="0">
                            <a:solidFill>
                              <a:srgbClr val="0000FF"/>
                            </a:solidFill>
                          </a:rPr>
                        </m:ctrlPr>
                      </m:sSubPr>
                      <m:e>
                        <m:r>
                          <a:rPr lang="en-US" altLang="zh-CN" i="1">
                            <a:solidFill>
                              <a:srgbClr val="0000FF"/>
                            </a:solidFill>
                          </a:rPr>
                          <m:t>𝑀</m:t>
                        </m:r>
                      </m:e>
                      <m:sub>
                        <m:r>
                          <a:rPr lang="en-US" altLang="zh-CN" i="1">
                            <a:solidFill>
                              <a:srgbClr val="0000FF"/>
                            </a:solidFill>
                          </a:rPr>
                          <m:t>𝑐</m:t>
                        </m:r>
                      </m:sub>
                    </m:s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𝜆</m:t>
                        </m:r>
                      </m:e>
                      <m:sub>
                        <m:r>
                          <a:rPr lang="en-US" altLang="zh-CN" i="1">
                            <a:solidFill>
                              <a:srgbClr val="0000FF"/>
                            </a:solidFill>
                          </a:rPr>
                          <m:t>1</m:t>
                        </m:r>
                      </m:sub>
                    </m:sSub>
                    <m:sSub>
                      <m:sSubPr>
                        <m:ctrlPr>
                          <a:rPr lang="zh-CN" altLang="zh-CN" i="1">
                            <a:solidFill>
                              <a:srgbClr val="0000FF"/>
                            </a:solidFill>
                          </a:rPr>
                        </m:ctrlPr>
                      </m:sSubPr>
                      <m:e>
                        <m:r>
                          <a:rPr lang="en-US" altLang="zh-CN" i="1">
                            <a:solidFill>
                              <a:srgbClr val="0000FF"/>
                            </a:solidFill>
                          </a:rPr>
                          <m:t>𝜆</m:t>
                        </m:r>
                      </m:e>
                      <m:sub>
                        <m:r>
                          <a:rPr lang="en-US" altLang="zh-CN" i="1">
                            <a:solidFill>
                              <a:srgbClr val="0000FF"/>
                            </a:solidFill>
                          </a:rPr>
                          <m:t>2</m:t>
                        </m:r>
                      </m:sub>
                    </m:sSub>
                    <m:r>
                      <a:rPr lang="en-US" altLang="zh-CN" i="1">
                        <a:solidFill>
                          <a:srgbClr val="0000FF"/>
                        </a:solidFill>
                      </a:rPr>
                      <m:t>−</m:t>
                    </m:r>
                    <m:r>
                      <a:rPr lang="en-US" altLang="zh-CN" i="1">
                        <a:solidFill>
                          <a:srgbClr val="0000FF"/>
                        </a:solidFill>
                      </a:rPr>
                      <m:t>𝑘</m:t>
                    </m:r>
                    <m:sSup>
                      <m:sSupPr>
                        <m:ctrlPr>
                          <a:rPr lang="zh-CN" altLang="zh-CN" i="1">
                            <a:solidFill>
                              <a:srgbClr val="0000FF"/>
                            </a:solidFill>
                          </a:rPr>
                        </m:ctrlPr>
                      </m:sSupPr>
                      <m:e>
                        <m:d>
                          <m:dPr>
                            <m:ctrlPr>
                              <a:rPr lang="zh-CN" altLang="zh-CN" i="1">
                                <a:solidFill>
                                  <a:srgbClr val="0000FF"/>
                                </a:solidFill>
                              </a:rPr>
                            </m:ctrlPr>
                          </m:dPr>
                          <m:e>
                            <m:sSub>
                              <m:sSubPr>
                                <m:ctrlPr>
                                  <a:rPr lang="zh-CN" altLang="zh-CN" i="1">
                                    <a:solidFill>
                                      <a:srgbClr val="0000FF"/>
                                    </a:solidFill>
                                  </a:rPr>
                                </m:ctrlPr>
                              </m:sSubPr>
                              <m:e>
                                <m:r>
                                  <a:rPr lang="en-US" altLang="zh-CN" i="1">
                                    <a:solidFill>
                                      <a:srgbClr val="0000FF"/>
                                    </a:solidFill>
                                  </a:rPr>
                                  <m:t>𝜆</m:t>
                                </m:r>
                              </m:e>
                              <m:sub>
                                <m:r>
                                  <a:rPr lang="en-US" altLang="zh-CN" i="1">
                                    <a:solidFill>
                                      <a:srgbClr val="0000FF"/>
                                    </a:solidFill>
                                  </a:rPr>
                                  <m:t>1</m:t>
                                </m:r>
                              </m:sub>
                            </m:sSub>
                            <m:r>
                              <a:rPr lang="en-US" altLang="zh-CN" i="1">
                                <a:solidFill>
                                  <a:srgbClr val="0000FF"/>
                                </a:solidFill>
                              </a:rPr>
                              <m:t>+</m:t>
                            </m:r>
                            <m:sSub>
                              <m:sSubPr>
                                <m:ctrlPr>
                                  <a:rPr lang="zh-CN" altLang="zh-CN" i="1">
                                    <a:solidFill>
                                      <a:srgbClr val="0000FF"/>
                                    </a:solidFill>
                                  </a:rPr>
                                </m:ctrlPr>
                              </m:sSubPr>
                              <m:e>
                                <m:r>
                                  <a:rPr lang="en-US" altLang="zh-CN" i="1">
                                    <a:solidFill>
                                      <a:srgbClr val="0000FF"/>
                                    </a:solidFill>
                                  </a:rPr>
                                  <m:t>𝜆</m:t>
                                </m:r>
                              </m:e>
                              <m:sub>
                                <m:r>
                                  <a:rPr lang="en-US" altLang="zh-CN" i="1">
                                    <a:solidFill>
                                      <a:srgbClr val="0000FF"/>
                                    </a:solidFill>
                                  </a:rPr>
                                  <m:t>2</m:t>
                                </m:r>
                              </m:sub>
                            </m:sSub>
                          </m:e>
                        </m:d>
                      </m:e>
                      <m:sup>
                        <m:r>
                          <a:rPr lang="en-US" altLang="zh-CN" i="1">
                            <a:solidFill>
                              <a:srgbClr val="0000FF"/>
                            </a:solidFill>
                          </a:rPr>
                          <m:t>2</m:t>
                        </m:r>
                      </m:sup>
                    </m:sSup>
                    <m:r>
                      <a:rPr lang="en-US" altLang="zh-CN" i="1">
                        <a:solidFill>
                          <a:srgbClr val="0000FF"/>
                        </a:solidFill>
                      </a:rPr>
                      <m:t>=</m:t>
                    </m:r>
                    <m:func>
                      <m:funcPr>
                        <m:ctrlPr>
                          <a:rPr lang="zh-CN" altLang="zh-CN" i="1">
                            <a:solidFill>
                              <a:srgbClr val="0000FF"/>
                            </a:solidFill>
                          </a:rPr>
                        </m:ctrlPr>
                      </m:funcPr>
                      <m:fName>
                        <m:r>
                          <m:rPr>
                            <m:sty m:val="p"/>
                          </m:rPr>
                          <a:rPr lang="en-US" altLang="zh-CN">
                            <a:solidFill>
                              <a:srgbClr val="0000FF"/>
                            </a:solidFill>
                          </a:rPr>
                          <m:t>det</m:t>
                        </m:r>
                      </m:fName>
                      <m:e>
                        <m:d>
                          <m:dPr>
                            <m:ctrlPr>
                              <a:rPr lang="zh-CN" altLang="zh-CN" i="1">
                                <a:solidFill>
                                  <a:srgbClr val="0000FF"/>
                                </a:solidFill>
                              </a:rPr>
                            </m:ctrlPr>
                          </m:dPr>
                          <m:e>
                            <m:r>
                              <a:rPr lang="en-US" altLang="zh-CN" i="1">
                                <a:solidFill>
                                  <a:srgbClr val="0000FF"/>
                                </a:solidFill>
                              </a:rPr>
                              <m:t>𝐴</m:t>
                            </m:r>
                          </m:e>
                        </m:d>
                      </m:e>
                    </m:func>
                    <m:r>
                      <a:rPr lang="en-US" altLang="zh-CN" i="1">
                        <a:solidFill>
                          <a:srgbClr val="0000FF"/>
                        </a:solidFill>
                      </a:rPr>
                      <m:t>−</m:t>
                    </m:r>
                    <m:r>
                      <a:rPr lang="en-US" altLang="zh-CN" i="1">
                        <a:solidFill>
                          <a:srgbClr val="0000FF"/>
                        </a:solidFill>
                      </a:rPr>
                      <m:t>𝑘</m:t>
                    </m:r>
                    <m:sSup>
                      <m:sSupPr>
                        <m:ctrlPr>
                          <a:rPr lang="zh-CN" altLang="zh-CN" i="1">
                            <a:solidFill>
                              <a:srgbClr val="0000FF"/>
                            </a:solidFill>
                          </a:rPr>
                        </m:ctrlPr>
                      </m:sSupPr>
                      <m:e>
                        <m:r>
                          <m:rPr>
                            <m:sty m:val="p"/>
                          </m:rPr>
                          <a:rPr lang="en-US" altLang="zh-CN">
                            <a:solidFill>
                              <a:srgbClr val="0000FF"/>
                            </a:solidFill>
                          </a:rPr>
                          <m:t>trace</m:t>
                        </m:r>
                      </m:e>
                      <m:sup>
                        <m:r>
                          <a:rPr lang="en-US" altLang="zh-CN" i="1">
                            <a:solidFill>
                              <a:srgbClr val="0000FF"/>
                            </a:solidFill>
                          </a:rPr>
                          <m:t>2</m:t>
                        </m:r>
                      </m:sup>
                    </m:sSup>
                    <m:d>
                      <m:dPr>
                        <m:ctrlPr>
                          <a:rPr lang="zh-CN" altLang="zh-CN" i="1">
                            <a:solidFill>
                              <a:srgbClr val="0000FF"/>
                            </a:solidFill>
                          </a:rPr>
                        </m:ctrlPr>
                      </m:dPr>
                      <m:e>
                        <m:r>
                          <a:rPr lang="en-US" altLang="zh-CN" i="1">
                            <a:solidFill>
                              <a:srgbClr val="0000FF"/>
                            </a:solidFill>
                          </a:rPr>
                          <m:t>𝐴</m:t>
                        </m:r>
                      </m:e>
                    </m:d>
                    <m:r>
                      <a:rPr lang="zh-CN" altLang="zh-CN">
                        <a:solidFill>
                          <a:srgbClr val="0000FF"/>
                        </a:solidFill>
                      </a:rPr>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264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37</a:t>
            </a:fld>
            <a:endParaRPr lang="zh-CN" altLang="en-US"/>
          </a:p>
        </p:txBody>
      </p:sp>
    </p:spTree>
    <p:extLst>
      <p:ext uri="{BB962C8B-B14F-4D97-AF65-F5344CB8AC3E}">
        <p14:creationId xmlns:p14="http://schemas.microsoft.com/office/powerpoint/2010/main" val="232622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p:cTn id="3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41" dur="500"/>
                                        <p:tgtEl>
                                          <p:spTgt spid="3">
                                            <p:txEl>
                                              <p:pRg st="8" end="8"/>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p:cTn id="44"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4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Harris &amp; Stephens</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38</a:t>
            </a:fld>
            <a:endParaRPr lang="zh-CN" altLang="en-US"/>
          </a:p>
        </p:txBody>
      </p:sp>
      <p:pic>
        <p:nvPicPr>
          <p:cNvPr id="6" name="图片 5" descr="2009_07_21_彩色Lena图像.bmp"/>
          <p:cNvPicPr/>
          <p:nvPr/>
        </p:nvPicPr>
        <p:blipFill>
          <a:blip r:embed="rId2" cstate="print"/>
          <a:stretch>
            <a:fillRect/>
          </a:stretch>
        </p:blipFill>
        <p:spPr>
          <a:xfrm>
            <a:off x="467544" y="2132856"/>
            <a:ext cx="2016224" cy="1872208"/>
          </a:xfrm>
          <a:prstGeom prst="rect">
            <a:avLst/>
          </a:prstGeom>
        </p:spPr>
      </p:pic>
      <p:pic>
        <p:nvPicPr>
          <p:cNvPr id="7" name="图片 6" descr="2010_04_12_彩色Lena图像_Harris_角点_5.bmp"/>
          <p:cNvPicPr/>
          <p:nvPr/>
        </p:nvPicPr>
        <p:blipFill>
          <a:blip r:embed="rId3" cstate="print"/>
          <a:stretch>
            <a:fillRect/>
          </a:stretch>
        </p:blipFill>
        <p:spPr>
          <a:xfrm>
            <a:off x="2550224" y="2765375"/>
            <a:ext cx="2016224" cy="1872208"/>
          </a:xfrm>
          <a:prstGeom prst="rect">
            <a:avLst/>
          </a:prstGeom>
        </p:spPr>
      </p:pic>
      <p:pic>
        <p:nvPicPr>
          <p:cNvPr id="8" name="图片 7" descr="2010_04_12_彩色Lena图像_Harris_角点_20.bmp"/>
          <p:cNvPicPr/>
          <p:nvPr/>
        </p:nvPicPr>
        <p:blipFill>
          <a:blip r:embed="rId4" cstate="print"/>
          <a:stretch>
            <a:fillRect/>
          </a:stretch>
        </p:blipFill>
        <p:spPr>
          <a:xfrm>
            <a:off x="4644008" y="3356992"/>
            <a:ext cx="2016224" cy="1872208"/>
          </a:xfrm>
          <a:prstGeom prst="rect">
            <a:avLst/>
          </a:prstGeom>
        </p:spPr>
      </p:pic>
      <p:pic>
        <p:nvPicPr>
          <p:cNvPr id="9" name="图片 8" descr="2010_04_12_彩色Lena图像_Harris_角点_50.bmp"/>
          <p:cNvPicPr/>
          <p:nvPr/>
        </p:nvPicPr>
        <p:blipFill>
          <a:blip r:embed="rId5" cstate="print"/>
          <a:stretch>
            <a:fillRect/>
          </a:stretch>
        </p:blipFill>
        <p:spPr>
          <a:xfrm>
            <a:off x="6732240" y="4005064"/>
            <a:ext cx="2016224" cy="1872208"/>
          </a:xfrm>
          <a:prstGeom prst="rect">
            <a:avLst/>
          </a:prstGeom>
        </p:spPr>
      </p:pic>
    </p:spTree>
    <p:extLst>
      <p:ext uri="{BB962C8B-B14F-4D97-AF65-F5344CB8AC3E}">
        <p14:creationId xmlns:p14="http://schemas.microsoft.com/office/powerpoint/2010/main" val="341581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等位曲线曲率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a:bodyPr>
              <a:lstStyle/>
              <a:p>
                <a:r>
                  <a:rPr lang="zh-CN" altLang="zh-CN" dirty="0"/>
                  <a:t>使用</a:t>
                </a:r>
                <a:r>
                  <a:rPr lang="zh-CN" altLang="zh-CN" dirty="0">
                    <a:solidFill>
                      <a:srgbClr val="C00000"/>
                    </a:solidFill>
                  </a:rPr>
                  <a:t>等位曲线曲率（</a:t>
                </a:r>
                <a:r>
                  <a:rPr lang="en-US" altLang="zh-CN" dirty="0">
                    <a:solidFill>
                      <a:srgbClr val="C00000"/>
                    </a:solidFill>
                  </a:rPr>
                  <a:t>Level curve curvature</a:t>
                </a:r>
                <a:r>
                  <a:rPr lang="zh-CN" altLang="zh-CN" dirty="0">
                    <a:solidFill>
                      <a:srgbClr val="C00000"/>
                    </a:solidFill>
                  </a:rPr>
                  <a:t>）</a:t>
                </a:r>
                <a:r>
                  <a:rPr lang="zh-CN" altLang="zh-CN" dirty="0"/>
                  <a:t>进行角点检测，就是寻找特定的点，其同时具有高的等位曲线曲率和梯度幅值</a:t>
                </a:r>
                <a:r>
                  <a:rPr lang="zh-CN" altLang="zh-CN" dirty="0" smtClean="0"/>
                  <a:t>。</a:t>
                </a:r>
                <a:endParaRPr lang="en-US" altLang="zh-CN" dirty="0" smtClean="0"/>
              </a:p>
              <a:p>
                <a:r>
                  <a:rPr lang="zh-CN" altLang="zh-CN" dirty="0"/>
                  <a:t>寻找这样点的微分方法主要包括两个步骤</a:t>
                </a:r>
                <a:r>
                  <a:rPr lang="zh-CN" altLang="zh-CN" dirty="0" smtClean="0"/>
                  <a:t>：</a:t>
                </a:r>
                <a:endParaRPr lang="en-US" altLang="zh-CN" dirty="0" smtClean="0"/>
              </a:p>
              <a:p>
                <a:pPr lvl="1"/>
                <a:r>
                  <a:rPr lang="zh-CN" altLang="zh-CN" dirty="0"/>
                  <a:t>计算重尺度的等位曲线曲率（就是等位曲线曲率与梯度幅值的乘积</a:t>
                </a:r>
                <a:r>
                  <a:rPr lang="zh-CN" altLang="zh-CN" dirty="0" smtClean="0"/>
                  <a:t>）</a:t>
                </a:r>
                <a:endParaRPr lang="en-US" altLang="zh-CN" dirty="0" smtClean="0"/>
              </a:p>
              <a:p>
                <a:pPr lvl="2"/>
                <a14:m>
                  <m:oMath xmlns:m="http://schemas.openxmlformats.org/officeDocument/2006/math">
                    <m:acc>
                      <m:accPr>
                        <m:chr m:val="̃"/>
                        <m:ctrlPr>
                          <a:rPr lang="zh-CN" altLang="zh-CN" i="1" smtClean="0">
                            <a:solidFill>
                              <a:srgbClr val="FF0000"/>
                            </a:solidFill>
                          </a:rPr>
                        </m:ctrlPr>
                      </m:accPr>
                      <m:e>
                        <m:r>
                          <a:rPr lang="en-US" altLang="zh-CN" i="1">
                            <a:solidFill>
                              <a:srgbClr val="FF0000"/>
                            </a:solidFill>
                          </a:rPr>
                          <m:t>𝑘</m:t>
                        </m:r>
                      </m:e>
                    </m:acc>
                    <m:d>
                      <m:dPr>
                        <m:ctrlPr>
                          <a:rPr lang="zh-CN" altLang="zh-CN" i="1">
                            <a:solidFill>
                              <a:srgbClr val="FF0000"/>
                            </a:solidFill>
                          </a:rPr>
                        </m:ctrlPr>
                      </m:dPr>
                      <m:e>
                        <m:r>
                          <a:rPr lang="en-US" altLang="zh-CN" i="1">
                            <a:solidFill>
                              <a:srgbClr val="FF0000"/>
                            </a:solidFill>
                          </a:rPr>
                          <m:t>𝑥</m:t>
                        </m:r>
                        <m:r>
                          <a:rPr lang="en-US" altLang="zh-CN" i="1">
                            <a:solidFill>
                              <a:srgbClr val="FF0000"/>
                            </a:solidFill>
                          </a:rPr>
                          <m:t>,</m:t>
                        </m:r>
                        <m:r>
                          <a:rPr lang="en-US" altLang="zh-CN" i="1">
                            <a:solidFill>
                              <a:srgbClr val="FF0000"/>
                            </a:solidFill>
                          </a:rPr>
                          <m:t>𝑦</m:t>
                        </m:r>
                        <m:r>
                          <a:rPr lang="en-US" altLang="zh-CN" i="1">
                            <a:solidFill>
                              <a:srgbClr val="FF0000"/>
                            </a:solidFill>
                          </a:rPr>
                          <m:t>;</m:t>
                        </m:r>
                        <m:r>
                          <a:rPr lang="en-US" altLang="zh-CN" i="1">
                            <a:solidFill>
                              <a:srgbClr val="FF0000"/>
                            </a:solidFill>
                          </a:rPr>
                          <m:t>𝑡</m:t>
                        </m:r>
                      </m:e>
                    </m:d>
                    <m:r>
                      <a:rPr lang="en-US" altLang="zh-CN" i="1">
                        <a:solidFill>
                          <a:srgbClr val="FF0000"/>
                        </a:solidFill>
                      </a:rPr>
                      <m:t>=</m:t>
                    </m:r>
                    <m:sSubSup>
                      <m:sSubSupPr>
                        <m:ctrlPr>
                          <a:rPr lang="zh-CN" altLang="zh-CN" i="1">
                            <a:solidFill>
                              <a:srgbClr val="FF0000"/>
                            </a:solidFill>
                          </a:rPr>
                        </m:ctrlPr>
                      </m:sSubSupPr>
                      <m:e>
                        <m:r>
                          <a:rPr lang="en-US" altLang="zh-CN" i="1">
                            <a:solidFill>
                              <a:srgbClr val="FF0000"/>
                            </a:solidFill>
                          </a:rPr>
                          <m:t>𝐿</m:t>
                        </m:r>
                      </m:e>
                      <m:sub>
                        <m:r>
                          <a:rPr lang="en-US" altLang="zh-CN" i="1">
                            <a:solidFill>
                              <a:srgbClr val="FF0000"/>
                            </a:solidFill>
                          </a:rPr>
                          <m:t>𝑥</m:t>
                        </m:r>
                      </m:sub>
                      <m:sup>
                        <m:r>
                          <a:rPr lang="en-US" altLang="zh-CN" i="1">
                            <a:solidFill>
                              <a:srgbClr val="FF0000"/>
                            </a:solidFill>
                          </a:rPr>
                          <m:t>2</m:t>
                        </m:r>
                      </m:sup>
                    </m:sSubSup>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𝑦𝑦</m:t>
                        </m:r>
                      </m:sub>
                    </m:sSub>
                    <m:r>
                      <a:rPr lang="en-US" altLang="zh-CN" i="1">
                        <a:solidFill>
                          <a:srgbClr val="FF0000"/>
                        </a:solidFill>
                      </a:rPr>
                      <m:t>+</m:t>
                    </m:r>
                    <m:sSubSup>
                      <m:sSubSupPr>
                        <m:ctrlPr>
                          <a:rPr lang="zh-CN" altLang="zh-CN" i="1">
                            <a:solidFill>
                              <a:srgbClr val="FF0000"/>
                            </a:solidFill>
                          </a:rPr>
                        </m:ctrlPr>
                      </m:sSubSupPr>
                      <m:e>
                        <m:r>
                          <a:rPr lang="en-US" altLang="zh-CN" i="1">
                            <a:solidFill>
                              <a:srgbClr val="FF0000"/>
                            </a:solidFill>
                          </a:rPr>
                          <m:t>𝐿</m:t>
                        </m:r>
                      </m:e>
                      <m:sub>
                        <m:r>
                          <a:rPr lang="en-US" altLang="zh-CN" i="1">
                            <a:solidFill>
                              <a:srgbClr val="FF0000"/>
                            </a:solidFill>
                          </a:rPr>
                          <m:t>𝑦</m:t>
                        </m:r>
                      </m:sub>
                      <m:sup>
                        <m:r>
                          <a:rPr lang="en-US" altLang="zh-CN" i="1">
                            <a:solidFill>
                              <a:srgbClr val="FF0000"/>
                            </a:solidFill>
                          </a:rPr>
                          <m:t>2</m:t>
                        </m:r>
                      </m:sup>
                    </m:sSubSup>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𝑥𝑥</m:t>
                        </m:r>
                      </m:sub>
                    </m:sSub>
                    <m:r>
                      <a:rPr lang="en-US" altLang="zh-CN" i="1">
                        <a:solidFill>
                          <a:srgbClr val="FF0000"/>
                        </a:solidFill>
                      </a:rPr>
                      <m:t>−2</m:t>
                    </m:r>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𝑥</m:t>
                        </m:r>
                      </m:sub>
                    </m:sSub>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𝑦</m:t>
                        </m:r>
                      </m:sub>
                    </m:sSub>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𝑥𝑦</m:t>
                        </m:r>
                      </m:sub>
                    </m:sSub>
                    <m:r>
                      <a:rPr lang="zh-CN" altLang="zh-CN">
                        <a:solidFill>
                          <a:srgbClr val="FF0000"/>
                        </a:solidFill>
                      </a:rPr>
                      <m:t>；</m:t>
                    </m:r>
                  </m:oMath>
                </a14:m>
                <a:endParaRPr lang="en-US" altLang="zh-CN" dirty="0" smtClean="0">
                  <a:solidFill>
                    <a:srgbClr val="FF0000"/>
                  </a:solidFill>
                </a:endParaRPr>
              </a:p>
              <a:p>
                <a:pPr lvl="1"/>
                <a:r>
                  <a:rPr lang="zh-CN" altLang="zh-CN" dirty="0"/>
                  <a:t>在原始图像的尺度空间表示</a:t>
                </a:r>
                <a14:m>
                  <m:oMath xmlns:m="http://schemas.openxmlformats.org/officeDocument/2006/math">
                    <m:r>
                      <a:rPr lang="en-US" altLang="zh-CN" i="1"/>
                      <m:t>𝐿</m:t>
                    </m:r>
                  </m:oMath>
                </a14:m>
                <a:r>
                  <a:rPr lang="zh-CN" altLang="zh-CN" dirty="0"/>
                  <a:t>中，寻找上述微分表达式在某个尺度</a:t>
                </a:r>
                <a14:m>
                  <m:oMath xmlns:m="http://schemas.openxmlformats.org/officeDocument/2006/math">
                    <m:r>
                      <a:rPr lang="en-US" altLang="zh-CN" i="1"/>
                      <m:t>𝑡</m:t>
                    </m:r>
                  </m:oMath>
                </a14:m>
                <a:r>
                  <a:rPr lang="zh-CN" altLang="zh-CN" dirty="0"/>
                  <a:t>下的正的最大值和负的最小值</a:t>
                </a:r>
                <a:r>
                  <a:rPr lang="zh-CN" altLang="zh-CN" dirty="0" smtClean="0"/>
                  <a:t>。</a:t>
                </a:r>
                <a:endParaRPr lang="en-US" altLang="zh-CN" dirty="0" smtClean="0"/>
              </a:p>
              <a:p>
                <a:pPr lvl="1"/>
                <a:endParaRPr lang="en-US" altLang="zh-CN" dirty="0"/>
              </a:p>
              <a:p>
                <a:r>
                  <a:rPr lang="zh-CN" altLang="zh-CN" dirty="0">
                    <a:solidFill>
                      <a:srgbClr val="0000FF"/>
                    </a:solidFill>
                  </a:rPr>
                  <a:t>等位曲线曲率方法，是最早使用自动尺度选择的角点检测算法，并被用于在大尺度变化下的角点跟踪</a:t>
                </a:r>
                <a:endParaRPr lang="zh-CN" altLang="en-US" dirty="0">
                  <a:solidFill>
                    <a:srgbClr val="0000FF"/>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258" r="-1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26628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wipe(down)">
                                      <p:cBhvr>
                                        <p:cTn id="39" dur="580">
                                          <p:stCondLst>
                                            <p:cond delay="0"/>
                                          </p:stCondLst>
                                        </p:cTn>
                                        <p:tgtEl>
                                          <p:spTgt spid="3">
                                            <p:txEl>
                                              <p:pRg st="3" end="3"/>
                                            </p:txEl>
                                          </p:spTgt>
                                        </p:tgtEl>
                                      </p:cBhvr>
                                    </p:animEffect>
                                    <p:anim calcmode="lin" valueType="num">
                                      <p:cBhvr>
                                        <p:cTn id="4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3" end="3"/>
                                            </p:txEl>
                                          </p:spTgt>
                                        </p:tgtEl>
                                      </p:cBhvr>
                                      <p:to x="100000" y="60000"/>
                                    </p:animScale>
                                    <p:animScale>
                                      <p:cBhvr>
                                        <p:cTn id="46" dur="166" decel="50000">
                                          <p:stCondLst>
                                            <p:cond delay="676"/>
                                          </p:stCondLst>
                                        </p:cTn>
                                        <p:tgtEl>
                                          <p:spTgt spid="3">
                                            <p:txEl>
                                              <p:pRg st="3" end="3"/>
                                            </p:txEl>
                                          </p:spTgt>
                                        </p:tgtEl>
                                      </p:cBhvr>
                                      <p:to x="100000" y="100000"/>
                                    </p:animScale>
                                    <p:animScale>
                                      <p:cBhvr>
                                        <p:cTn id="47" dur="26">
                                          <p:stCondLst>
                                            <p:cond delay="1312"/>
                                          </p:stCondLst>
                                        </p:cTn>
                                        <p:tgtEl>
                                          <p:spTgt spid="3">
                                            <p:txEl>
                                              <p:pRg st="3" end="3"/>
                                            </p:txEl>
                                          </p:spTgt>
                                        </p:tgtEl>
                                      </p:cBhvr>
                                      <p:to x="100000" y="80000"/>
                                    </p:animScale>
                                    <p:animScale>
                                      <p:cBhvr>
                                        <p:cTn id="48" dur="166" decel="50000">
                                          <p:stCondLst>
                                            <p:cond delay="1338"/>
                                          </p:stCondLst>
                                        </p:cTn>
                                        <p:tgtEl>
                                          <p:spTgt spid="3">
                                            <p:txEl>
                                              <p:pRg st="3" end="3"/>
                                            </p:txEl>
                                          </p:spTgt>
                                        </p:tgtEl>
                                      </p:cBhvr>
                                      <p:to x="100000" y="100000"/>
                                    </p:animScale>
                                    <p:animScale>
                                      <p:cBhvr>
                                        <p:cTn id="49" dur="26">
                                          <p:stCondLst>
                                            <p:cond delay="1642"/>
                                          </p:stCondLst>
                                        </p:cTn>
                                        <p:tgtEl>
                                          <p:spTgt spid="3">
                                            <p:txEl>
                                              <p:pRg st="3" end="3"/>
                                            </p:txEl>
                                          </p:spTgt>
                                        </p:tgtEl>
                                      </p:cBhvr>
                                      <p:to x="100000" y="90000"/>
                                    </p:animScale>
                                    <p:animScale>
                                      <p:cBhvr>
                                        <p:cTn id="50" dur="166" decel="50000">
                                          <p:stCondLst>
                                            <p:cond delay="1668"/>
                                          </p:stCondLst>
                                        </p:cTn>
                                        <p:tgtEl>
                                          <p:spTgt spid="3">
                                            <p:txEl>
                                              <p:pRg st="3" end="3"/>
                                            </p:txEl>
                                          </p:spTgt>
                                        </p:tgtEl>
                                      </p:cBhvr>
                                      <p:to x="100000" y="100000"/>
                                    </p:animScale>
                                    <p:animScale>
                                      <p:cBhvr>
                                        <p:cTn id="51" dur="26">
                                          <p:stCondLst>
                                            <p:cond delay="1808"/>
                                          </p:stCondLst>
                                        </p:cTn>
                                        <p:tgtEl>
                                          <p:spTgt spid="3">
                                            <p:txEl>
                                              <p:pRg st="3" end="3"/>
                                            </p:txEl>
                                          </p:spTgt>
                                        </p:tgtEl>
                                      </p:cBhvr>
                                      <p:to x="100000" y="95000"/>
                                    </p:animScale>
                                    <p:animScale>
                                      <p:cBhvr>
                                        <p:cTn id="52" dur="166" decel="50000">
                                          <p:stCondLst>
                                            <p:cond delay="1834"/>
                                          </p:stCondLst>
                                        </p:cTn>
                                        <p:tgtEl>
                                          <p:spTgt spid="3">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animEffect transition="in" filter="wipe(down)">
                                      <p:cBhvr>
                                        <p:cTn id="55" dur="580">
                                          <p:stCondLst>
                                            <p:cond delay="0"/>
                                          </p:stCondLst>
                                        </p:cTn>
                                        <p:tgtEl>
                                          <p:spTgt spid="3">
                                            <p:txEl>
                                              <p:pRg st="4" end="4"/>
                                            </p:txEl>
                                          </p:spTgt>
                                        </p:tgtEl>
                                      </p:cBhvr>
                                    </p:animEffect>
                                    <p:anim calcmode="lin" valueType="num">
                                      <p:cBhvr>
                                        <p:cTn id="56"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4" end="4"/>
                                            </p:txEl>
                                          </p:spTgt>
                                        </p:tgtEl>
                                      </p:cBhvr>
                                      <p:to x="100000" y="60000"/>
                                    </p:animScale>
                                    <p:animScale>
                                      <p:cBhvr>
                                        <p:cTn id="62" dur="166" decel="50000">
                                          <p:stCondLst>
                                            <p:cond delay="676"/>
                                          </p:stCondLst>
                                        </p:cTn>
                                        <p:tgtEl>
                                          <p:spTgt spid="3">
                                            <p:txEl>
                                              <p:pRg st="4" end="4"/>
                                            </p:txEl>
                                          </p:spTgt>
                                        </p:tgtEl>
                                      </p:cBhvr>
                                      <p:to x="100000" y="100000"/>
                                    </p:animScale>
                                    <p:animScale>
                                      <p:cBhvr>
                                        <p:cTn id="63" dur="26">
                                          <p:stCondLst>
                                            <p:cond delay="1312"/>
                                          </p:stCondLst>
                                        </p:cTn>
                                        <p:tgtEl>
                                          <p:spTgt spid="3">
                                            <p:txEl>
                                              <p:pRg st="4" end="4"/>
                                            </p:txEl>
                                          </p:spTgt>
                                        </p:tgtEl>
                                      </p:cBhvr>
                                      <p:to x="100000" y="80000"/>
                                    </p:animScale>
                                    <p:animScale>
                                      <p:cBhvr>
                                        <p:cTn id="64" dur="166" decel="50000">
                                          <p:stCondLst>
                                            <p:cond delay="1338"/>
                                          </p:stCondLst>
                                        </p:cTn>
                                        <p:tgtEl>
                                          <p:spTgt spid="3">
                                            <p:txEl>
                                              <p:pRg st="4" end="4"/>
                                            </p:txEl>
                                          </p:spTgt>
                                        </p:tgtEl>
                                      </p:cBhvr>
                                      <p:to x="100000" y="100000"/>
                                    </p:animScale>
                                    <p:animScale>
                                      <p:cBhvr>
                                        <p:cTn id="65" dur="26">
                                          <p:stCondLst>
                                            <p:cond delay="1642"/>
                                          </p:stCondLst>
                                        </p:cTn>
                                        <p:tgtEl>
                                          <p:spTgt spid="3">
                                            <p:txEl>
                                              <p:pRg st="4" end="4"/>
                                            </p:txEl>
                                          </p:spTgt>
                                        </p:tgtEl>
                                      </p:cBhvr>
                                      <p:to x="100000" y="90000"/>
                                    </p:animScale>
                                    <p:animScale>
                                      <p:cBhvr>
                                        <p:cTn id="66" dur="166" decel="50000">
                                          <p:stCondLst>
                                            <p:cond delay="1668"/>
                                          </p:stCondLst>
                                        </p:cTn>
                                        <p:tgtEl>
                                          <p:spTgt spid="3">
                                            <p:txEl>
                                              <p:pRg st="4" end="4"/>
                                            </p:txEl>
                                          </p:spTgt>
                                        </p:tgtEl>
                                      </p:cBhvr>
                                      <p:to x="100000" y="100000"/>
                                    </p:animScale>
                                    <p:animScale>
                                      <p:cBhvr>
                                        <p:cTn id="67" dur="26">
                                          <p:stCondLst>
                                            <p:cond delay="1808"/>
                                          </p:stCondLst>
                                        </p:cTn>
                                        <p:tgtEl>
                                          <p:spTgt spid="3">
                                            <p:txEl>
                                              <p:pRg st="4" end="4"/>
                                            </p:txEl>
                                          </p:spTgt>
                                        </p:tgtEl>
                                      </p:cBhvr>
                                      <p:to x="100000" y="95000"/>
                                    </p:animScale>
                                    <p:animScale>
                                      <p:cBhvr>
                                        <p:cTn id="68" dur="166" decel="50000">
                                          <p:stCondLst>
                                            <p:cond delay="1834"/>
                                          </p:stCondLst>
                                        </p:cTn>
                                        <p:tgtEl>
                                          <p:spTgt spid="3">
                                            <p:txEl>
                                              <p:pRg st="4" end="4"/>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anim calcmode="lin" valueType="num">
                                      <p:cBhvr>
                                        <p:cTn id="73"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74"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7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基于特征的方法</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a:solidFill>
                  <a:srgbClr val="0000FF"/>
                </a:solidFill>
              </a:rPr>
              <a:t>首先</a:t>
            </a:r>
            <a:r>
              <a:rPr lang="zh-CN" altLang="zh-CN" dirty="0"/>
              <a:t>寻找特征（例如为图像边缘、角点和其它在二维空间容易定位的结构），</a:t>
            </a:r>
            <a:r>
              <a:rPr lang="zh-CN" altLang="zh-CN" dirty="0">
                <a:solidFill>
                  <a:srgbClr val="FF0000"/>
                </a:solidFill>
              </a:rPr>
              <a:t>然后</a:t>
            </a:r>
            <a:r>
              <a:rPr lang="zh-CN" altLang="zh-CN" dirty="0"/>
              <a:t>在帧与帧之间进行跟踪</a:t>
            </a:r>
            <a:r>
              <a:rPr lang="zh-CN" altLang="zh-CN" dirty="0" smtClean="0"/>
              <a:t>。</a:t>
            </a:r>
            <a:endParaRPr lang="en-US" altLang="zh-CN" dirty="0" smtClean="0"/>
          </a:p>
          <a:p>
            <a:r>
              <a:rPr lang="zh-CN" altLang="zh-CN" dirty="0"/>
              <a:t>一般涉及两个阶段</a:t>
            </a:r>
            <a:r>
              <a:rPr lang="zh-CN" altLang="zh-CN" dirty="0" smtClean="0"/>
              <a:t>。</a:t>
            </a:r>
            <a:endParaRPr lang="en-US" altLang="zh-CN" dirty="0" smtClean="0"/>
          </a:p>
          <a:p>
            <a:pPr lvl="1"/>
            <a:r>
              <a:rPr lang="zh-CN" altLang="zh-CN" dirty="0">
                <a:solidFill>
                  <a:srgbClr val="0000FF"/>
                </a:solidFill>
              </a:rPr>
              <a:t>首先</a:t>
            </a:r>
            <a:r>
              <a:rPr lang="zh-CN" altLang="zh-CN" dirty="0"/>
              <a:t>，在两个或者更多连续帧图像之间进行特征搜索</a:t>
            </a:r>
            <a:r>
              <a:rPr lang="zh-CN" altLang="zh-CN" dirty="0" smtClean="0"/>
              <a:t>。</a:t>
            </a:r>
            <a:endParaRPr lang="en-US" altLang="zh-CN" dirty="0" smtClean="0"/>
          </a:p>
          <a:p>
            <a:pPr lvl="2"/>
            <a:r>
              <a:rPr lang="zh-CN" altLang="zh-CN" dirty="0"/>
              <a:t>大多数过去用于光流寻找的</a:t>
            </a:r>
            <a:r>
              <a:rPr lang="zh-CN" altLang="zh-CN" dirty="0">
                <a:solidFill>
                  <a:srgbClr val="C00000"/>
                </a:solidFill>
              </a:rPr>
              <a:t>边缘</a:t>
            </a:r>
            <a:r>
              <a:rPr lang="zh-CN" altLang="zh-CN" dirty="0"/>
              <a:t>检测方法，要么是关于在图像的一阶导数中寻找最大值，要么是关于在图像的二阶导数（例如</a:t>
            </a:r>
            <a:r>
              <a:rPr lang="en-US" altLang="zh-CN" dirty="0"/>
              <a:t>LOG - </a:t>
            </a:r>
            <a:r>
              <a:rPr lang="en-US" altLang="zh-CN" dirty="0" err="1"/>
              <a:t>Laplacian</a:t>
            </a:r>
            <a:r>
              <a:rPr lang="en-US" altLang="zh-CN" dirty="0"/>
              <a:t> of Gaussian</a:t>
            </a:r>
            <a:r>
              <a:rPr lang="zh-CN" altLang="zh-CN" dirty="0"/>
              <a:t>）中寻找过零点</a:t>
            </a:r>
            <a:r>
              <a:rPr lang="zh-CN" altLang="zh-CN" dirty="0" smtClean="0"/>
              <a:t>。</a:t>
            </a:r>
            <a:endParaRPr lang="en-US" altLang="zh-CN" dirty="0" smtClean="0"/>
          </a:p>
          <a:p>
            <a:pPr lvl="2"/>
            <a:r>
              <a:rPr lang="zh-CN" altLang="zh-CN" dirty="0"/>
              <a:t>基于二维特征检测的光流方法（这里也可以称为</a:t>
            </a:r>
            <a:r>
              <a:rPr lang="zh-CN" altLang="zh-CN" dirty="0">
                <a:solidFill>
                  <a:srgbClr val="00B050"/>
                </a:solidFill>
              </a:rPr>
              <a:t>角点</a:t>
            </a:r>
            <a:r>
              <a:rPr lang="zh-CN" altLang="zh-CN" dirty="0"/>
              <a:t>）具有如下的优点，就是在每一个测量的位置上光流的全部信息都是可以知道的。</a:t>
            </a:r>
            <a:endParaRPr lang="en-US" altLang="zh-CN" dirty="0" smtClean="0"/>
          </a:p>
          <a:p>
            <a:pPr lvl="1"/>
            <a:r>
              <a:rPr lang="zh-CN" altLang="zh-CN" dirty="0">
                <a:solidFill>
                  <a:srgbClr val="FF0000"/>
                </a:solidFill>
              </a:rPr>
              <a:t>其次</a:t>
            </a:r>
            <a:r>
              <a:rPr lang="zh-CN" altLang="zh-CN" dirty="0"/>
              <a:t>，进行帧与帧之间的特征匹配。</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a:t>
            </a:fld>
            <a:endParaRPr lang="zh-CN" altLang="en-US"/>
          </a:p>
        </p:txBody>
      </p:sp>
    </p:spTree>
    <p:extLst>
      <p:ext uri="{BB962C8B-B14F-4D97-AF65-F5344CB8AC3E}">
        <p14:creationId xmlns:p14="http://schemas.microsoft.com/office/powerpoint/2010/main" val="349510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wipe(down)">
                                      <p:cBhvr>
                                        <p:cTn id="41" dur="580">
                                          <p:stCondLst>
                                            <p:cond delay="0"/>
                                          </p:stCondLst>
                                        </p:cTn>
                                        <p:tgtEl>
                                          <p:spTgt spid="3">
                                            <p:txEl>
                                              <p:pRg st="5" end="5"/>
                                            </p:txEl>
                                          </p:spTgt>
                                        </p:tgtEl>
                                      </p:cBhvr>
                                    </p:animEffect>
                                    <p:anim calcmode="lin" valueType="num">
                                      <p:cBhvr>
                                        <p:cTn id="42"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5" end="5"/>
                                            </p:txEl>
                                          </p:spTgt>
                                        </p:tgtEl>
                                      </p:cBhvr>
                                      <p:to x="100000" y="60000"/>
                                    </p:animScale>
                                    <p:animScale>
                                      <p:cBhvr>
                                        <p:cTn id="48" dur="166" decel="50000">
                                          <p:stCondLst>
                                            <p:cond delay="676"/>
                                          </p:stCondLst>
                                        </p:cTn>
                                        <p:tgtEl>
                                          <p:spTgt spid="3">
                                            <p:txEl>
                                              <p:pRg st="5" end="5"/>
                                            </p:txEl>
                                          </p:spTgt>
                                        </p:tgtEl>
                                      </p:cBhvr>
                                      <p:to x="100000" y="100000"/>
                                    </p:animScale>
                                    <p:animScale>
                                      <p:cBhvr>
                                        <p:cTn id="49" dur="26">
                                          <p:stCondLst>
                                            <p:cond delay="1312"/>
                                          </p:stCondLst>
                                        </p:cTn>
                                        <p:tgtEl>
                                          <p:spTgt spid="3">
                                            <p:txEl>
                                              <p:pRg st="5" end="5"/>
                                            </p:txEl>
                                          </p:spTgt>
                                        </p:tgtEl>
                                      </p:cBhvr>
                                      <p:to x="100000" y="80000"/>
                                    </p:animScale>
                                    <p:animScale>
                                      <p:cBhvr>
                                        <p:cTn id="50" dur="166" decel="50000">
                                          <p:stCondLst>
                                            <p:cond delay="1338"/>
                                          </p:stCondLst>
                                        </p:cTn>
                                        <p:tgtEl>
                                          <p:spTgt spid="3">
                                            <p:txEl>
                                              <p:pRg st="5" end="5"/>
                                            </p:txEl>
                                          </p:spTgt>
                                        </p:tgtEl>
                                      </p:cBhvr>
                                      <p:to x="100000" y="100000"/>
                                    </p:animScale>
                                    <p:animScale>
                                      <p:cBhvr>
                                        <p:cTn id="51" dur="26">
                                          <p:stCondLst>
                                            <p:cond delay="1642"/>
                                          </p:stCondLst>
                                        </p:cTn>
                                        <p:tgtEl>
                                          <p:spTgt spid="3">
                                            <p:txEl>
                                              <p:pRg st="5" end="5"/>
                                            </p:txEl>
                                          </p:spTgt>
                                        </p:tgtEl>
                                      </p:cBhvr>
                                      <p:to x="100000" y="90000"/>
                                    </p:animScale>
                                    <p:animScale>
                                      <p:cBhvr>
                                        <p:cTn id="52" dur="166" decel="50000">
                                          <p:stCondLst>
                                            <p:cond delay="1668"/>
                                          </p:stCondLst>
                                        </p:cTn>
                                        <p:tgtEl>
                                          <p:spTgt spid="3">
                                            <p:txEl>
                                              <p:pRg st="5" end="5"/>
                                            </p:txEl>
                                          </p:spTgt>
                                        </p:tgtEl>
                                      </p:cBhvr>
                                      <p:to x="100000" y="100000"/>
                                    </p:animScale>
                                    <p:animScale>
                                      <p:cBhvr>
                                        <p:cTn id="53" dur="26">
                                          <p:stCondLst>
                                            <p:cond delay="1808"/>
                                          </p:stCondLst>
                                        </p:cTn>
                                        <p:tgtEl>
                                          <p:spTgt spid="3">
                                            <p:txEl>
                                              <p:pRg st="5" end="5"/>
                                            </p:txEl>
                                          </p:spTgt>
                                        </p:tgtEl>
                                      </p:cBhvr>
                                      <p:to x="100000" y="95000"/>
                                    </p:animScale>
                                    <p:animScale>
                                      <p:cBhvr>
                                        <p:cTn id="54" dur="166" decel="50000">
                                          <p:stCondLst>
                                            <p:cond delay="1834"/>
                                          </p:stCondLst>
                                        </p:cTn>
                                        <p:tgtEl>
                                          <p:spTgt spid="3">
                                            <p:txEl>
                                              <p:pRg st="5" end="5"/>
                                            </p:txEl>
                                          </p:spTgt>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
                                            <p:txEl>
                                              <p:pRg st="3" end="3"/>
                                            </p:txEl>
                                          </p:spTgt>
                                        </p:tgtEl>
                                        <p:attrNameLst>
                                          <p:attrName>style.visibility</p:attrName>
                                        </p:attrNameLst>
                                      </p:cBhvr>
                                      <p:to>
                                        <p:strVal val="visible"/>
                                      </p:to>
                                    </p:set>
                                    <p:animEffect transition="in" filter="wipe(down)">
                                      <p:cBhvr>
                                        <p:cTn id="59" dur="580">
                                          <p:stCondLst>
                                            <p:cond delay="0"/>
                                          </p:stCondLst>
                                        </p:cTn>
                                        <p:tgtEl>
                                          <p:spTgt spid="3">
                                            <p:txEl>
                                              <p:pRg st="3" end="3"/>
                                            </p:txEl>
                                          </p:spTgt>
                                        </p:tgtEl>
                                      </p:cBhvr>
                                    </p:animEffect>
                                    <p:anim calcmode="lin" valueType="num">
                                      <p:cBhvr>
                                        <p:cTn id="60"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3" end="3"/>
                                            </p:txEl>
                                          </p:spTgt>
                                        </p:tgtEl>
                                      </p:cBhvr>
                                      <p:to x="100000" y="60000"/>
                                    </p:animScale>
                                    <p:animScale>
                                      <p:cBhvr>
                                        <p:cTn id="66" dur="166" decel="50000">
                                          <p:stCondLst>
                                            <p:cond delay="676"/>
                                          </p:stCondLst>
                                        </p:cTn>
                                        <p:tgtEl>
                                          <p:spTgt spid="3">
                                            <p:txEl>
                                              <p:pRg st="3" end="3"/>
                                            </p:txEl>
                                          </p:spTgt>
                                        </p:tgtEl>
                                      </p:cBhvr>
                                      <p:to x="100000" y="100000"/>
                                    </p:animScale>
                                    <p:animScale>
                                      <p:cBhvr>
                                        <p:cTn id="67" dur="26">
                                          <p:stCondLst>
                                            <p:cond delay="1312"/>
                                          </p:stCondLst>
                                        </p:cTn>
                                        <p:tgtEl>
                                          <p:spTgt spid="3">
                                            <p:txEl>
                                              <p:pRg st="3" end="3"/>
                                            </p:txEl>
                                          </p:spTgt>
                                        </p:tgtEl>
                                      </p:cBhvr>
                                      <p:to x="100000" y="80000"/>
                                    </p:animScale>
                                    <p:animScale>
                                      <p:cBhvr>
                                        <p:cTn id="68" dur="166" decel="50000">
                                          <p:stCondLst>
                                            <p:cond delay="1338"/>
                                          </p:stCondLst>
                                        </p:cTn>
                                        <p:tgtEl>
                                          <p:spTgt spid="3">
                                            <p:txEl>
                                              <p:pRg st="3" end="3"/>
                                            </p:txEl>
                                          </p:spTgt>
                                        </p:tgtEl>
                                      </p:cBhvr>
                                      <p:to x="100000" y="100000"/>
                                    </p:animScale>
                                    <p:animScale>
                                      <p:cBhvr>
                                        <p:cTn id="69" dur="26">
                                          <p:stCondLst>
                                            <p:cond delay="1642"/>
                                          </p:stCondLst>
                                        </p:cTn>
                                        <p:tgtEl>
                                          <p:spTgt spid="3">
                                            <p:txEl>
                                              <p:pRg st="3" end="3"/>
                                            </p:txEl>
                                          </p:spTgt>
                                        </p:tgtEl>
                                      </p:cBhvr>
                                      <p:to x="100000" y="90000"/>
                                    </p:animScale>
                                    <p:animScale>
                                      <p:cBhvr>
                                        <p:cTn id="70" dur="166" decel="50000">
                                          <p:stCondLst>
                                            <p:cond delay="1668"/>
                                          </p:stCondLst>
                                        </p:cTn>
                                        <p:tgtEl>
                                          <p:spTgt spid="3">
                                            <p:txEl>
                                              <p:pRg st="3" end="3"/>
                                            </p:txEl>
                                          </p:spTgt>
                                        </p:tgtEl>
                                      </p:cBhvr>
                                      <p:to x="100000" y="100000"/>
                                    </p:animScale>
                                    <p:animScale>
                                      <p:cBhvr>
                                        <p:cTn id="71" dur="26">
                                          <p:stCondLst>
                                            <p:cond delay="1808"/>
                                          </p:stCondLst>
                                        </p:cTn>
                                        <p:tgtEl>
                                          <p:spTgt spid="3">
                                            <p:txEl>
                                              <p:pRg st="3" end="3"/>
                                            </p:txEl>
                                          </p:spTgt>
                                        </p:tgtEl>
                                      </p:cBhvr>
                                      <p:to x="100000" y="95000"/>
                                    </p:animScale>
                                    <p:animScale>
                                      <p:cBhvr>
                                        <p:cTn id="72" dur="166" decel="50000">
                                          <p:stCondLst>
                                            <p:cond delay="1834"/>
                                          </p:stCondLst>
                                        </p:cTn>
                                        <p:tgtEl>
                                          <p:spTgt spid="3">
                                            <p:txEl>
                                              <p:pRg st="3" end="3"/>
                                            </p:txEl>
                                          </p:spTgt>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animEffect transition="in" filter="wipe(down)">
                                      <p:cBhvr>
                                        <p:cTn id="77" dur="580">
                                          <p:stCondLst>
                                            <p:cond delay="0"/>
                                          </p:stCondLst>
                                        </p:cTn>
                                        <p:tgtEl>
                                          <p:spTgt spid="3">
                                            <p:txEl>
                                              <p:pRg st="4" end="4"/>
                                            </p:txEl>
                                          </p:spTgt>
                                        </p:tgtEl>
                                      </p:cBhvr>
                                    </p:animEffect>
                                    <p:anim calcmode="lin" valueType="num">
                                      <p:cBhvr>
                                        <p:cTn id="7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3">
                                            <p:txEl>
                                              <p:pRg st="4" end="4"/>
                                            </p:txEl>
                                          </p:spTgt>
                                        </p:tgtEl>
                                      </p:cBhvr>
                                      <p:to x="100000" y="60000"/>
                                    </p:animScale>
                                    <p:animScale>
                                      <p:cBhvr>
                                        <p:cTn id="84" dur="166" decel="50000">
                                          <p:stCondLst>
                                            <p:cond delay="676"/>
                                          </p:stCondLst>
                                        </p:cTn>
                                        <p:tgtEl>
                                          <p:spTgt spid="3">
                                            <p:txEl>
                                              <p:pRg st="4" end="4"/>
                                            </p:txEl>
                                          </p:spTgt>
                                        </p:tgtEl>
                                      </p:cBhvr>
                                      <p:to x="100000" y="100000"/>
                                    </p:animScale>
                                    <p:animScale>
                                      <p:cBhvr>
                                        <p:cTn id="85" dur="26">
                                          <p:stCondLst>
                                            <p:cond delay="1312"/>
                                          </p:stCondLst>
                                        </p:cTn>
                                        <p:tgtEl>
                                          <p:spTgt spid="3">
                                            <p:txEl>
                                              <p:pRg st="4" end="4"/>
                                            </p:txEl>
                                          </p:spTgt>
                                        </p:tgtEl>
                                      </p:cBhvr>
                                      <p:to x="100000" y="80000"/>
                                    </p:animScale>
                                    <p:animScale>
                                      <p:cBhvr>
                                        <p:cTn id="86" dur="166" decel="50000">
                                          <p:stCondLst>
                                            <p:cond delay="1338"/>
                                          </p:stCondLst>
                                        </p:cTn>
                                        <p:tgtEl>
                                          <p:spTgt spid="3">
                                            <p:txEl>
                                              <p:pRg st="4" end="4"/>
                                            </p:txEl>
                                          </p:spTgt>
                                        </p:tgtEl>
                                      </p:cBhvr>
                                      <p:to x="100000" y="100000"/>
                                    </p:animScale>
                                    <p:animScale>
                                      <p:cBhvr>
                                        <p:cTn id="87" dur="26">
                                          <p:stCondLst>
                                            <p:cond delay="1642"/>
                                          </p:stCondLst>
                                        </p:cTn>
                                        <p:tgtEl>
                                          <p:spTgt spid="3">
                                            <p:txEl>
                                              <p:pRg st="4" end="4"/>
                                            </p:txEl>
                                          </p:spTgt>
                                        </p:tgtEl>
                                      </p:cBhvr>
                                      <p:to x="100000" y="90000"/>
                                    </p:animScale>
                                    <p:animScale>
                                      <p:cBhvr>
                                        <p:cTn id="88" dur="166" decel="50000">
                                          <p:stCondLst>
                                            <p:cond delay="1668"/>
                                          </p:stCondLst>
                                        </p:cTn>
                                        <p:tgtEl>
                                          <p:spTgt spid="3">
                                            <p:txEl>
                                              <p:pRg st="4" end="4"/>
                                            </p:txEl>
                                          </p:spTgt>
                                        </p:tgtEl>
                                      </p:cBhvr>
                                      <p:to x="100000" y="100000"/>
                                    </p:animScale>
                                    <p:animScale>
                                      <p:cBhvr>
                                        <p:cTn id="89" dur="26">
                                          <p:stCondLst>
                                            <p:cond delay="1808"/>
                                          </p:stCondLst>
                                        </p:cTn>
                                        <p:tgtEl>
                                          <p:spTgt spid="3">
                                            <p:txEl>
                                              <p:pRg st="4" end="4"/>
                                            </p:txEl>
                                          </p:spTgt>
                                        </p:tgtEl>
                                      </p:cBhvr>
                                      <p:to x="100000" y="95000"/>
                                    </p:animScale>
                                    <p:animScale>
                                      <p:cBhvr>
                                        <p:cTn id="90"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SUSAN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dirty="0"/>
                  <a:t>所谓</a:t>
                </a:r>
                <a:r>
                  <a:rPr lang="en-US" altLang="zh-CN" dirty="0"/>
                  <a:t>SUSAN</a:t>
                </a:r>
                <a:r>
                  <a:rPr lang="zh-CN" altLang="zh-CN" dirty="0"/>
                  <a:t>，是</a:t>
                </a:r>
                <a:r>
                  <a:rPr lang="zh-CN" altLang="zh-CN" dirty="0">
                    <a:solidFill>
                      <a:srgbClr val="FF0000"/>
                    </a:solidFill>
                  </a:rPr>
                  <a:t>最小单值分段同化核心（</a:t>
                </a:r>
                <a:r>
                  <a:rPr lang="en-US" altLang="zh-CN" dirty="0">
                    <a:solidFill>
                      <a:srgbClr val="FF0000"/>
                    </a:solidFill>
                  </a:rPr>
                  <a:t>Smallest </a:t>
                </a:r>
                <a:r>
                  <a:rPr lang="en-US" altLang="zh-CN" dirty="0" err="1">
                    <a:solidFill>
                      <a:srgbClr val="FF0000"/>
                    </a:solidFill>
                  </a:rPr>
                  <a:t>Univalue</a:t>
                </a:r>
                <a:r>
                  <a:rPr lang="en-US" altLang="zh-CN" dirty="0">
                    <a:solidFill>
                      <a:srgbClr val="FF0000"/>
                    </a:solidFill>
                  </a:rPr>
                  <a:t> Segment Assimilating Nucleus</a:t>
                </a:r>
                <a:r>
                  <a:rPr lang="zh-CN" altLang="zh-CN" dirty="0">
                    <a:solidFill>
                      <a:srgbClr val="FF0000"/>
                    </a:solidFill>
                  </a:rPr>
                  <a:t>）</a:t>
                </a:r>
                <a:r>
                  <a:rPr lang="zh-CN" altLang="zh-CN" dirty="0"/>
                  <a:t>方法的</a:t>
                </a:r>
                <a:r>
                  <a:rPr lang="zh-CN" altLang="zh-CN" dirty="0" smtClean="0"/>
                  <a:t>缩写。</a:t>
                </a:r>
                <a:endParaRPr lang="en-US" altLang="zh-CN" dirty="0" smtClean="0"/>
              </a:p>
              <a:p>
                <a:r>
                  <a:rPr lang="zh-CN" altLang="zh-CN" dirty="0" smtClean="0">
                    <a:solidFill>
                      <a:srgbClr val="00B050"/>
                    </a:solidFill>
                  </a:rPr>
                  <a:t>对于特征检测，</a:t>
                </a:r>
                <a:r>
                  <a:rPr lang="en-US" altLang="zh-CN" dirty="0">
                    <a:solidFill>
                      <a:srgbClr val="00B050"/>
                    </a:solidFill>
                  </a:rPr>
                  <a:t>SUSAN</a:t>
                </a:r>
                <a:r>
                  <a:rPr lang="zh-CN" altLang="zh-CN" dirty="0">
                    <a:solidFill>
                      <a:srgbClr val="00B050"/>
                    </a:solidFill>
                  </a:rPr>
                  <a:t>在测试像素（核心）上放置一个圆形模板，模板区域使用</a:t>
                </a:r>
                <a14:m>
                  <m:oMath xmlns:m="http://schemas.openxmlformats.org/officeDocument/2006/math">
                    <m:r>
                      <a:rPr lang="en-US" altLang="zh-CN" i="1">
                        <a:solidFill>
                          <a:srgbClr val="00B050"/>
                        </a:solidFill>
                      </a:rPr>
                      <m:t>𝑀</m:t>
                    </m:r>
                  </m:oMath>
                </a14:m>
                <a:r>
                  <a:rPr lang="zh-CN" altLang="zh-CN" dirty="0">
                    <a:solidFill>
                      <a:srgbClr val="00B050"/>
                    </a:solidFill>
                  </a:rPr>
                  <a:t>来表示，模板中的像素则使用</a:t>
                </a:r>
                <a14:m>
                  <m:oMath xmlns:m="http://schemas.openxmlformats.org/officeDocument/2006/math">
                    <m:acc>
                      <m:accPr>
                        <m:chr m:val="⃗"/>
                        <m:ctrlPr>
                          <a:rPr lang="zh-CN" altLang="zh-CN" i="1">
                            <a:solidFill>
                              <a:srgbClr val="00B050"/>
                            </a:solidFill>
                          </a:rPr>
                        </m:ctrlPr>
                      </m:accPr>
                      <m:e>
                        <m:r>
                          <a:rPr lang="en-US" altLang="zh-CN" i="1">
                            <a:solidFill>
                              <a:srgbClr val="00B050"/>
                            </a:solidFill>
                          </a:rPr>
                          <m:t>𝑚</m:t>
                        </m:r>
                      </m:e>
                    </m:acc>
                    <m:r>
                      <a:rPr lang="en-US" altLang="zh-CN" i="1">
                        <a:solidFill>
                          <a:srgbClr val="00B050"/>
                        </a:solidFill>
                      </a:rPr>
                      <m:t>∈</m:t>
                    </m:r>
                    <m:r>
                      <a:rPr lang="en-US" altLang="zh-CN" i="1">
                        <a:solidFill>
                          <a:srgbClr val="00B050"/>
                        </a:solidFill>
                      </a:rPr>
                      <m:t>𝑀</m:t>
                    </m:r>
                  </m:oMath>
                </a14:m>
                <a:r>
                  <a:rPr lang="zh-CN" altLang="zh-CN" dirty="0">
                    <a:solidFill>
                      <a:srgbClr val="00B050"/>
                    </a:solidFill>
                  </a:rPr>
                  <a:t>来表示，测试像素（核心）记为</a:t>
                </a:r>
                <a14:m>
                  <m:oMath xmlns:m="http://schemas.openxmlformats.org/officeDocument/2006/math">
                    <m:sSub>
                      <m:sSubPr>
                        <m:ctrlPr>
                          <a:rPr lang="zh-CN" altLang="zh-CN" i="1">
                            <a:solidFill>
                              <a:srgbClr val="00B050"/>
                            </a:solidFill>
                          </a:rPr>
                        </m:ctrlPr>
                      </m:sSubPr>
                      <m:e>
                        <m:acc>
                          <m:accPr>
                            <m:chr m:val="⃗"/>
                            <m:ctrlPr>
                              <a:rPr lang="zh-CN" altLang="zh-CN" i="1">
                                <a:solidFill>
                                  <a:srgbClr val="00B050"/>
                                </a:solidFill>
                              </a:rPr>
                            </m:ctrlPr>
                          </m:accPr>
                          <m:e>
                            <m:r>
                              <a:rPr lang="en-US" altLang="zh-CN" i="1">
                                <a:solidFill>
                                  <a:srgbClr val="00B050"/>
                                </a:solidFill>
                              </a:rPr>
                              <m:t>𝑚</m:t>
                            </m:r>
                          </m:e>
                        </m:acc>
                      </m:e>
                      <m:sub>
                        <m:r>
                          <a:rPr lang="en-US" altLang="zh-CN" i="1">
                            <a:solidFill>
                              <a:srgbClr val="00B050"/>
                            </a:solidFill>
                          </a:rPr>
                          <m:t>0</m:t>
                        </m:r>
                      </m:sub>
                    </m:sSub>
                  </m:oMath>
                </a14:m>
                <a:r>
                  <a:rPr lang="zh-CN" altLang="zh-CN" dirty="0" smtClean="0">
                    <a:solidFill>
                      <a:srgbClr val="00B050"/>
                    </a:solidFill>
                  </a:rPr>
                  <a:t>。</a:t>
                </a:r>
                <a:endParaRPr lang="en-US" altLang="zh-CN" dirty="0" smtClean="0">
                  <a:solidFill>
                    <a:srgbClr val="00B050"/>
                  </a:solidFill>
                </a:endParaRPr>
              </a:p>
              <a:p>
                <a:r>
                  <a:rPr lang="zh-CN" altLang="zh-CN" dirty="0"/>
                  <a:t>模板区域中每个像素与核心进行比较，并计算如下距离</a:t>
                </a:r>
                <a:r>
                  <a:rPr lang="zh-CN" altLang="zh-CN" dirty="0" smtClean="0"/>
                  <a:t>函数</a:t>
                </a:r>
                <a:endParaRPr lang="en-US" altLang="zh-CN" dirty="0" smtClean="0"/>
              </a:p>
              <a:p>
                <a:pPr lvl="1"/>
                <a14:m>
                  <m:oMath xmlns:m="http://schemas.openxmlformats.org/officeDocument/2006/math">
                    <m:r>
                      <a:rPr lang="en-US" altLang="zh-CN" i="1" smtClean="0">
                        <a:solidFill>
                          <a:srgbClr val="0000FF"/>
                        </a:solidFill>
                      </a:rPr>
                      <m:t>𝑐</m:t>
                    </m:r>
                    <m:d>
                      <m:dPr>
                        <m:ctrlPr>
                          <a:rPr lang="zh-CN" altLang="zh-CN" i="1">
                            <a:solidFill>
                              <a:srgbClr val="0000FF"/>
                            </a:solidFill>
                          </a:rPr>
                        </m:ctrlPr>
                      </m:dPr>
                      <m:e>
                        <m:acc>
                          <m:accPr>
                            <m:chr m:val="⃗"/>
                            <m:ctrlPr>
                              <a:rPr lang="zh-CN" altLang="zh-CN" i="1">
                                <a:solidFill>
                                  <a:srgbClr val="0000FF"/>
                                </a:solidFill>
                              </a:rPr>
                            </m:ctrlPr>
                          </m:accPr>
                          <m:e>
                            <m:r>
                              <a:rPr lang="en-US" altLang="zh-CN" i="1">
                                <a:solidFill>
                                  <a:srgbClr val="0000FF"/>
                                </a:solidFill>
                              </a:rPr>
                              <m:t>𝑚</m:t>
                            </m:r>
                          </m:e>
                        </m:acc>
                      </m:e>
                    </m:d>
                    <m:r>
                      <a:rPr lang="en-US" altLang="zh-CN" i="1">
                        <a:solidFill>
                          <a:srgbClr val="0000FF"/>
                        </a:solidFill>
                      </a:rPr>
                      <m:t>=</m:t>
                    </m:r>
                    <m:sSup>
                      <m:sSupPr>
                        <m:ctrlPr>
                          <a:rPr lang="zh-CN" altLang="zh-CN" i="1">
                            <a:solidFill>
                              <a:srgbClr val="0000FF"/>
                            </a:solidFill>
                          </a:rPr>
                        </m:ctrlPr>
                      </m:sSupPr>
                      <m:e>
                        <m:r>
                          <a:rPr lang="en-US" altLang="zh-CN" i="1">
                            <a:solidFill>
                              <a:srgbClr val="0000FF"/>
                            </a:solidFill>
                          </a:rPr>
                          <m:t>𝑒</m:t>
                        </m:r>
                      </m:e>
                      <m:sup>
                        <m:f>
                          <m:fPr>
                            <m:ctrlPr>
                              <a:rPr lang="zh-CN" altLang="zh-CN" i="1">
                                <a:solidFill>
                                  <a:srgbClr val="0000FF"/>
                                </a:solidFill>
                              </a:rPr>
                            </m:ctrlPr>
                          </m:fPr>
                          <m:num>
                            <m:sSup>
                              <m:sSupPr>
                                <m:ctrlPr>
                                  <a:rPr lang="zh-CN" altLang="zh-CN" i="1">
                                    <a:solidFill>
                                      <a:srgbClr val="0000FF"/>
                                    </a:solidFill>
                                  </a:rPr>
                                </m:ctrlPr>
                              </m:sSupPr>
                              <m:e>
                                <m:d>
                                  <m:dPr>
                                    <m:ctrlPr>
                                      <a:rPr lang="zh-CN" altLang="zh-CN" i="1">
                                        <a:solidFill>
                                          <a:srgbClr val="0000FF"/>
                                        </a:solidFill>
                                      </a:rPr>
                                    </m:ctrlPr>
                                  </m:dPr>
                                  <m:e>
                                    <m:r>
                                      <a:rPr lang="en-US" altLang="zh-CN" i="1">
                                        <a:solidFill>
                                          <a:srgbClr val="0000FF"/>
                                        </a:solidFill>
                                      </a:rPr>
                                      <m:t>𝐼</m:t>
                                    </m:r>
                                    <m:d>
                                      <m:dPr>
                                        <m:ctrlPr>
                                          <a:rPr lang="zh-CN" altLang="zh-CN" i="1">
                                            <a:solidFill>
                                              <a:srgbClr val="0000FF"/>
                                            </a:solidFill>
                                          </a:rPr>
                                        </m:ctrlPr>
                                      </m:dPr>
                                      <m:e>
                                        <m:acc>
                                          <m:accPr>
                                            <m:chr m:val="⃗"/>
                                            <m:ctrlPr>
                                              <a:rPr lang="zh-CN" altLang="zh-CN" i="1">
                                                <a:solidFill>
                                                  <a:srgbClr val="0000FF"/>
                                                </a:solidFill>
                                              </a:rPr>
                                            </m:ctrlPr>
                                          </m:accPr>
                                          <m:e>
                                            <m:r>
                                              <a:rPr lang="en-US" altLang="zh-CN" i="1">
                                                <a:solidFill>
                                                  <a:srgbClr val="0000FF"/>
                                                </a:solidFill>
                                              </a:rPr>
                                              <m:t>𝑚</m:t>
                                            </m:r>
                                          </m:e>
                                        </m:acc>
                                      </m:e>
                                    </m:d>
                                    <m:r>
                                      <a:rPr lang="en-US" altLang="zh-CN" i="1">
                                        <a:solidFill>
                                          <a:srgbClr val="0000FF"/>
                                        </a:solidFill>
                                      </a:rPr>
                                      <m:t>−</m:t>
                                    </m:r>
                                    <m:r>
                                      <a:rPr lang="en-US" altLang="zh-CN" i="1">
                                        <a:solidFill>
                                          <a:srgbClr val="0000FF"/>
                                        </a:solidFill>
                                      </a:rPr>
                                      <m:t>𝐼</m:t>
                                    </m:r>
                                    <m:d>
                                      <m:dPr>
                                        <m:ctrlPr>
                                          <a:rPr lang="zh-CN" altLang="zh-CN" i="1">
                                            <a:solidFill>
                                              <a:srgbClr val="0000FF"/>
                                            </a:solidFill>
                                          </a:rPr>
                                        </m:ctrlPr>
                                      </m:dPr>
                                      <m:e>
                                        <m:sSub>
                                          <m:sSubPr>
                                            <m:ctrlPr>
                                              <a:rPr lang="zh-CN" altLang="zh-CN" i="1">
                                                <a:solidFill>
                                                  <a:srgbClr val="0000FF"/>
                                                </a:solidFill>
                                              </a:rPr>
                                            </m:ctrlPr>
                                          </m:sSubPr>
                                          <m:e>
                                            <m:acc>
                                              <m:accPr>
                                                <m:chr m:val="⃗"/>
                                                <m:ctrlPr>
                                                  <a:rPr lang="zh-CN" altLang="zh-CN" i="1">
                                                    <a:solidFill>
                                                      <a:srgbClr val="0000FF"/>
                                                    </a:solidFill>
                                                  </a:rPr>
                                                </m:ctrlPr>
                                              </m:accPr>
                                              <m:e>
                                                <m:r>
                                                  <a:rPr lang="en-US" altLang="zh-CN" i="1">
                                                    <a:solidFill>
                                                      <a:srgbClr val="0000FF"/>
                                                    </a:solidFill>
                                                  </a:rPr>
                                                  <m:t>𝑚</m:t>
                                                </m:r>
                                              </m:e>
                                            </m:acc>
                                          </m:e>
                                          <m:sub>
                                            <m:r>
                                              <a:rPr lang="en-US" altLang="zh-CN" i="1">
                                                <a:solidFill>
                                                  <a:srgbClr val="0000FF"/>
                                                </a:solidFill>
                                              </a:rPr>
                                              <m:t>0</m:t>
                                            </m:r>
                                          </m:sub>
                                        </m:sSub>
                                      </m:e>
                                    </m:d>
                                  </m:e>
                                </m:d>
                              </m:e>
                              <m:sup>
                                <m:r>
                                  <a:rPr lang="en-US" altLang="zh-CN" i="1">
                                    <a:solidFill>
                                      <a:srgbClr val="0000FF"/>
                                    </a:solidFill>
                                  </a:rPr>
                                  <m:t>6</m:t>
                                </m:r>
                              </m:sup>
                            </m:sSup>
                          </m:num>
                          <m:den>
                            <m:r>
                              <a:rPr lang="en-US" altLang="zh-CN" i="1">
                                <a:solidFill>
                                  <a:srgbClr val="0000FF"/>
                                </a:solidFill>
                              </a:rPr>
                              <m:t>𝑡</m:t>
                            </m:r>
                          </m:den>
                        </m:f>
                      </m:sup>
                    </m:sSup>
                    <m:r>
                      <a:rPr lang="zh-CN" altLang="zh-CN">
                        <a:solidFill>
                          <a:srgbClr val="0000FF"/>
                        </a:solidFill>
                      </a:rPr>
                      <m:t>，</m:t>
                    </m:r>
                  </m:oMath>
                </a14:m>
                <a:endParaRPr lang="en-US" altLang="zh-CN" dirty="0" smtClean="0">
                  <a:solidFill>
                    <a:srgbClr val="0000FF"/>
                  </a:solidFill>
                </a:endParaRPr>
              </a:p>
              <a:p>
                <a:pPr lvl="2"/>
                <a:r>
                  <a:rPr lang="zh-CN" altLang="zh-CN" dirty="0"/>
                  <a:t>其中</a:t>
                </a:r>
                <a14:m>
                  <m:oMath xmlns:m="http://schemas.openxmlformats.org/officeDocument/2006/math">
                    <m:r>
                      <a:rPr lang="en-US" altLang="zh-CN" i="1"/>
                      <m:t>𝑡</m:t>
                    </m:r>
                  </m:oMath>
                </a14:m>
                <a:r>
                  <a:rPr lang="zh-CN" altLang="zh-CN" dirty="0"/>
                  <a:t>表示圆形模板半径，指数的幂已经由经验确定</a:t>
                </a:r>
                <a:r>
                  <a:rPr lang="zh-CN" altLang="zh-CN" dirty="0" smtClean="0"/>
                  <a:t>。</a:t>
                </a:r>
                <a:endParaRPr lang="en-US" altLang="zh-CN" dirty="0" smtClean="0"/>
              </a:p>
              <a:p>
                <a:r>
                  <a:rPr lang="en-US" altLang="zh-CN" dirty="0"/>
                  <a:t>SUSAN</a:t>
                </a:r>
                <a:r>
                  <a:rPr lang="zh-CN" altLang="zh-CN" dirty="0"/>
                  <a:t>的面积，由如下公式给</a:t>
                </a:r>
                <a:r>
                  <a:rPr lang="zh-CN" altLang="zh-CN" dirty="0" smtClean="0"/>
                  <a:t>出</a:t>
                </a:r>
                <a:endParaRPr lang="en-US" altLang="zh-CN" dirty="0" smtClean="0"/>
              </a:p>
              <a:p>
                <a:pPr lvl="1"/>
                <a14:m>
                  <m:oMath xmlns:m="http://schemas.openxmlformats.org/officeDocument/2006/math">
                    <m:r>
                      <a:rPr lang="en-US" altLang="zh-CN" i="1" smtClean="0">
                        <a:solidFill>
                          <a:srgbClr val="0000FF"/>
                        </a:solidFill>
                      </a:rPr>
                      <m:t>𝑛</m:t>
                    </m:r>
                    <m:d>
                      <m:dPr>
                        <m:ctrlPr>
                          <a:rPr lang="zh-CN" altLang="zh-CN" i="1">
                            <a:solidFill>
                              <a:srgbClr val="0000FF"/>
                            </a:solidFill>
                          </a:rPr>
                        </m:ctrlPr>
                      </m:dPr>
                      <m:e>
                        <m:r>
                          <a:rPr lang="en-US" altLang="zh-CN" i="1">
                            <a:solidFill>
                              <a:srgbClr val="0000FF"/>
                            </a:solidFill>
                          </a:rPr>
                          <m:t>𝑀</m:t>
                        </m:r>
                      </m:e>
                    </m:d>
                    <m:r>
                      <a:rPr lang="en-US" altLang="zh-CN" i="1">
                        <a:solidFill>
                          <a:srgbClr val="0000FF"/>
                        </a:solidFill>
                      </a:rPr>
                      <m:t>=</m:t>
                    </m:r>
                    <m:nary>
                      <m:naryPr>
                        <m:chr m:val="∑"/>
                        <m:limLoc m:val="undOvr"/>
                        <m:supHide m:val="on"/>
                        <m:ctrlPr>
                          <a:rPr lang="zh-CN" altLang="zh-CN" i="1">
                            <a:solidFill>
                              <a:srgbClr val="0000FF"/>
                            </a:solidFill>
                          </a:rPr>
                        </m:ctrlPr>
                      </m:naryPr>
                      <m:sub>
                        <m:acc>
                          <m:accPr>
                            <m:chr m:val="⃗"/>
                            <m:ctrlPr>
                              <a:rPr lang="zh-CN" altLang="zh-CN" i="1">
                                <a:solidFill>
                                  <a:srgbClr val="0000FF"/>
                                </a:solidFill>
                              </a:rPr>
                            </m:ctrlPr>
                          </m:accPr>
                          <m:e>
                            <m:r>
                              <a:rPr lang="en-US" altLang="zh-CN" i="1">
                                <a:solidFill>
                                  <a:srgbClr val="0000FF"/>
                                </a:solidFill>
                              </a:rPr>
                              <m:t>𝑚</m:t>
                            </m:r>
                          </m:e>
                        </m:acc>
                        <m:r>
                          <a:rPr lang="en-US" altLang="zh-CN" i="1">
                            <a:solidFill>
                              <a:srgbClr val="0000FF"/>
                            </a:solidFill>
                          </a:rPr>
                          <m:t>∈</m:t>
                        </m:r>
                        <m:r>
                          <a:rPr lang="en-US" altLang="zh-CN" i="1">
                            <a:solidFill>
                              <a:srgbClr val="0000FF"/>
                            </a:solidFill>
                          </a:rPr>
                          <m:t>𝑀</m:t>
                        </m:r>
                      </m:sub>
                      <m:sup/>
                      <m:e>
                        <m:r>
                          <a:rPr lang="en-US" altLang="zh-CN" i="1">
                            <a:solidFill>
                              <a:srgbClr val="0000FF"/>
                            </a:solidFill>
                          </a:rPr>
                          <m:t>𝑐</m:t>
                        </m:r>
                        <m:d>
                          <m:dPr>
                            <m:ctrlPr>
                              <a:rPr lang="zh-CN" altLang="zh-CN" i="1">
                                <a:solidFill>
                                  <a:srgbClr val="0000FF"/>
                                </a:solidFill>
                              </a:rPr>
                            </m:ctrlPr>
                          </m:dPr>
                          <m:e>
                            <m:acc>
                              <m:accPr>
                                <m:chr m:val="⃗"/>
                                <m:ctrlPr>
                                  <a:rPr lang="zh-CN" altLang="zh-CN" i="1">
                                    <a:solidFill>
                                      <a:srgbClr val="0000FF"/>
                                    </a:solidFill>
                                  </a:rPr>
                                </m:ctrlPr>
                              </m:accPr>
                              <m:e>
                                <m:r>
                                  <a:rPr lang="en-US" altLang="zh-CN" i="1">
                                    <a:solidFill>
                                      <a:srgbClr val="0000FF"/>
                                    </a:solidFill>
                                  </a:rPr>
                                  <m:t>𝑚</m:t>
                                </m:r>
                              </m:e>
                            </m:acc>
                          </m:e>
                        </m:d>
                      </m:e>
                    </m:nary>
                    <m:r>
                      <a:rPr lang="zh-CN" altLang="zh-CN">
                        <a:solidFill>
                          <a:srgbClr val="0000FF"/>
                        </a:solidFill>
                      </a:rPr>
                      <m:t>。</m:t>
                    </m:r>
                  </m:oMath>
                </a14:m>
                <a:endParaRPr lang="en-US" altLang="zh-CN" dirty="0" smtClean="0">
                  <a:solidFill>
                    <a:srgbClr val="0000FF"/>
                  </a:solidFill>
                </a:endParaRPr>
              </a:p>
              <a:p>
                <a:pPr lvl="2"/>
                <a:r>
                  <a:rPr lang="zh-CN" altLang="zh-CN" dirty="0"/>
                  <a:t>如果</a:t>
                </a:r>
                <a14:m>
                  <m:oMath xmlns:m="http://schemas.openxmlformats.org/officeDocument/2006/math">
                    <m:r>
                      <a:rPr lang="en-US" altLang="zh-CN" i="1"/>
                      <m:t>𝑐</m:t>
                    </m:r>
                  </m:oMath>
                </a14:m>
                <a:r>
                  <a:rPr lang="zh-CN" altLang="zh-CN" dirty="0"/>
                  <a:t>是一个矩形函数，那么</a:t>
                </a:r>
                <a14:m>
                  <m:oMath xmlns:m="http://schemas.openxmlformats.org/officeDocument/2006/math">
                    <m:r>
                      <a:rPr lang="en-US" altLang="zh-CN" i="1"/>
                      <m:t>𝑛</m:t>
                    </m:r>
                  </m:oMath>
                </a14:m>
                <a:r>
                  <a:rPr lang="zh-CN" altLang="zh-CN" dirty="0"/>
                  <a:t>就是模板中在核心</a:t>
                </a:r>
                <a14:m>
                  <m:oMath xmlns:m="http://schemas.openxmlformats.org/officeDocument/2006/math">
                    <m:r>
                      <a:rPr lang="en-US" altLang="zh-CN" i="1"/>
                      <m:t>𝑡</m:t>
                    </m:r>
                  </m:oMath>
                </a14:m>
                <a:r>
                  <a:rPr lang="zh-CN" altLang="zh-CN" dirty="0"/>
                  <a:t>范围内的像素个数</a:t>
                </a:r>
                <a:r>
                  <a:rPr lang="zh-CN" altLang="zh-CN" dirty="0" smtClean="0"/>
                  <a:t>。</a:t>
                </a:r>
                <a:endParaRPr lang="en-US" altLang="zh-CN" dirty="0" smtClean="0"/>
              </a:p>
              <a:p>
                <a:r>
                  <a:rPr lang="en-US" altLang="zh-CN" dirty="0"/>
                  <a:t>SUSAN</a:t>
                </a:r>
                <a:r>
                  <a:rPr lang="zh-CN" altLang="zh-CN" dirty="0"/>
                  <a:t>算子的响应可以计算</a:t>
                </a:r>
                <a:r>
                  <a:rPr lang="zh-CN" altLang="zh-CN" dirty="0" smtClean="0"/>
                  <a:t>为</a:t>
                </a:r>
                <a:endParaRPr lang="en-US" altLang="zh-CN" dirty="0" smtClean="0"/>
              </a:p>
              <a:p>
                <a:pPr lvl="1"/>
                <a14:m>
                  <m:oMath xmlns:m="http://schemas.openxmlformats.org/officeDocument/2006/math">
                    <m:r>
                      <a:rPr lang="en-US" altLang="zh-CN" i="1" smtClean="0">
                        <a:solidFill>
                          <a:srgbClr val="0000FF"/>
                        </a:solidFill>
                      </a:rPr>
                      <m:t>𝑅</m:t>
                    </m:r>
                    <m:d>
                      <m:dPr>
                        <m:ctrlPr>
                          <a:rPr lang="zh-CN" altLang="zh-CN" i="1">
                            <a:solidFill>
                              <a:srgbClr val="0000FF"/>
                            </a:solidFill>
                          </a:rPr>
                        </m:ctrlPr>
                      </m:dPr>
                      <m:e>
                        <m:r>
                          <a:rPr lang="en-US" altLang="zh-CN" i="1">
                            <a:solidFill>
                              <a:srgbClr val="0000FF"/>
                            </a:solidFill>
                          </a:rPr>
                          <m:t>𝑀</m:t>
                        </m:r>
                      </m:e>
                    </m:d>
                    <m:r>
                      <a:rPr lang="en-US" altLang="zh-CN" i="1">
                        <a:solidFill>
                          <a:srgbClr val="0000FF"/>
                        </a:solidFill>
                      </a:rPr>
                      <m:t>=</m:t>
                    </m:r>
                    <m:d>
                      <m:dPr>
                        <m:begChr m:val="{"/>
                        <m:endChr m:val=""/>
                        <m:ctrlPr>
                          <a:rPr lang="zh-CN" altLang="zh-CN" i="1">
                            <a:solidFill>
                              <a:srgbClr val="0000FF"/>
                            </a:solidFill>
                          </a:rPr>
                        </m:ctrlPr>
                      </m:dPr>
                      <m:e>
                        <m:m>
                          <m:mPr>
                            <m:mcs>
                              <m:mc>
                                <m:mcPr>
                                  <m:count m:val="1"/>
                                  <m:mcJc m:val="center"/>
                                </m:mcPr>
                              </m:mc>
                            </m:mcs>
                            <m:ctrlPr>
                              <a:rPr lang="zh-CN" altLang="zh-CN" i="1">
                                <a:solidFill>
                                  <a:srgbClr val="0000FF"/>
                                </a:solidFill>
                              </a:rPr>
                            </m:ctrlPr>
                          </m:mPr>
                          <m:mr>
                            <m:e>
                              <m:r>
                                <a:rPr lang="en-US" altLang="zh-CN" i="1">
                                  <a:solidFill>
                                    <a:srgbClr val="0000FF"/>
                                  </a:solidFill>
                                </a:rPr>
                                <m:t>𝑔</m:t>
                              </m:r>
                              <m:r>
                                <a:rPr lang="en-US" altLang="zh-CN" i="1">
                                  <a:solidFill>
                                    <a:srgbClr val="0000FF"/>
                                  </a:solidFill>
                                </a:rPr>
                                <m:t>−</m:t>
                              </m:r>
                              <m:r>
                                <a:rPr lang="en-US" altLang="zh-CN" i="1">
                                  <a:solidFill>
                                    <a:srgbClr val="0000FF"/>
                                  </a:solidFill>
                                </a:rPr>
                                <m:t>𝑛</m:t>
                              </m:r>
                              <m:d>
                                <m:dPr>
                                  <m:ctrlPr>
                                    <a:rPr lang="zh-CN" altLang="zh-CN" i="1">
                                      <a:solidFill>
                                        <a:srgbClr val="0000FF"/>
                                      </a:solidFill>
                                    </a:rPr>
                                  </m:ctrlPr>
                                </m:dPr>
                                <m:e>
                                  <m:r>
                                    <a:rPr lang="en-US" altLang="zh-CN" i="1">
                                      <a:solidFill>
                                        <a:srgbClr val="0000FF"/>
                                      </a:solidFill>
                                    </a:rPr>
                                    <m:t>𝑀</m:t>
                                  </m:r>
                                </m:e>
                              </m:d>
                              <m:r>
                                <a:rPr lang="en-US" altLang="zh-CN" i="1">
                                  <a:solidFill>
                                    <a:srgbClr val="0000FF"/>
                                  </a:solidFill>
                                </a:rPr>
                                <m:t>        </m:t>
                              </m:r>
                              <m:r>
                                <a:rPr lang="en-US" altLang="zh-CN" i="1">
                                  <a:solidFill>
                                    <a:srgbClr val="0000FF"/>
                                  </a:solidFill>
                                </a:rPr>
                                <m:t>𝑖𝑓</m:t>
                              </m:r>
                              <m:r>
                                <a:rPr lang="en-US" altLang="zh-CN" i="1">
                                  <a:solidFill>
                                    <a:srgbClr val="0000FF"/>
                                  </a:solidFill>
                                </a:rPr>
                                <m:t>  </m:t>
                              </m:r>
                              <m:r>
                                <a:rPr lang="en-US" altLang="zh-CN" i="1">
                                  <a:solidFill>
                                    <a:srgbClr val="0000FF"/>
                                  </a:solidFill>
                                </a:rPr>
                                <m:t>𝑛</m:t>
                              </m:r>
                              <m:d>
                                <m:dPr>
                                  <m:ctrlPr>
                                    <a:rPr lang="zh-CN" altLang="zh-CN" i="1">
                                      <a:solidFill>
                                        <a:srgbClr val="0000FF"/>
                                      </a:solidFill>
                                    </a:rPr>
                                  </m:ctrlPr>
                                </m:dPr>
                                <m:e>
                                  <m:r>
                                    <a:rPr lang="en-US" altLang="zh-CN" i="1">
                                      <a:solidFill>
                                        <a:srgbClr val="0000FF"/>
                                      </a:solidFill>
                                    </a:rPr>
                                    <m:t>𝑀</m:t>
                                  </m:r>
                                </m:e>
                              </m:d>
                              <m:r>
                                <a:rPr lang="en-US" altLang="zh-CN" i="1">
                                  <a:solidFill>
                                    <a:srgbClr val="0000FF"/>
                                  </a:solidFill>
                                </a:rPr>
                                <m:t>&lt;</m:t>
                              </m:r>
                              <m:r>
                                <a:rPr lang="en-US" altLang="zh-CN" i="1">
                                  <a:solidFill>
                                    <a:srgbClr val="0000FF"/>
                                  </a:solidFill>
                                </a:rPr>
                                <m:t>𝑔</m:t>
                              </m:r>
                              <m:r>
                                <a:rPr lang="en-US" altLang="zh-CN" i="1">
                                  <a:solidFill>
                                    <a:srgbClr val="0000FF"/>
                                  </a:solidFill>
                                </a:rPr>
                                <m:t> </m:t>
                              </m:r>
                            </m:e>
                          </m:mr>
                          <m:mr>
                            <m:e>
                              <m:r>
                                <a:rPr lang="en-US" altLang="zh-CN" i="1">
                                  <a:solidFill>
                                    <a:srgbClr val="0000FF"/>
                                  </a:solidFill>
                                </a:rPr>
                                <m:t>0                  </m:t>
                              </m:r>
                              <m:r>
                                <a:rPr lang="en-US" altLang="zh-CN" i="1">
                                  <a:solidFill>
                                    <a:srgbClr val="0000FF"/>
                                  </a:solidFill>
                                </a:rPr>
                                <m:t>𝑜𝑡h𝑒𝑟𝑤𝑖𝑠𝑒</m:t>
                              </m:r>
                            </m:e>
                          </m:mr>
                        </m:m>
                      </m:e>
                    </m:d>
                    <m:r>
                      <a:rPr lang="zh-CN" altLang="zh-CN">
                        <a:solidFill>
                          <a:srgbClr val="0000FF"/>
                        </a:solidFill>
                      </a:rPr>
                      <m:t>，</m:t>
                    </m:r>
                  </m:oMath>
                </a14:m>
                <a:endParaRPr lang="en-US" altLang="zh-CN" dirty="0" smtClean="0">
                  <a:solidFill>
                    <a:srgbClr val="0000FF"/>
                  </a:solidFill>
                </a:endParaRPr>
              </a:p>
              <a:p>
                <a:pPr lvl="2"/>
                <a:r>
                  <a:rPr lang="zh-CN" altLang="zh-CN" dirty="0"/>
                  <a:t>其中</a:t>
                </a:r>
                <a14:m>
                  <m:oMath xmlns:m="http://schemas.openxmlformats.org/officeDocument/2006/math">
                    <m:r>
                      <a:rPr lang="en-US" altLang="zh-CN" i="1"/>
                      <m:t>𝑔</m:t>
                    </m:r>
                  </m:oMath>
                </a14:m>
                <a:r>
                  <a:rPr lang="zh-CN" altLang="zh-CN" dirty="0"/>
                  <a:t>被称为“几何阈值”。</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201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40</a:t>
            </a:fld>
            <a:endParaRPr lang="zh-CN" altLang="en-US"/>
          </a:p>
        </p:txBody>
      </p:sp>
    </p:spTree>
    <p:extLst>
      <p:ext uri="{BB962C8B-B14F-4D97-AF65-F5344CB8AC3E}">
        <p14:creationId xmlns:p14="http://schemas.microsoft.com/office/powerpoint/2010/main" val="5078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wipe(down)">
                                      <p:cBhvr>
                                        <p:cTn id="91" dur="580">
                                          <p:stCondLst>
                                            <p:cond delay="0"/>
                                          </p:stCondLst>
                                        </p:cTn>
                                        <p:tgtEl>
                                          <p:spTgt spid="3">
                                            <p:txEl>
                                              <p:pRg st="6" end="6"/>
                                            </p:txEl>
                                          </p:spTgt>
                                        </p:tgtEl>
                                      </p:cBhvr>
                                    </p:animEffect>
                                    <p:anim calcmode="lin" valueType="num">
                                      <p:cBhvr>
                                        <p:cTn id="9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6" end="6"/>
                                            </p:txEl>
                                          </p:spTgt>
                                        </p:tgtEl>
                                      </p:cBhvr>
                                      <p:to x="100000" y="60000"/>
                                    </p:animScale>
                                    <p:animScale>
                                      <p:cBhvr>
                                        <p:cTn id="98" dur="166" decel="50000">
                                          <p:stCondLst>
                                            <p:cond delay="676"/>
                                          </p:stCondLst>
                                        </p:cTn>
                                        <p:tgtEl>
                                          <p:spTgt spid="3">
                                            <p:txEl>
                                              <p:pRg st="6" end="6"/>
                                            </p:txEl>
                                          </p:spTgt>
                                        </p:tgtEl>
                                      </p:cBhvr>
                                      <p:to x="100000" y="100000"/>
                                    </p:animScale>
                                    <p:animScale>
                                      <p:cBhvr>
                                        <p:cTn id="99" dur="26">
                                          <p:stCondLst>
                                            <p:cond delay="1312"/>
                                          </p:stCondLst>
                                        </p:cTn>
                                        <p:tgtEl>
                                          <p:spTgt spid="3">
                                            <p:txEl>
                                              <p:pRg st="6" end="6"/>
                                            </p:txEl>
                                          </p:spTgt>
                                        </p:tgtEl>
                                      </p:cBhvr>
                                      <p:to x="100000" y="80000"/>
                                    </p:animScale>
                                    <p:animScale>
                                      <p:cBhvr>
                                        <p:cTn id="100" dur="166" decel="50000">
                                          <p:stCondLst>
                                            <p:cond delay="1338"/>
                                          </p:stCondLst>
                                        </p:cTn>
                                        <p:tgtEl>
                                          <p:spTgt spid="3">
                                            <p:txEl>
                                              <p:pRg st="6" end="6"/>
                                            </p:txEl>
                                          </p:spTgt>
                                        </p:tgtEl>
                                      </p:cBhvr>
                                      <p:to x="100000" y="100000"/>
                                    </p:animScale>
                                    <p:animScale>
                                      <p:cBhvr>
                                        <p:cTn id="101" dur="26">
                                          <p:stCondLst>
                                            <p:cond delay="1642"/>
                                          </p:stCondLst>
                                        </p:cTn>
                                        <p:tgtEl>
                                          <p:spTgt spid="3">
                                            <p:txEl>
                                              <p:pRg st="6" end="6"/>
                                            </p:txEl>
                                          </p:spTgt>
                                        </p:tgtEl>
                                      </p:cBhvr>
                                      <p:to x="100000" y="90000"/>
                                    </p:animScale>
                                    <p:animScale>
                                      <p:cBhvr>
                                        <p:cTn id="102" dur="166" decel="50000">
                                          <p:stCondLst>
                                            <p:cond delay="1668"/>
                                          </p:stCondLst>
                                        </p:cTn>
                                        <p:tgtEl>
                                          <p:spTgt spid="3">
                                            <p:txEl>
                                              <p:pRg st="6" end="6"/>
                                            </p:txEl>
                                          </p:spTgt>
                                        </p:tgtEl>
                                      </p:cBhvr>
                                      <p:to x="100000" y="100000"/>
                                    </p:animScale>
                                    <p:animScale>
                                      <p:cBhvr>
                                        <p:cTn id="103" dur="26">
                                          <p:stCondLst>
                                            <p:cond delay="1808"/>
                                          </p:stCondLst>
                                        </p:cTn>
                                        <p:tgtEl>
                                          <p:spTgt spid="3">
                                            <p:txEl>
                                              <p:pRg st="6" end="6"/>
                                            </p:txEl>
                                          </p:spTgt>
                                        </p:tgtEl>
                                      </p:cBhvr>
                                      <p:to x="100000" y="95000"/>
                                    </p:animScale>
                                    <p:animScale>
                                      <p:cBhvr>
                                        <p:cTn id="104" dur="166" decel="50000">
                                          <p:stCondLst>
                                            <p:cond delay="1834"/>
                                          </p:stCondLst>
                                        </p:cTn>
                                        <p:tgtEl>
                                          <p:spTgt spid="3">
                                            <p:txEl>
                                              <p:pRg st="6" end="6"/>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wipe(down)">
                                      <p:cBhvr>
                                        <p:cTn id="107" dur="580">
                                          <p:stCondLst>
                                            <p:cond delay="0"/>
                                          </p:stCondLst>
                                        </p:cTn>
                                        <p:tgtEl>
                                          <p:spTgt spid="3">
                                            <p:txEl>
                                              <p:pRg st="7" end="7"/>
                                            </p:txEl>
                                          </p:spTgt>
                                        </p:tgtEl>
                                      </p:cBhvr>
                                    </p:animEffect>
                                    <p:anim calcmode="lin" valueType="num">
                                      <p:cBhvr>
                                        <p:cTn id="10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7" end="7"/>
                                            </p:txEl>
                                          </p:spTgt>
                                        </p:tgtEl>
                                      </p:cBhvr>
                                      <p:to x="100000" y="60000"/>
                                    </p:animScale>
                                    <p:animScale>
                                      <p:cBhvr>
                                        <p:cTn id="114" dur="166" decel="50000">
                                          <p:stCondLst>
                                            <p:cond delay="676"/>
                                          </p:stCondLst>
                                        </p:cTn>
                                        <p:tgtEl>
                                          <p:spTgt spid="3">
                                            <p:txEl>
                                              <p:pRg st="7" end="7"/>
                                            </p:txEl>
                                          </p:spTgt>
                                        </p:tgtEl>
                                      </p:cBhvr>
                                      <p:to x="100000" y="100000"/>
                                    </p:animScale>
                                    <p:animScale>
                                      <p:cBhvr>
                                        <p:cTn id="115" dur="26">
                                          <p:stCondLst>
                                            <p:cond delay="1312"/>
                                          </p:stCondLst>
                                        </p:cTn>
                                        <p:tgtEl>
                                          <p:spTgt spid="3">
                                            <p:txEl>
                                              <p:pRg st="7" end="7"/>
                                            </p:txEl>
                                          </p:spTgt>
                                        </p:tgtEl>
                                      </p:cBhvr>
                                      <p:to x="100000" y="80000"/>
                                    </p:animScale>
                                    <p:animScale>
                                      <p:cBhvr>
                                        <p:cTn id="116" dur="166" decel="50000">
                                          <p:stCondLst>
                                            <p:cond delay="1338"/>
                                          </p:stCondLst>
                                        </p:cTn>
                                        <p:tgtEl>
                                          <p:spTgt spid="3">
                                            <p:txEl>
                                              <p:pRg st="7" end="7"/>
                                            </p:txEl>
                                          </p:spTgt>
                                        </p:tgtEl>
                                      </p:cBhvr>
                                      <p:to x="100000" y="100000"/>
                                    </p:animScale>
                                    <p:animScale>
                                      <p:cBhvr>
                                        <p:cTn id="117" dur="26">
                                          <p:stCondLst>
                                            <p:cond delay="1642"/>
                                          </p:stCondLst>
                                        </p:cTn>
                                        <p:tgtEl>
                                          <p:spTgt spid="3">
                                            <p:txEl>
                                              <p:pRg st="7" end="7"/>
                                            </p:txEl>
                                          </p:spTgt>
                                        </p:tgtEl>
                                      </p:cBhvr>
                                      <p:to x="100000" y="90000"/>
                                    </p:animScale>
                                    <p:animScale>
                                      <p:cBhvr>
                                        <p:cTn id="118" dur="166" decel="50000">
                                          <p:stCondLst>
                                            <p:cond delay="1668"/>
                                          </p:stCondLst>
                                        </p:cTn>
                                        <p:tgtEl>
                                          <p:spTgt spid="3">
                                            <p:txEl>
                                              <p:pRg st="7" end="7"/>
                                            </p:txEl>
                                          </p:spTgt>
                                        </p:tgtEl>
                                      </p:cBhvr>
                                      <p:to x="100000" y="100000"/>
                                    </p:animScale>
                                    <p:animScale>
                                      <p:cBhvr>
                                        <p:cTn id="119" dur="26">
                                          <p:stCondLst>
                                            <p:cond delay="1808"/>
                                          </p:stCondLst>
                                        </p:cTn>
                                        <p:tgtEl>
                                          <p:spTgt spid="3">
                                            <p:txEl>
                                              <p:pRg st="7" end="7"/>
                                            </p:txEl>
                                          </p:spTgt>
                                        </p:tgtEl>
                                      </p:cBhvr>
                                      <p:to x="100000" y="95000"/>
                                    </p:animScale>
                                    <p:animScale>
                                      <p:cBhvr>
                                        <p:cTn id="120" dur="166" decel="50000">
                                          <p:stCondLst>
                                            <p:cond delay="1834"/>
                                          </p:stCondLst>
                                        </p:cTn>
                                        <p:tgtEl>
                                          <p:spTgt spid="3">
                                            <p:txEl>
                                              <p:pRg st="7" end="7"/>
                                            </p:txEl>
                                          </p:spTgt>
                                        </p:tgtEl>
                                      </p:cBhvr>
                                      <p:to x="100000" y="100000"/>
                                    </p:animScale>
                                  </p:childTnLst>
                                </p:cTn>
                              </p:par>
                            </p:childTnLst>
                          </p:cTn>
                        </p:par>
                      </p:childTnLst>
                    </p:cTn>
                  </p:par>
                  <p:par>
                    <p:cTn id="121" fill="hold">
                      <p:stCondLst>
                        <p:cond delay="indefinite"/>
                      </p:stCondLst>
                      <p:childTnLst>
                        <p:par>
                          <p:cTn id="122" fill="hold">
                            <p:stCondLst>
                              <p:cond delay="0"/>
                            </p:stCondLst>
                            <p:childTnLst>
                              <p:par>
                                <p:cTn id="123" presetID="26" presetClass="entr" presetSubtype="0" fill="hold" nodeType="clickEffect">
                                  <p:stCondLst>
                                    <p:cond delay="0"/>
                                  </p:stCondLst>
                                  <p:childTnLst>
                                    <p:set>
                                      <p:cBhvr>
                                        <p:cTn id="124" dur="1" fill="hold">
                                          <p:stCondLst>
                                            <p:cond delay="0"/>
                                          </p:stCondLst>
                                        </p:cTn>
                                        <p:tgtEl>
                                          <p:spTgt spid="3">
                                            <p:txEl>
                                              <p:pRg st="8" end="8"/>
                                            </p:txEl>
                                          </p:spTgt>
                                        </p:tgtEl>
                                        <p:attrNameLst>
                                          <p:attrName>style.visibility</p:attrName>
                                        </p:attrNameLst>
                                      </p:cBhvr>
                                      <p:to>
                                        <p:strVal val="visible"/>
                                      </p:to>
                                    </p:set>
                                    <p:animEffect transition="in" filter="wipe(down)">
                                      <p:cBhvr>
                                        <p:cTn id="125" dur="580">
                                          <p:stCondLst>
                                            <p:cond delay="0"/>
                                          </p:stCondLst>
                                        </p:cTn>
                                        <p:tgtEl>
                                          <p:spTgt spid="3">
                                            <p:txEl>
                                              <p:pRg st="8" end="8"/>
                                            </p:txEl>
                                          </p:spTgt>
                                        </p:tgtEl>
                                      </p:cBhvr>
                                    </p:animEffect>
                                    <p:anim calcmode="lin" valueType="num">
                                      <p:cBhvr>
                                        <p:cTn id="126"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31" dur="26">
                                          <p:stCondLst>
                                            <p:cond delay="650"/>
                                          </p:stCondLst>
                                        </p:cTn>
                                        <p:tgtEl>
                                          <p:spTgt spid="3">
                                            <p:txEl>
                                              <p:pRg st="8" end="8"/>
                                            </p:txEl>
                                          </p:spTgt>
                                        </p:tgtEl>
                                      </p:cBhvr>
                                      <p:to x="100000" y="60000"/>
                                    </p:animScale>
                                    <p:animScale>
                                      <p:cBhvr>
                                        <p:cTn id="132" dur="166" decel="50000">
                                          <p:stCondLst>
                                            <p:cond delay="676"/>
                                          </p:stCondLst>
                                        </p:cTn>
                                        <p:tgtEl>
                                          <p:spTgt spid="3">
                                            <p:txEl>
                                              <p:pRg st="8" end="8"/>
                                            </p:txEl>
                                          </p:spTgt>
                                        </p:tgtEl>
                                      </p:cBhvr>
                                      <p:to x="100000" y="100000"/>
                                    </p:animScale>
                                    <p:animScale>
                                      <p:cBhvr>
                                        <p:cTn id="133" dur="26">
                                          <p:stCondLst>
                                            <p:cond delay="1312"/>
                                          </p:stCondLst>
                                        </p:cTn>
                                        <p:tgtEl>
                                          <p:spTgt spid="3">
                                            <p:txEl>
                                              <p:pRg st="8" end="8"/>
                                            </p:txEl>
                                          </p:spTgt>
                                        </p:tgtEl>
                                      </p:cBhvr>
                                      <p:to x="100000" y="80000"/>
                                    </p:animScale>
                                    <p:animScale>
                                      <p:cBhvr>
                                        <p:cTn id="134" dur="166" decel="50000">
                                          <p:stCondLst>
                                            <p:cond delay="1338"/>
                                          </p:stCondLst>
                                        </p:cTn>
                                        <p:tgtEl>
                                          <p:spTgt spid="3">
                                            <p:txEl>
                                              <p:pRg st="8" end="8"/>
                                            </p:txEl>
                                          </p:spTgt>
                                        </p:tgtEl>
                                      </p:cBhvr>
                                      <p:to x="100000" y="100000"/>
                                    </p:animScale>
                                    <p:animScale>
                                      <p:cBhvr>
                                        <p:cTn id="135" dur="26">
                                          <p:stCondLst>
                                            <p:cond delay="1642"/>
                                          </p:stCondLst>
                                        </p:cTn>
                                        <p:tgtEl>
                                          <p:spTgt spid="3">
                                            <p:txEl>
                                              <p:pRg st="8" end="8"/>
                                            </p:txEl>
                                          </p:spTgt>
                                        </p:tgtEl>
                                      </p:cBhvr>
                                      <p:to x="100000" y="90000"/>
                                    </p:animScale>
                                    <p:animScale>
                                      <p:cBhvr>
                                        <p:cTn id="136" dur="166" decel="50000">
                                          <p:stCondLst>
                                            <p:cond delay="1668"/>
                                          </p:stCondLst>
                                        </p:cTn>
                                        <p:tgtEl>
                                          <p:spTgt spid="3">
                                            <p:txEl>
                                              <p:pRg st="8" end="8"/>
                                            </p:txEl>
                                          </p:spTgt>
                                        </p:tgtEl>
                                      </p:cBhvr>
                                      <p:to x="100000" y="100000"/>
                                    </p:animScale>
                                    <p:animScale>
                                      <p:cBhvr>
                                        <p:cTn id="137" dur="26">
                                          <p:stCondLst>
                                            <p:cond delay="1808"/>
                                          </p:stCondLst>
                                        </p:cTn>
                                        <p:tgtEl>
                                          <p:spTgt spid="3">
                                            <p:txEl>
                                              <p:pRg st="8" end="8"/>
                                            </p:txEl>
                                          </p:spTgt>
                                        </p:tgtEl>
                                      </p:cBhvr>
                                      <p:to x="100000" y="95000"/>
                                    </p:animScale>
                                    <p:animScale>
                                      <p:cBhvr>
                                        <p:cTn id="138" dur="166" decel="50000">
                                          <p:stCondLst>
                                            <p:cond delay="1834"/>
                                          </p:stCondLst>
                                        </p:cTn>
                                        <p:tgtEl>
                                          <p:spTgt spid="3">
                                            <p:txEl>
                                              <p:pRg st="8" end="8"/>
                                            </p:txEl>
                                          </p:spTgt>
                                        </p:tgtEl>
                                      </p:cBhvr>
                                      <p:to x="100000" y="100000"/>
                                    </p:animScale>
                                  </p:childTnLst>
                                </p:cTn>
                              </p:par>
                              <p:par>
                                <p:cTn id="139" presetID="26" presetClass="entr" presetSubtype="0" fill="hold" nodeType="withEffect">
                                  <p:stCondLst>
                                    <p:cond delay="0"/>
                                  </p:stCondLst>
                                  <p:childTnLst>
                                    <p:set>
                                      <p:cBhvr>
                                        <p:cTn id="140" dur="1" fill="hold">
                                          <p:stCondLst>
                                            <p:cond delay="0"/>
                                          </p:stCondLst>
                                        </p:cTn>
                                        <p:tgtEl>
                                          <p:spTgt spid="3">
                                            <p:txEl>
                                              <p:pRg st="9" end="9"/>
                                            </p:txEl>
                                          </p:spTgt>
                                        </p:tgtEl>
                                        <p:attrNameLst>
                                          <p:attrName>style.visibility</p:attrName>
                                        </p:attrNameLst>
                                      </p:cBhvr>
                                      <p:to>
                                        <p:strVal val="visible"/>
                                      </p:to>
                                    </p:set>
                                    <p:animEffect transition="in" filter="wipe(down)">
                                      <p:cBhvr>
                                        <p:cTn id="141" dur="580">
                                          <p:stCondLst>
                                            <p:cond delay="0"/>
                                          </p:stCondLst>
                                        </p:cTn>
                                        <p:tgtEl>
                                          <p:spTgt spid="3">
                                            <p:txEl>
                                              <p:pRg st="9" end="9"/>
                                            </p:txEl>
                                          </p:spTgt>
                                        </p:tgtEl>
                                      </p:cBhvr>
                                    </p:animEffect>
                                    <p:anim calcmode="lin" valueType="num">
                                      <p:cBhvr>
                                        <p:cTn id="142"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43"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44"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45"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46"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47" dur="26">
                                          <p:stCondLst>
                                            <p:cond delay="650"/>
                                          </p:stCondLst>
                                        </p:cTn>
                                        <p:tgtEl>
                                          <p:spTgt spid="3">
                                            <p:txEl>
                                              <p:pRg st="9" end="9"/>
                                            </p:txEl>
                                          </p:spTgt>
                                        </p:tgtEl>
                                      </p:cBhvr>
                                      <p:to x="100000" y="60000"/>
                                    </p:animScale>
                                    <p:animScale>
                                      <p:cBhvr>
                                        <p:cTn id="148" dur="166" decel="50000">
                                          <p:stCondLst>
                                            <p:cond delay="676"/>
                                          </p:stCondLst>
                                        </p:cTn>
                                        <p:tgtEl>
                                          <p:spTgt spid="3">
                                            <p:txEl>
                                              <p:pRg st="9" end="9"/>
                                            </p:txEl>
                                          </p:spTgt>
                                        </p:tgtEl>
                                      </p:cBhvr>
                                      <p:to x="100000" y="100000"/>
                                    </p:animScale>
                                    <p:animScale>
                                      <p:cBhvr>
                                        <p:cTn id="149" dur="26">
                                          <p:stCondLst>
                                            <p:cond delay="1312"/>
                                          </p:stCondLst>
                                        </p:cTn>
                                        <p:tgtEl>
                                          <p:spTgt spid="3">
                                            <p:txEl>
                                              <p:pRg st="9" end="9"/>
                                            </p:txEl>
                                          </p:spTgt>
                                        </p:tgtEl>
                                      </p:cBhvr>
                                      <p:to x="100000" y="80000"/>
                                    </p:animScale>
                                    <p:animScale>
                                      <p:cBhvr>
                                        <p:cTn id="150" dur="166" decel="50000">
                                          <p:stCondLst>
                                            <p:cond delay="1338"/>
                                          </p:stCondLst>
                                        </p:cTn>
                                        <p:tgtEl>
                                          <p:spTgt spid="3">
                                            <p:txEl>
                                              <p:pRg st="9" end="9"/>
                                            </p:txEl>
                                          </p:spTgt>
                                        </p:tgtEl>
                                      </p:cBhvr>
                                      <p:to x="100000" y="100000"/>
                                    </p:animScale>
                                    <p:animScale>
                                      <p:cBhvr>
                                        <p:cTn id="151" dur="26">
                                          <p:stCondLst>
                                            <p:cond delay="1642"/>
                                          </p:stCondLst>
                                        </p:cTn>
                                        <p:tgtEl>
                                          <p:spTgt spid="3">
                                            <p:txEl>
                                              <p:pRg st="9" end="9"/>
                                            </p:txEl>
                                          </p:spTgt>
                                        </p:tgtEl>
                                      </p:cBhvr>
                                      <p:to x="100000" y="90000"/>
                                    </p:animScale>
                                    <p:animScale>
                                      <p:cBhvr>
                                        <p:cTn id="152" dur="166" decel="50000">
                                          <p:stCondLst>
                                            <p:cond delay="1668"/>
                                          </p:stCondLst>
                                        </p:cTn>
                                        <p:tgtEl>
                                          <p:spTgt spid="3">
                                            <p:txEl>
                                              <p:pRg st="9" end="9"/>
                                            </p:txEl>
                                          </p:spTgt>
                                        </p:tgtEl>
                                      </p:cBhvr>
                                      <p:to x="100000" y="100000"/>
                                    </p:animScale>
                                    <p:animScale>
                                      <p:cBhvr>
                                        <p:cTn id="153" dur="26">
                                          <p:stCondLst>
                                            <p:cond delay="1808"/>
                                          </p:stCondLst>
                                        </p:cTn>
                                        <p:tgtEl>
                                          <p:spTgt spid="3">
                                            <p:txEl>
                                              <p:pRg st="9" end="9"/>
                                            </p:txEl>
                                          </p:spTgt>
                                        </p:tgtEl>
                                      </p:cBhvr>
                                      <p:to x="100000" y="95000"/>
                                    </p:animScale>
                                    <p:animScale>
                                      <p:cBhvr>
                                        <p:cTn id="154" dur="166" decel="50000">
                                          <p:stCondLst>
                                            <p:cond delay="1834"/>
                                          </p:stCondLst>
                                        </p:cTn>
                                        <p:tgtEl>
                                          <p:spTgt spid="3">
                                            <p:txEl>
                                              <p:pRg st="9" end="9"/>
                                            </p:txEl>
                                          </p:spTgt>
                                        </p:tgtEl>
                                      </p:cBhvr>
                                      <p:to x="100000" y="100000"/>
                                    </p:animScale>
                                  </p:childTnLst>
                                </p:cTn>
                              </p:par>
                              <p:par>
                                <p:cTn id="155" presetID="26" presetClass="entr" presetSubtype="0" fill="hold" nodeType="withEffect">
                                  <p:stCondLst>
                                    <p:cond delay="0"/>
                                  </p:stCondLst>
                                  <p:childTnLst>
                                    <p:set>
                                      <p:cBhvr>
                                        <p:cTn id="156" dur="1" fill="hold">
                                          <p:stCondLst>
                                            <p:cond delay="0"/>
                                          </p:stCondLst>
                                        </p:cTn>
                                        <p:tgtEl>
                                          <p:spTgt spid="3">
                                            <p:txEl>
                                              <p:pRg st="10" end="10"/>
                                            </p:txEl>
                                          </p:spTgt>
                                        </p:tgtEl>
                                        <p:attrNameLst>
                                          <p:attrName>style.visibility</p:attrName>
                                        </p:attrNameLst>
                                      </p:cBhvr>
                                      <p:to>
                                        <p:strVal val="visible"/>
                                      </p:to>
                                    </p:set>
                                    <p:animEffect transition="in" filter="wipe(down)">
                                      <p:cBhvr>
                                        <p:cTn id="157" dur="580">
                                          <p:stCondLst>
                                            <p:cond delay="0"/>
                                          </p:stCondLst>
                                        </p:cTn>
                                        <p:tgtEl>
                                          <p:spTgt spid="3">
                                            <p:txEl>
                                              <p:pRg st="10" end="10"/>
                                            </p:txEl>
                                          </p:spTgt>
                                        </p:tgtEl>
                                      </p:cBhvr>
                                    </p:animEffect>
                                    <p:anim calcmode="lin" valueType="num">
                                      <p:cBhvr>
                                        <p:cTn id="158" dur="1822" tmFilter="0,0; 0.14,0.36; 0.43,0.73; 0.71,0.91; 1.0,1.0">
                                          <p:stCondLst>
                                            <p:cond delay="0"/>
                                          </p:stCondLst>
                                        </p:cTn>
                                        <p:tgtEl>
                                          <p:spTgt spid="3">
                                            <p:txEl>
                                              <p:pRg st="10" end="10"/>
                                            </p:txEl>
                                          </p:spTgt>
                                        </p:tgtEl>
                                        <p:attrNameLst>
                                          <p:attrName>ppt_x</p:attrName>
                                        </p:attrNameLst>
                                      </p:cBhvr>
                                      <p:tavLst>
                                        <p:tav tm="0">
                                          <p:val>
                                            <p:strVal val="#ppt_x-0.25"/>
                                          </p:val>
                                        </p:tav>
                                        <p:tav tm="100000">
                                          <p:val>
                                            <p:strVal val="#ppt_x"/>
                                          </p:val>
                                        </p:tav>
                                      </p:tavLst>
                                    </p:anim>
                                    <p:anim calcmode="lin" valueType="num">
                                      <p:cBhvr>
                                        <p:cTn id="159" dur="664" tmFilter="0.0,0.0; 0.25,0.07; 0.50,0.2; 0.75,0.467; 1.0,1.0">
                                          <p:stCondLst>
                                            <p:cond delay="0"/>
                                          </p:stCondLst>
                                        </p:cTn>
                                        <p:tgtEl>
                                          <p:spTgt spid="3">
                                            <p:txEl>
                                              <p:pRg st="10" end="10"/>
                                            </p:txEl>
                                          </p:spTgt>
                                        </p:tgtEl>
                                        <p:attrNameLst>
                                          <p:attrName>ppt_y</p:attrName>
                                        </p:attrNameLst>
                                      </p:cBhvr>
                                      <p:tavLst>
                                        <p:tav tm="0" fmla="#ppt_y-sin(pi*$)/3">
                                          <p:val>
                                            <p:fltVal val="0.5"/>
                                          </p:val>
                                        </p:tav>
                                        <p:tav tm="100000">
                                          <p:val>
                                            <p:fltVal val="1"/>
                                          </p:val>
                                        </p:tav>
                                      </p:tavLst>
                                    </p:anim>
                                    <p:anim calcmode="lin" valueType="num">
                                      <p:cBhvr>
                                        <p:cTn id="160" dur="664" tmFilter="0, 0; 0.125,0.2665; 0.25,0.4; 0.375,0.465; 0.5,0.5;  0.625,0.535; 0.75,0.6; 0.875,0.7335; 1,1">
                                          <p:stCondLst>
                                            <p:cond delay="664"/>
                                          </p:stCondLst>
                                        </p:cTn>
                                        <p:tgtEl>
                                          <p:spTgt spid="3">
                                            <p:txEl>
                                              <p:pRg st="10" end="10"/>
                                            </p:txEl>
                                          </p:spTgt>
                                        </p:tgtEl>
                                        <p:attrNameLst>
                                          <p:attrName>ppt_y</p:attrName>
                                        </p:attrNameLst>
                                      </p:cBhvr>
                                      <p:tavLst>
                                        <p:tav tm="0" fmla="#ppt_y-sin(pi*$)/9">
                                          <p:val>
                                            <p:fltVal val="0"/>
                                          </p:val>
                                        </p:tav>
                                        <p:tav tm="100000">
                                          <p:val>
                                            <p:fltVal val="1"/>
                                          </p:val>
                                        </p:tav>
                                      </p:tavLst>
                                    </p:anim>
                                    <p:anim calcmode="lin" valueType="num">
                                      <p:cBhvr>
                                        <p:cTn id="161" dur="332" tmFilter="0, 0; 0.125,0.2665; 0.25,0.4; 0.375,0.465; 0.5,0.5;  0.625,0.535; 0.75,0.6; 0.875,0.7335; 1,1">
                                          <p:stCondLst>
                                            <p:cond delay="1324"/>
                                          </p:stCondLst>
                                        </p:cTn>
                                        <p:tgtEl>
                                          <p:spTgt spid="3">
                                            <p:txEl>
                                              <p:pRg st="10" end="10"/>
                                            </p:txEl>
                                          </p:spTgt>
                                        </p:tgtEl>
                                        <p:attrNameLst>
                                          <p:attrName>ppt_y</p:attrName>
                                        </p:attrNameLst>
                                      </p:cBhvr>
                                      <p:tavLst>
                                        <p:tav tm="0" fmla="#ppt_y-sin(pi*$)/27">
                                          <p:val>
                                            <p:fltVal val="0"/>
                                          </p:val>
                                        </p:tav>
                                        <p:tav tm="100000">
                                          <p:val>
                                            <p:fltVal val="1"/>
                                          </p:val>
                                        </p:tav>
                                      </p:tavLst>
                                    </p:anim>
                                    <p:anim calcmode="lin" valueType="num">
                                      <p:cBhvr>
                                        <p:cTn id="162" dur="164" tmFilter="0, 0; 0.125,0.2665; 0.25,0.4; 0.375,0.465; 0.5,0.5;  0.625,0.535; 0.75,0.6; 0.875,0.7335; 1,1">
                                          <p:stCondLst>
                                            <p:cond delay="1656"/>
                                          </p:stCondLst>
                                        </p:cTn>
                                        <p:tgtEl>
                                          <p:spTgt spid="3">
                                            <p:txEl>
                                              <p:pRg st="10" end="10"/>
                                            </p:txEl>
                                          </p:spTgt>
                                        </p:tgtEl>
                                        <p:attrNameLst>
                                          <p:attrName>ppt_y</p:attrName>
                                        </p:attrNameLst>
                                      </p:cBhvr>
                                      <p:tavLst>
                                        <p:tav tm="0" fmla="#ppt_y-sin(pi*$)/81">
                                          <p:val>
                                            <p:fltVal val="0"/>
                                          </p:val>
                                        </p:tav>
                                        <p:tav tm="100000">
                                          <p:val>
                                            <p:fltVal val="1"/>
                                          </p:val>
                                        </p:tav>
                                      </p:tavLst>
                                    </p:anim>
                                    <p:animScale>
                                      <p:cBhvr>
                                        <p:cTn id="163" dur="26">
                                          <p:stCondLst>
                                            <p:cond delay="650"/>
                                          </p:stCondLst>
                                        </p:cTn>
                                        <p:tgtEl>
                                          <p:spTgt spid="3">
                                            <p:txEl>
                                              <p:pRg st="10" end="10"/>
                                            </p:txEl>
                                          </p:spTgt>
                                        </p:tgtEl>
                                      </p:cBhvr>
                                      <p:to x="100000" y="60000"/>
                                    </p:animScale>
                                    <p:animScale>
                                      <p:cBhvr>
                                        <p:cTn id="164" dur="166" decel="50000">
                                          <p:stCondLst>
                                            <p:cond delay="676"/>
                                          </p:stCondLst>
                                        </p:cTn>
                                        <p:tgtEl>
                                          <p:spTgt spid="3">
                                            <p:txEl>
                                              <p:pRg st="10" end="10"/>
                                            </p:txEl>
                                          </p:spTgt>
                                        </p:tgtEl>
                                      </p:cBhvr>
                                      <p:to x="100000" y="100000"/>
                                    </p:animScale>
                                    <p:animScale>
                                      <p:cBhvr>
                                        <p:cTn id="165" dur="26">
                                          <p:stCondLst>
                                            <p:cond delay="1312"/>
                                          </p:stCondLst>
                                        </p:cTn>
                                        <p:tgtEl>
                                          <p:spTgt spid="3">
                                            <p:txEl>
                                              <p:pRg st="10" end="10"/>
                                            </p:txEl>
                                          </p:spTgt>
                                        </p:tgtEl>
                                      </p:cBhvr>
                                      <p:to x="100000" y="80000"/>
                                    </p:animScale>
                                    <p:animScale>
                                      <p:cBhvr>
                                        <p:cTn id="166" dur="166" decel="50000">
                                          <p:stCondLst>
                                            <p:cond delay="1338"/>
                                          </p:stCondLst>
                                        </p:cTn>
                                        <p:tgtEl>
                                          <p:spTgt spid="3">
                                            <p:txEl>
                                              <p:pRg st="10" end="10"/>
                                            </p:txEl>
                                          </p:spTgt>
                                        </p:tgtEl>
                                      </p:cBhvr>
                                      <p:to x="100000" y="100000"/>
                                    </p:animScale>
                                    <p:animScale>
                                      <p:cBhvr>
                                        <p:cTn id="167" dur="26">
                                          <p:stCondLst>
                                            <p:cond delay="1642"/>
                                          </p:stCondLst>
                                        </p:cTn>
                                        <p:tgtEl>
                                          <p:spTgt spid="3">
                                            <p:txEl>
                                              <p:pRg st="10" end="10"/>
                                            </p:txEl>
                                          </p:spTgt>
                                        </p:tgtEl>
                                      </p:cBhvr>
                                      <p:to x="100000" y="90000"/>
                                    </p:animScale>
                                    <p:animScale>
                                      <p:cBhvr>
                                        <p:cTn id="168" dur="166" decel="50000">
                                          <p:stCondLst>
                                            <p:cond delay="1668"/>
                                          </p:stCondLst>
                                        </p:cTn>
                                        <p:tgtEl>
                                          <p:spTgt spid="3">
                                            <p:txEl>
                                              <p:pRg st="10" end="10"/>
                                            </p:txEl>
                                          </p:spTgt>
                                        </p:tgtEl>
                                      </p:cBhvr>
                                      <p:to x="100000" y="100000"/>
                                    </p:animScale>
                                    <p:animScale>
                                      <p:cBhvr>
                                        <p:cTn id="169" dur="26">
                                          <p:stCondLst>
                                            <p:cond delay="1808"/>
                                          </p:stCondLst>
                                        </p:cTn>
                                        <p:tgtEl>
                                          <p:spTgt spid="3">
                                            <p:txEl>
                                              <p:pRg st="10" end="10"/>
                                            </p:txEl>
                                          </p:spTgt>
                                        </p:tgtEl>
                                      </p:cBhvr>
                                      <p:to x="100000" y="95000"/>
                                    </p:animScale>
                                    <p:animScale>
                                      <p:cBhvr>
                                        <p:cTn id="170" dur="166" decel="50000">
                                          <p:stCondLst>
                                            <p:cond delay="1834"/>
                                          </p:stCondLst>
                                        </p:cTn>
                                        <p:tgtEl>
                                          <p:spTgt spid="3">
                                            <p:txEl>
                                              <p:pRg st="10" end="1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SUSAN</a:t>
            </a:r>
            <a:r>
              <a:rPr lang="zh-CN" altLang="zh-CN" dirty="0"/>
              <a:t>角点检测结果示例</a:t>
            </a:r>
            <a:endParaRPr lang="zh-CN" altLang="en-US" dirty="0"/>
          </a:p>
        </p:txBody>
      </p:sp>
      <p:sp>
        <p:nvSpPr>
          <p:cNvPr id="3" name="内容占位符 2"/>
          <p:cNvSpPr>
            <a:spLocks noGrp="1"/>
          </p:cNvSpPr>
          <p:nvPr>
            <p:ph idx="1"/>
          </p:nvPr>
        </p:nvSpPr>
        <p:spPr/>
        <p:txBody>
          <a:bodyPr/>
          <a:lstStyle/>
          <a:p>
            <a:endParaRPr lang="en-US" altLang="zh-CN" dirty="0" smtClean="0"/>
          </a:p>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41</a:t>
            </a:fld>
            <a:endParaRPr lang="zh-CN" altLang="en-US"/>
          </a:p>
        </p:txBody>
      </p:sp>
      <p:pic>
        <p:nvPicPr>
          <p:cNvPr id="6" name="图片 5" descr="2009_07_21_彩色Lena图像.bmp"/>
          <p:cNvPicPr/>
          <p:nvPr/>
        </p:nvPicPr>
        <p:blipFill>
          <a:blip r:embed="rId2" cstate="print"/>
          <a:stretch>
            <a:fillRect/>
          </a:stretch>
        </p:blipFill>
        <p:spPr>
          <a:xfrm>
            <a:off x="899592" y="1844824"/>
            <a:ext cx="2016224" cy="2014886"/>
          </a:xfrm>
          <a:prstGeom prst="rect">
            <a:avLst/>
          </a:prstGeom>
        </p:spPr>
      </p:pic>
      <p:pic>
        <p:nvPicPr>
          <p:cNvPr id="7" name="图片 6" descr="2010_04_13_彩色Lena图像_SUSAN_角点.bmp"/>
          <p:cNvPicPr/>
          <p:nvPr/>
        </p:nvPicPr>
        <p:blipFill>
          <a:blip r:embed="rId3" cstate="print"/>
          <a:stretch>
            <a:fillRect/>
          </a:stretch>
        </p:blipFill>
        <p:spPr>
          <a:xfrm>
            <a:off x="4139952" y="1844823"/>
            <a:ext cx="2016224" cy="2014886"/>
          </a:xfrm>
          <a:prstGeom prst="rect">
            <a:avLst/>
          </a:prstGeom>
        </p:spPr>
      </p:pic>
      <p:pic>
        <p:nvPicPr>
          <p:cNvPr id="8" name="图片 7" descr="2010_04_13_彩色几何图形.bmp"/>
          <p:cNvPicPr/>
          <p:nvPr/>
        </p:nvPicPr>
        <p:blipFill>
          <a:blip r:embed="rId4" cstate="print"/>
          <a:stretch>
            <a:fillRect/>
          </a:stretch>
        </p:blipFill>
        <p:spPr>
          <a:xfrm>
            <a:off x="899591" y="4006403"/>
            <a:ext cx="2016224" cy="2014886"/>
          </a:xfrm>
          <a:prstGeom prst="rect">
            <a:avLst/>
          </a:prstGeom>
        </p:spPr>
      </p:pic>
      <p:pic>
        <p:nvPicPr>
          <p:cNvPr id="9" name="图片 8" descr="2010_04_13_彩色几何图形_SUSAN_角点.bmp"/>
          <p:cNvPicPr/>
          <p:nvPr/>
        </p:nvPicPr>
        <p:blipFill>
          <a:blip r:embed="rId5" cstate="print"/>
          <a:stretch>
            <a:fillRect/>
          </a:stretch>
        </p:blipFill>
        <p:spPr>
          <a:xfrm>
            <a:off x="4139952" y="4006402"/>
            <a:ext cx="2016224" cy="2014886"/>
          </a:xfrm>
          <a:prstGeom prst="rect">
            <a:avLst/>
          </a:prstGeom>
        </p:spPr>
      </p:pic>
      <p:sp>
        <p:nvSpPr>
          <p:cNvPr id="10" name="右箭头 9"/>
          <p:cNvSpPr/>
          <p:nvPr/>
        </p:nvSpPr>
        <p:spPr>
          <a:xfrm>
            <a:off x="2987824" y="2636912"/>
            <a:ext cx="108012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3025428" y="4797821"/>
            <a:ext cx="108012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154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en-US" altLang="zh-CN" dirty="0"/>
                  <a:t>FAST</a:t>
                </a:r>
                <a:r>
                  <a:rPr lang="zh-CN" altLang="zh-CN" dirty="0"/>
                  <a:t>特征检测子，是加速分段测试</a:t>
                </a:r>
                <a:r>
                  <a:rPr lang="zh-CN" altLang="zh-CN" dirty="0" smtClean="0"/>
                  <a:t>特征方法</a:t>
                </a:r>
                <a:r>
                  <a:rPr lang="zh-CN" altLang="zh-CN" dirty="0"/>
                  <a:t>的</a:t>
                </a:r>
                <a:r>
                  <a:rPr lang="zh-CN" altLang="zh-CN" dirty="0" smtClean="0"/>
                  <a:t>缩写。</a:t>
                </a:r>
                <a:endParaRPr lang="en-US" altLang="zh-CN" dirty="0" smtClean="0"/>
              </a:p>
              <a:p>
                <a:pPr lvl="1"/>
                <a:r>
                  <a:rPr lang="en-US" altLang="zh-CN" dirty="0">
                    <a:solidFill>
                      <a:srgbClr val="0000FF"/>
                    </a:solidFill>
                  </a:rPr>
                  <a:t>Features from Accelerated Segment </a:t>
                </a:r>
                <a:r>
                  <a:rPr lang="en-US" altLang="zh-CN" dirty="0" smtClean="0">
                    <a:solidFill>
                      <a:srgbClr val="0000FF"/>
                    </a:solidFill>
                  </a:rPr>
                  <a:t>Test</a:t>
                </a:r>
              </a:p>
              <a:p>
                <a:r>
                  <a:rPr lang="en-US" altLang="zh-CN" dirty="0"/>
                  <a:t>FAST</a:t>
                </a:r>
                <a:r>
                  <a:rPr lang="zh-CN" altLang="zh-CN" dirty="0"/>
                  <a:t>特征检测子，考虑的是围绕候选点（核心）具有半径</a:t>
                </a:r>
                <a14:m>
                  <m:oMath xmlns:m="http://schemas.openxmlformats.org/officeDocument/2006/math">
                    <m:r>
                      <a:rPr lang="en-US" altLang="zh-CN" i="1"/>
                      <m:t>𝑟</m:t>
                    </m:r>
                  </m:oMath>
                </a14:m>
                <a:r>
                  <a:rPr lang="zh-CN" altLang="zh-CN" dirty="0"/>
                  <a:t>的离散圆周中的点</a:t>
                </a:r>
                <a:r>
                  <a:rPr lang="zh-CN" altLang="zh-CN" dirty="0" smtClean="0"/>
                  <a:t>。</a:t>
                </a:r>
                <a:endParaRPr lang="en-US" altLang="zh-CN" dirty="0" smtClean="0"/>
              </a:p>
              <a:p>
                <a:r>
                  <a:rPr lang="zh-CN" altLang="zh-CN" dirty="0" smtClean="0">
                    <a:solidFill>
                      <a:srgbClr val="00B050"/>
                    </a:solidFill>
                  </a:rPr>
                  <a:t>如果</a:t>
                </a:r>
                <a14:m>
                  <m:oMath xmlns:m="http://schemas.openxmlformats.org/officeDocument/2006/math">
                    <m:r>
                      <a:rPr lang="en-US" altLang="zh-CN" i="1">
                        <a:solidFill>
                          <a:srgbClr val="00B050"/>
                        </a:solidFill>
                      </a:rPr>
                      <m:t>𝑛</m:t>
                    </m:r>
                  </m:oMath>
                </a14:m>
                <a:r>
                  <a:rPr lang="zh-CN" altLang="zh-CN" dirty="0">
                    <a:solidFill>
                      <a:srgbClr val="00B050"/>
                    </a:solidFill>
                  </a:rPr>
                  <a:t>个连接点的亮度都要大于核心候选点，大于的幅度至少为</a:t>
                </a:r>
                <a14:m>
                  <m:oMath xmlns:m="http://schemas.openxmlformats.org/officeDocument/2006/math">
                    <m:r>
                      <a:rPr lang="en-US" altLang="zh-CN" i="1">
                        <a:solidFill>
                          <a:srgbClr val="00B050"/>
                        </a:solidFill>
                      </a:rPr>
                      <m:t>𝑡</m:t>
                    </m:r>
                  </m:oMath>
                </a14:m>
                <a:r>
                  <a:rPr lang="zh-CN" altLang="zh-CN" dirty="0">
                    <a:solidFill>
                      <a:srgbClr val="00B050"/>
                    </a:solidFill>
                  </a:rPr>
                  <a:t>，或者都要小于核心候选点，小于的幅度也至少为</a:t>
                </a:r>
                <a14:m>
                  <m:oMath xmlns:m="http://schemas.openxmlformats.org/officeDocument/2006/math">
                    <m:r>
                      <a:rPr lang="en-US" altLang="zh-CN" i="1">
                        <a:solidFill>
                          <a:srgbClr val="00B050"/>
                        </a:solidFill>
                      </a:rPr>
                      <m:t>𝑡</m:t>
                    </m:r>
                  </m:oMath>
                </a14:m>
                <a:r>
                  <a:rPr lang="zh-CN" altLang="zh-CN" dirty="0">
                    <a:solidFill>
                      <a:srgbClr val="00B050"/>
                    </a:solidFill>
                  </a:rPr>
                  <a:t>，那么核心候选点就可以认为是特征点</a:t>
                </a:r>
                <a:r>
                  <a:rPr lang="zh-CN" altLang="zh-CN" dirty="0" smtClean="0">
                    <a:solidFill>
                      <a:srgbClr val="00B050"/>
                    </a:solidFill>
                  </a:rPr>
                  <a:t>。</a:t>
                </a:r>
                <a:endParaRPr lang="en-US" altLang="zh-CN" dirty="0" smtClean="0">
                  <a:solidFill>
                    <a:srgbClr val="00B050"/>
                  </a:solidFill>
                </a:endParaRPr>
              </a:p>
              <a:p>
                <a:r>
                  <a:rPr lang="zh-CN" altLang="zh-CN" dirty="0"/>
                  <a:t>虽然原则上</a:t>
                </a:r>
                <a14:m>
                  <m:oMath xmlns:m="http://schemas.openxmlformats.org/officeDocument/2006/math">
                    <m:r>
                      <a:rPr lang="en-US" altLang="zh-CN" i="1"/>
                      <m:t>𝑟</m:t>
                    </m:r>
                  </m:oMath>
                </a14:m>
                <a:r>
                  <a:rPr lang="zh-CN" altLang="zh-CN" dirty="0"/>
                  <a:t>可以取任意值，但是只有数值</a:t>
                </a:r>
                <a:r>
                  <a:rPr lang="en-US" altLang="zh-CN" dirty="0"/>
                  <a:t>3</a:t>
                </a:r>
                <a:r>
                  <a:rPr lang="zh-CN" altLang="zh-CN" dirty="0"/>
                  <a:t>被使用，其对应于具有</a:t>
                </a:r>
                <a:r>
                  <a:rPr lang="en-US" altLang="zh-CN" dirty="0"/>
                  <a:t>16</a:t>
                </a:r>
                <a:r>
                  <a:rPr lang="zh-CN" altLang="zh-CN" dirty="0"/>
                  <a:t>个像素周长的圆周；并且测试表明</a:t>
                </a:r>
                <a14:m>
                  <m:oMath xmlns:m="http://schemas.openxmlformats.org/officeDocument/2006/math">
                    <m:r>
                      <a:rPr lang="en-US" altLang="zh-CN" i="1"/>
                      <m:t>𝑛</m:t>
                    </m:r>
                  </m:oMath>
                </a14:m>
                <a:r>
                  <a:rPr lang="zh-CN" altLang="zh-CN" dirty="0"/>
                  <a:t>的最佳数值为</a:t>
                </a:r>
                <a:r>
                  <a:rPr lang="en-US" altLang="zh-CN" dirty="0"/>
                  <a:t>9</a:t>
                </a:r>
                <a:r>
                  <a:rPr lang="zh-CN" altLang="zh-CN" dirty="0"/>
                  <a:t>。</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2264" r="-597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42</a:t>
            </a:fld>
            <a:endParaRPr lang="zh-CN" altLang="en-US"/>
          </a:p>
        </p:txBody>
      </p:sp>
    </p:spTree>
    <p:extLst>
      <p:ext uri="{BB962C8B-B14F-4D97-AF65-F5344CB8AC3E}">
        <p14:creationId xmlns:p14="http://schemas.microsoft.com/office/powerpoint/2010/main" val="379397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FAST</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43</a:t>
            </a:fld>
            <a:endParaRPr lang="zh-CN" altLang="en-US"/>
          </a:p>
        </p:txBody>
      </p:sp>
      <p:pic>
        <p:nvPicPr>
          <p:cNvPr id="6" name="图片 5" descr="2009_07_21_彩色Lena图像.bmp"/>
          <p:cNvPicPr/>
          <p:nvPr/>
        </p:nvPicPr>
        <p:blipFill>
          <a:blip r:embed="rId2" cstate="print"/>
          <a:stretch>
            <a:fillRect/>
          </a:stretch>
        </p:blipFill>
        <p:spPr>
          <a:xfrm>
            <a:off x="1619673" y="1844824"/>
            <a:ext cx="2232248" cy="2160241"/>
          </a:xfrm>
          <a:prstGeom prst="rect">
            <a:avLst/>
          </a:prstGeom>
        </p:spPr>
      </p:pic>
      <p:pic>
        <p:nvPicPr>
          <p:cNvPr id="7" name="图片 6" descr="2010_04_13_彩色Lena图像_FAST_角点_阈值100.bmp"/>
          <p:cNvPicPr/>
          <p:nvPr/>
        </p:nvPicPr>
        <p:blipFill>
          <a:blip r:embed="rId3" cstate="print"/>
          <a:stretch>
            <a:fillRect/>
          </a:stretch>
        </p:blipFill>
        <p:spPr>
          <a:xfrm>
            <a:off x="4139953" y="1844824"/>
            <a:ext cx="2232248" cy="2160241"/>
          </a:xfrm>
          <a:prstGeom prst="rect">
            <a:avLst/>
          </a:prstGeom>
        </p:spPr>
      </p:pic>
      <p:pic>
        <p:nvPicPr>
          <p:cNvPr id="8" name="图片 7" descr="2010_04_13_彩色Lena图像_FAST_角点_阈值75.bmp"/>
          <p:cNvPicPr/>
          <p:nvPr/>
        </p:nvPicPr>
        <p:blipFill>
          <a:blip r:embed="rId4" cstate="print"/>
          <a:stretch>
            <a:fillRect/>
          </a:stretch>
        </p:blipFill>
        <p:spPr>
          <a:xfrm>
            <a:off x="1619672" y="4221088"/>
            <a:ext cx="2232248" cy="2160241"/>
          </a:xfrm>
          <a:prstGeom prst="rect">
            <a:avLst/>
          </a:prstGeom>
        </p:spPr>
      </p:pic>
      <p:pic>
        <p:nvPicPr>
          <p:cNvPr id="9" name="图片 8" descr="2010_04_13_彩色Lena图像_FAST_角点_阈值60.bmp"/>
          <p:cNvPicPr/>
          <p:nvPr/>
        </p:nvPicPr>
        <p:blipFill>
          <a:blip r:embed="rId5" cstate="print"/>
          <a:stretch>
            <a:fillRect/>
          </a:stretch>
        </p:blipFill>
        <p:spPr>
          <a:xfrm>
            <a:off x="4139953" y="4221087"/>
            <a:ext cx="2232248" cy="2160241"/>
          </a:xfrm>
          <a:prstGeom prst="rect">
            <a:avLst/>
          </a:prstGeom>
        </p:spPr>
      </p:pic>
    </p:spTree>
    <p:extLst>
      <p:ext uri="{BB962C8B-B14F-4D97-AF65-F5344CB8AC3E}">
        <p14:creationId xmlns:p14="http://schemas.microsoft.com/office/powerpoint/2010/main" val="131144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斑点检测</a:t>
            </a:r>
            <a:endParaRPr lang="zh-CN" altLang="en-US" dirty="0"/>
          </a:p>
        </p:txBody>
      </p:sp>
      <p:sp>
        <p:nvSpPr>
          <p:cNvPr id="3" name="内容占位符 2"/>
          <p:cNvSpPr>
            <a:spLocks noGrp="1"/>
          </p:cNvSpPr>
          <p:nvPr>
            <p:ph idx="1"/>
          </p:nvPr>
        </p:nvSpPr>
        <p:spPr/>
        <p:txBody>
          <a:bodyPr/>
          <a:lstStyle/>
          <a:p>
            <a:r>
              <a:rPr lang="zh-CN" altLang="zh-CN" dirty="0"/>
              <a:t>在计算机视觉领域中，</a:t>
            </a:r>
            <a:r>
              <a:rPr lang="zh-CN" altLang="zh-CN" dirty="0">
                <a:solidFill>
                  <a:srgbClr val="0000FF"/>
                </a:solidFill>
              </a:rPr>
              <a:t>斑点检测（</a:t>
            </a:r>
            <a:r>
              <a:rPr lang="en-US" altLang="zh-CN" dirty="0">
                <a:solidFill>
                  <a:srgbClr val="0000FF"/>
                </a:solidFill>
              </a:rPr>
              <a:t>Blob detection</a:t>
            </a:r>
            <a:r>
              <a:rPr lang="zh-CN" altLang="zh-CN" dirty="0">
                <a:solidFill>
                  <a:srgbClr val="0000FF"/>
                </a:solidFill>
              </a:rPr>
              <a:t>）</a:t>
            </a:r>
            <a:r>
              <a:rPr lang="zh-CN" altLang="zh-CN" dirty="0"/>
              <a:t>是指一种视觉模块，用以检测图像中比周围区域更亮或者更暗的点或者</a:t>
            </a:r>
            <a:r>
              <a:rPr lang="zh-CN" altLang="zh-CN" dirty="0" smtClean="0"/>
              <a:t>区域。</a:t>
            </a:r>
            <a:endParaRPr lang="en-US" altLang="zh-CN" dirty="0" smtClean="0"/>
          </a:p>
          <a:p>
            <a:r>
              <a:rPr lang="zh-CN" altLang="zh-CN" dirty="0"/>
              <a:t>存在两种主要的斑点检测器</a:t>
            </a:r>
            <a:r>
              <a:rPr lang="zh-CN" altLang="zh-CN" dirty="0" smtClean="0"/>
              <a:t>：</a:t>
            </a:r>
            <a:endParaRPr lang="en-US" altLang="zh-CN" dirty="0" smtClean="0"/>
          </a:p>
          <a:p>
            <a:pPr lvl="1"/>
            <a:r>
              <a:rPr lang="zh-CN" altLang="zh-CN" dirty="0" smtClean="0">
                <a:solidFill>
                  <a:srgbClr val="00B050"/>
                </a:solidFill>
              </a:rPr>
              <a:t>基于</a:t>
            </a:r>
            <a:r>
              <a:rPr lang="zh-CN" altLang="zh-CN" dirty="0">
                <a:solidFill>
                  <a:srgbClr val="00B050"/>
                </a:solidFill>
              </a:rPr>
              <a:t>导数表达式的微分方法</a:t>
            </a:r>
            <a:r>
              <a:rPr lang="zh-CN" altLang="zh-CN" dirty="0" smtClean="0">
                <a:solidFill>
                  <a:srgbClr val="00B050"/>
                </a:solidFill>
              </a:rPr>
              <a:t>；</a:t>
            </a:r>
            <a:endParaRPr lang="en-US" altLang="zh-CN" dirty="0" smtClean="0">
              <a:solidFill>
                <a:srgbClr val="00B050"/>
              </a:solidFill>
            </a:endParaRPr>
          </a:p>
          <a:p>
            <a:pPr lvl="1"/>
            <a:r>
              <a:rPr lang="zh-CN" altLang="zh-CN" dirty="0" smtClean="0">
                <a:solidFill>
                  <a:srgbClr val="00B050"/>
                </a:solidFill>
              </a:rPr>
              <a:t>基于</a:t>
            </a:r>
            <a:r>
              <a:rPr lang="zh-CN" altLang="zh-CN" dirty="0">
                <a:solidFill>
                  <a:srgbClr val="00B050"/>
                </a:solidFill>
              </a:rPr>
              <a:t>局部亮度极值的方法。</a:t>
            </a:r>
            <a:endParaRPr lang="zh-CN" altLang="en-US" dirty="0">
              <a:solidFill>
                <a:srgbClr val="00B05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44</a:t>
            </a:fld>
            <a:endParaRPr lang="zh-CN" altLang="en-US"/>
          </a:p>
        </p:txBody>
      </p:sp>
      <p:sp>
        <p:nvSpPr>
          <p:cNvPr id="6" name="圆角矩形 5"/>
          <p:cNvSpPr/>
          <p:nvPr/>
        </p:nvSpPr>
        <p:spPr>
          <a:xfrm>
            <a:off x="827584" y="4437112"/>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LoG</a:t>
            </a:r>
            <a:endParaRPr lang="zh-CN" altLang="en-US" dirty="0"/>
          </a:p>
        </p:txBody>
      </p:sp>
      <p:sp>
        <p:nvSpPr>
          <p:cNvPr id="7" name="圆角矩形 6"/>
          <p:cNvSpPr/>
          <p:nvPr/>
        </p:nvSpPr>
        <p:spPr>
          <a:xfrm>
            <a:off x="2267744" y="4689140"/>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DoG</a:t>
            </a:r>
            <a:endParaRPr lang="zh-CN" altLang="en-US" dirty="0"/>
          </a:p>
        </p:txBody>
      </p:sp>
      <p:sp>
        <p:nvSpPr>
          <p:cNvPr id="8" name="圆角矩形 7"/>
          <p:cNvSpPr/>
          <p:nvPr/>
        </p:nvSpPr>
        <p:spPr>
          <a:xfrm>
            <a:off x="3707904" y="4941168"/>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DoH</a:t>
            </a:r>
            <a:endParaRPr lang="zh-CN" altLang="en-US" dirty="0"/>
          </a:p>
        </p:txBody>
      </p:sp>
      <p:sp>
        <p:nvSpPr>
          <p:cNvPr id="9" name="圆角矩形 8"/>
          <p:cNvSpPr/>
          <p:nvPr/>
        </p:nvSpPr>
        <p:spPr>
          <a:xfrm>
            <a:off x="5148064" y="5193196"/>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MSER</a:t>
            </a:r>
            <a:endParaRPr lang="zh-CN" altLang="en-US" dirty="0"/>
          </a:p>
        </p:txBody>
      </p:sp>
      <p:sp>
        <p:nvSpPr>
          <p:cNvPr id="10" name="圆角矩形 9"/>
          <p:cNvSpPr/>
          <p:nvPr/>
        </p:nvSpPr>
        <p:spPr>
          <a:xfrm>
            <a:off x="6588224" y="5445224"/>
            <a:ext cx="122413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PCBR</a:t>
            </a:r>
            <a:endParaRPr lang="zh-CN" altLang="en-US" dirty="0"/>
          </a:p>
        </p:txBody>
      </p:sp>
      <p:sp>
        <p:nvSpPr>
          <p:cNvPr id="11" name="直角三角形 10"/>
          <p:cNvSpPr/>
          <p:nvPr/>
        </p:nvSpPr>
        <p:spPr>
          <a:xfrm>
            <a:off x="827584" y="5193196"/>
            <a:ext cx="5760640" cy="972108"/>
          </a:xfrm>
          <a:prstGeom prst="r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46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一种最早且最为通用的斑点检测器就是基于高斯</a:t>
                </a:r>
                <a:r>
                  <a:rPr lang="en-US" altLang="zh-CN" dirty="0"/>
                  <a:t>-</a:t>
                </a:r>
                <a:r>
                  <a:rPr lang="zh-CN" altLang="zh-CN" dirty="0"/>
                  <a:t>拉普拉斯</a:t>
                </a:r>
                <a:r>
                  <a:rPr lang="zh-CN" altLang="zh-CN" dirty="0" smtClean="0"/>
                  <a:t>表达式。</a:t>
                </a:r>
                <a:endParaRPr lang="en-US" altLang="zh-CN" dirty="0" smtClean="0"/>
              </a:p>
              <a:p>
                <a:pPr lvl="1"/>
                <a:r>
                  <a:rPr lang="en-US" altLang="zh-CN" dirty="0" err="1">
                    <a:solidFill>
                      <a:srgbClr val="0000FF"/>
                    </a:solidFill>
                  </a:rPr>
                  <a:t>Laplacian</a:t>
                </a:r>
                <a:r>
                  <a:rPr lang="en-US" altLang="zh-CN" dirty="0">
                    <a:solidFill>
                      <a:srgbClr val="0000FF"/>
                    </a:solidFill>
                  </a:rPr>
                  <a:t> of the Gaussian - </a:t>
                </a:r>
                <a:r>
                  <a:rPr lang="en-US" altLang="zh-CN" dirty="0" err="1">
                    <a:solidFill>
                      <a:srgbClr val="0000FF"/>
                    </a:solidFill>
                  </a:rPr>
                  <a:t>LoG</a:t>
                </a:r>
                <a:endParaRPr lang="en-US" altLang="zh-CN" dirty="0" smtClean="0">
                  <a:solidFill>
                    <a:srgbClr val="0000FF"/>
                  </a:solidFill>
                </a:endParaRPr>
              </a:p>
              <a:p>
                <a:r>
                  <a:rPr lang="zh-CN" altLang="zh-CN" dirty="0"/>
                  <a:t>给定一个输入图像</a:t>
                </a:r>
                <a14:m>
                  <m:oMath xmlns:m="http://schemas.openxmlformats.org/officeDocument/2006/math">
                    <m:r>
                      <a:rPr lang="en-US" altLang="zh-CN" i="1"/>
                      <m:t>𝑓</m:t>
                    </m:r>
                    <m:r>
                      <a:rPr lang="en-US" altLang="zh-CN" i="1"/>
                      <m:t>(</m:t>
                    </m:r>
                    <m:r>
                      <a:rPr lang="en-US" altLang="zh-CN" i="1"/>
                      <m:t>𝑥</m:t>
                    </m:r>
                    <m:r>
                      <a:rPr lang="en-US" altLang="zh-CN" i="1"/>
                      <m:t>,</m:t>
                    </m:r>
                    <m:r>
                      <a:rPr lang="en-US" altLang="zh-CN" i="1"/>
                      <m:t>𝑦</m:t>
                    </m:r>
                    <m:r>
                      <a:rPr lang="en-US" altLang="zh-CN" i="1"/>
                      <m:t>)</m:t>
                    </m:r>
                  </m:oMath>
                </a14:m>
                <a:r>
                  <a:rPr lang="zh-CN" altLang="zh-CN" dirty="0"/>
                  <a:t>，将其与高斯核</a:t>
                </a:r>
                <a:r>
                  <a:rPr lang="zh-CN" altLang="zh-CN" dirty="0" smtClean="0"/>
                  <a:t>图像</a:t>
                </a:r>
                <a:endParaRPr lang="en-US" altLang="zh-CN" dirty="0" smtClean="0"/>
              </a:p>
              <a:p>
                <a:pPr lvl="1"/>
                <a14:m>
                  <m:oMath xmlns:m="http://schemas.openxmlformats.org/officeDocument/2006/math">
                    <m:r>
                      <a:rPr lang="en-US" altLang="zh-CN" i="1" smtClean="0">
                        <a:solidFill>
                          <a:srgbClr val="00B050"/>
                        </a:solidFill>
                      </a:rPr>
                      <m:t>𝑔</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𝑡</m:t>
                        </m:r>
                      </m:e>
                    </m:d>
                    <m:r>
                      <a:rPr lang="en-US" altLang="zh-CN" i="1">
                        <a:solidFill>
                          <a:srgbClr val="00B050"/>
                        </a:solidFill>
                      </a:rPr>
                      <m:t>=</m:t>
                    </m:r>
                    <m:f>
                      <m:fPr>
                        <m:ctrlPr>
                          <a:rPr lang="zh-CN" altLang="zh-CN" i="1">
                            <a:solidFill>
                              <a:srgbClr val="00B050"/>
                            </a:solidFill>
                          </a:rPr>
                        </m:ctrlPr>
                      </m:fPr>
                      <m:num>
                        <m:r>
                          <a:rPr lang="en-US" altLang="zh-CN" i="1">
                            <a:solidFill>
                              <a:srgbClr val="00B050"/>
                            </a:solidFill>
                          </a:rPr>
                          <m:t>1</m:t>
                        </m:r>
                      </m:num>
                      <m:den>
                        <m:r>
                          <a:rPr lang="en-US" altLang="zh-CN" i="1">
                            <a:solidFill>
                              <a:srgbClr val="00B050"/>
                            </a:solidFill>
                          </a:rPr>
                          <m:t>2</m:t>
                        </m:r>
                        <m:r>
                          <a:rPr lang="en-US" altLang="zh-CN" i="1">
                            <a:solidFill>
                              <a:srgbClr val="00B050"/>
                            </a:solidFill>
                          </a:rPr>
                          <m:t>𝜋</m:t>
                        </m:r>
                        <m:r>
                          <a:rPr lang="en-US" altLang="zh-CN" i="1">
                            <a:solidFill>
                              <a:srgbClr val="00B050"/>
                            </a:solidFill>
                          </a:rPr>
                          <m:t>𝑡</m:t>
                        </m:r>
                      </m:den>
                    </m:f>
                    <m:sSup>
                      <m:sSupPr>
                        <m:ctrlPr>
                          <a:rPr lang="zh-CN" altLang="zh-CN" i="1">
                            <a:solidFill>
                              <a:srgbClr val="00B050"/>
                            </a:solidFill>
                          </a:rPr>
                        </m:ctrlPr>
                      </m:sSupPr>
                      <m:e>
                        <m:r>
                          <a:rPr lang="en-US" altLang="zh-CN" i="1">
                            <a:solidFill>
                              <a:srgbClr val="00B050"/>
                            </a:solidFill>
                          </a:rPr>
                          <m:t>𝑒</m:t>
                        </m:r>
                      </m:e>
                      <m:sup>
                        <m:r>
                          <a:rPr lang="en-US" altLang="zh-CN" i="1">
                            <a:solidFill>
                              <a:srgbClr val="00B050"/>
                            </a:solidFill>
                          </a:rPr>
                          <m:t>−</m:t>
                        </m:r>
                        <m:f>
                          <m:fPr>
                            <m:ctrlPr>
                              <a:rPr lang="zh-CN" altLang="zh-CN" i="1">
                                <a:solidFill>
                                  <a:srgbClr val="00B050"/>
                                </a:solidFill>
                              </a:rPr>
                            </m:ctrlPr>
                          </m:fPr>
                          <m:num>
                            <m:sSup>
                              <m:sSupPr>
                                <m:ctrlPr>
                                  <a:rPr lang="zh-CN" altLang="zh-CN" i="1">
                                    <a:solidFill>
                                      <a:srgbClr val="00B050"/>
                                    </a:solidFill>
                                  </a:rPr>
                                </m:ctrlPr>
                              </m:sSupPr>
                              <m:e>
                                <m:r>
                                  <a:rPr lang="en-US" altLang="zh-CN" i="1">
                                    <a:solidFill>
                                      <a:srgbClr val="00B050"/>
                                    </a:solidFill>
                                  </a:rPr>
                                  <m:t>𝑥</m:t>
                                </m:r>
                              </m:e>
                              <m:sup>
                                <m:r>
                                  <a:rPr lang="en-US" altLang="zh-CN" i="1">
                                    <a:solidFill>
                                      <a:srgbClr val="00B050"/>
                                    </a:solidFill>
                                  </a:rPr>
                                  <m:t>2</m:t>
                                </m:r>
                              </m:sup>
                            </m:sSup>
                            <m:r>
                              <a:rPr lang="en-US" altLang="zh-CN" i="1">
                                <a:solidFill>
                                  <a:srgbClr val="00B050"/>
                                </a:solidFill>
                              </a:rPr>
                              <m:t>+</m:t>
                            </m:r>
                            <m:sSup>
                              <m:sSupPr>
                                <m:ctrlPr>
                                  <a:rPr lang="zh-CN" altLang="zh-CN" i="1">
                                    <a:solidFill>
                                      <a:srgbClr val="00B050"/>
                                    </a:solidFill>
                                  </a:rPr>
                                </m:ctrlPr>
                              </m:sSupPr>
                              <m:e>
                                <m:r>
                                  <a:rPr lang="en-US" altLang="zh-CN" i="1">
                                    <a:solidFill>
                                      <a:srgbClr val="00B050"/>
                                    </a:solidFill>
                                  </a:rPr>
                                  <m:t>𝑦</m:t>
                                </m:r>
                              </m:e>
                              <m:sup>
                                <m:r>
                                  <a:rPr lang="en-US" altLang="zh-CN" i="1">
                                    <a:solidFill>
                                      <a:srgbClr val="00B050"/>
                                    </a:solidFill>
                                  </a:rPr>
                                  <m:t>2</m:t>
                                </m:r>
                              </m:sup>
                            </m:sSup>
                          </m:num>
                          <m:den>
                            <m:r>
                              <a:rPr lang="en-US" altLang="zh-CN" i="1">
                                <a:solidFill>
                                  <a:srgbClr val="00B050"/>
                                </a:solidFill>
                              </a:rPr>
                              <m:t>2</m:t>
                            </m:r>
                            <m:r>
                              <a:rPr lang="en-US" altLang="zh-CN" i="1">
                                <a:solidFill>
                                  <a:srgbClr val="00B050"/>
                                </a:solidFill>
                              </a:rPr>
                              <m:t>𝑡</m:t>
                            </m:r>
                          </m:den>
                        </m:f>
                      </m:sup>
                    </m:sSup>
                  </m:oMath>
                </a14:m>
                <a:endParaRPr lang="en-US" altLang="zh-CN" dirty="0" smtClean="0">
                  <a:solidFill>
                    <a:srgbClr val="00B050"/>
                  </a:solidFill>
                </a:endParaRPr>
              </a:p>
              <a:p>
                <a:r>
                  <a:rPr lang="zh-CN" altLang="zh-CN" dirty="0"/>
                  <a:t>进行卷积操作，并基于特定尺度</a:t>
                </a:r>
                <a14:m>
                  <m:oMath xmlns:m="http://schemas.openxmlformats.org/officeDocument/2006/math">
                    <m:r>
                      <a:rPr lang="en-US" altLang="zh-CN" i="1"/>
                      <m:t>𝑡</m:t>
                    </m:r>
                  </m:oMath>
                </a14:m>
                <a:r>
                  <a:rPr lang="zh-CN" altLang="zh-CN" dirty="0"/>
                  <a:t>之上，以得到如下的尺度空间</a:t>
                </a:r>
                <a:r>
                  <a:rPr lang="zh-CN" altLang="zh-CN" dirty="0" smtClean="0"/>
                  <a:t>表示</a:t>
                </a:r>
                <a:endParaRPr lang="en-US" altLang="zh-CN" dirty="0" smtClean="0"/>
              </a:p>
              <a:p>
                <a:pPr lvl="1"/>
                <a14:m>
                  <m:oMath xmlns:m="http://schemas.openxmlformats.org/officeDocument/2006/math">
                    <m:r>
                      <a:rPr lang="en-US" altLang="zh-CN" i="1" smtClean="0">
                        <a:solidFill>
                          <a:srgbClr val="C00000"/>
                        </a:solidFill>
                      </a:rPr>
                      <m:t>𝐿</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𝑡</m:t>
                        </m:r>
                      </m:e>
                    </m:d>
                    <m:r>
                      <a:rPr lang="en-US" altLang="zh-CN" i="1">
                        <a:solidFill>
                          <a:srgbClr val="C00000"/>
                        </a:solidFill>
                      </a:rPr>
                      <m:t>=</m:t>
                    </m:r>
                    <m:r>
                      <a:rPr lang="en-US" altLang="zh-CN" i="1">
                        <a:solidFill>
                          <a:srgbClr val="C00000"/>
                        </a:solidFill>
                      </a:rPr>
                      <m:t>𝑔</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𝑡</m:t>
                        </m:r>
                      </m:e>
                    </m:d>
                    <m:r>
                      <a:rPr lang="en-US" altLang="zh-CN" i="1">
                        <a:solidFill>
                          <a:srgbClr val="C00000"/>
                        </a:solidFill>
                      </a:rPr>
                      <m:t>∗</m:t>
                    </m:r>
                    <m:r>
                      <a:rPr lang="en-US" altLang="zh-CN" i="1">
                        <a:solidFill>
                          <a:srgbClr val="C00000"/>
                        </a:solidFill>
                      </a:rPr>
                      <m:t>𝑓</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zh-CN" altLang="zh-CN">
                        <a:solidFill>
                          <a:srgbClr val="C00000"/>
                        </a:solidFill>
                      </a:rPr>
                      <m:t>。</m:t>
                    </m:r>
                  </m:oMath>
                </a14:m>
                <a:endParaRPr lang="en-US" altLang="zh-CN" dirty="0" smtClean="0">
                  <a:solidFill>
                    <a:srgbClr val="C00000"/>
                  </a:solidFill>
                </a:endParaRPr>
              </a:p>
              <a:p>
                <a:r>
                  <a:rPr lang="zh-CN" altLang="zh-CN" dirty="0"/>
                  <a:t>然后，计算</a:t>
                </a:r>
                <a:r>
                  <a:rPr lang="zh-CN" altLang="zh-CN" dirty="0" smtClean="0"/>
                  <a:t>拉普拉斯算子</a:t>
                </a:r>
                <a:endParaRPr lang="en-US" altLang="zh-CN" dirty="0" smtClean="0"/>
              </a:p>
              <a:p>
                <a:pPr lvl="1"/>
                <a14:m>
                  <m:oMath xmlns:m="http://schemas.openxmlformats.org/officeDocument/2006/math">
                    <m:sSup>
                      <m:sSupPr>
                        <m:ctrlPr>
                          <a:rPr lang="zh-CN" altLang="zh-CN" i="1" smtClean="0">
                            <a:solidFill>
                              <a:srgbClr val="FF0000"/>
                            </a:solidFill>
                          </a:rPr>
                        </m:ctrlPr>
                      </m:sSupPr>
                      <m:e>
                        <m:r>
                          <a:rPr lang="en-US" altLang="zh-CN">
                            <a:solidFill>
                              <a:srgbClr val="FF0000"/>
                            </a:solidFill>
                          </a:rPr>
                          <m:t>∇</m:t>
                        </m:r>
                      </m:e>
                      <m:sup>
                        <m:r>
                          <a:rPr lang="en-US" altLang="zh-CN" i="1">
                            <a:solidFill>
                              <a:srgbClr val="FF0000"/>
                            </a:solidFill>
                          </a:rPr>
                          <m:t>2</m:t>
                        </m:r>
                      </m:sup>
                    </m:sSup>
                    <m:r>
                      <a:rPr lang="en-US" altLang="zh-CN" i="1">
                        <a:solidFill>
                          <a:srgbClr val="FF0000"/>
                        </a:solidFill>
                      </a:rPr>
                      <m:t>𝐿</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𝑥𝑥</m:t>
                        </m:r>
                      </m:sub>
                    </m:sSub>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𝐿</m:t>
                        </m:r>
                      </m:e>
                      <m:sub>
                        <m:r>
                          <a:rPr lang="en-US" altLang="zh-CN" i="1">
                            <a:solidFill>
                              <a:srgbClr val="FF0000"/>
                            </a:solidFill>
                          </a:rPr>
                          <m:t>𝑦𝑦</m:t>
                        </m:r>
                      </m:sub>
                    </m:sSub>
                    <m:r>
                      <a:rPr lang="zh-CN" altLang="zh-CN">
                        <a:solidFill>
                          <a:srgbClr val="FF0000"/>
                        </a:solidFill>
                      </a:rPr>
                      <m:t>，</m:t>
                    </m:r>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r="-50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数字图像处理</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45</a:t>
            </a:fld>
            <a:endParaRPr lang="zh-CN" altLang="en-US"/>
          </a:p>
        </p:txBody>
      </p:sp>
    </p:spTree>
    <p:extLst>
      <p:ext uri="{BB962C8B-B14F-4D97-AF65-F5344CB8AC3E}">
        <p14:creationId xmlns:p14="http://schemas.microsoft.com/office/powerpoint/2010/main" val="145473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DoG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考虑到尺度空间表示</a:t>
                </a:r>
                <a14:m>
                  <m:oMath xmlns:m="http://schemas.openxmlformats.org/officeDocument/2006/math">
                    <m:r>
                      <a:rPr lang="en-US" altLang="zh-CN" i="1"/>
                      <m:t>𝐿</m:t>
                    </m:r>
                    <m:d>
                      <m:dPr>
                        <m:ctrlPr>
                          <a:rPr lang="zh-CN" altLang="zh-CN" i="1"/>
                        </m:ctrlPr>
                      </m:dPr>
                      <m:e>
                        <m:r>
                          <a:rPr lang="en-US" altLang="zh-CN" i="1"/>
                          <m:t>𝑥</m:t>
                        </m:r>
                        <m:r>
                          <a:rPr lang="en-US" altLang="zh-CN" i="1"/>
                          <m:t>,</m:t>
                        </m:r>
                        <m:r>
                          <a:rPr lang="en-US" altLang="zh-CN" i="1"/>
                          <m:t>𝑦</m:t>
                        </m:r>
                        <m:r>
                          <a:rPr lang="en-US" altLang="zh-CN" i="1"/>
                          <m:t>,</m:t>
                        </m:r>
                        <m:r>
                          <a:rPr lang="en-US" altLang="zh-CN" i="1"/>
                          <m:t>𝑡</m:t>
                        </m:r>
                      </m:e>
                    </m:d>
                  </m:oMath>
                </a14:m>
                <a:r>
                  <a:rPr lang="zh-CN" altLang="zh-CN" dirty="0"/>
                  <a:t>满足</a:t>
                </a:r>
                <a:r>
                  <a:rPr lang="zh-CN" altLang="zh-CN" dirty="0" smtClean="0"/>
                  <a:t>扩散方程</a:t>
                </a:r>
                <a:endParaRPr lang="en-US" altLang="zh-CN" dirty="0" smtClean="0"/>
              </a:p>
              <a:p>
                <a:pPr lvl="1"/>
                <a14:m>
                  <m:oMath xmlns:m="http://schemas.openxmlformats.org/officeDocument/2006/math">
                    <m:sSub>
                      <m:sSubPr>
                        <m:ctrlPr>
                          <a:rPr lang="zh-CN" altLang="zh-CN" i="1" smtClean="0">
                            <a:solidFill>
                              <a:srgbClr val="FF0000"/>
                            </a:solidFill>
                          </a:rPr>
                        </m:ctrlPr>
                      </m:sSubPr>
                      <m:e>
                        <m:r>
                          <a:rPr lang="en-US" altLang="zh-CN" i="1">
                            <a:solidFill>
                              <a:srgbClr val="FF0000"/>
                            </a:solidFill>
                          </a:rPr>
                          <m:t>𝜕</m:t>
                        </m:r>
                      </m:e>
                      <m:sub>
                        <m:r>
                          <a:rPr lang="en-US" altLang="zh-CN" i="1">
                            <a:solidFill>
                              <a:srgbClr val="FF0000"/>
                            </a:solidFill>
                          </a:rPr>
                          <m:t>𝑡</m:t>
                        </m:r>
                      </m:sub>
                    </m:sSub>
                    <m:r>
                      <a:rPr lang="en-US" altLang="zh-CN" i="1">
                        <a:solidFill>
                          <a:srgbClr val="FF0000"/>
                        </a:solidFill>
                      </a:rPr>
                      <m:t>𝐿</m:t>
                    </m:r>
                    <m:r>
                      <a:rPr lang="en-US" altLang="zh-CN" i="1">
                        <a:solidFill>
                          <a:srgbClr val="FF0000"/>
                        </a:solidFill>
                      </a:rPr>
                      <m:t>=</m:t>
                    </m:r>
                    <m:f>
                      <m:fPr>
                        <m:ctrlPr>
                          <a:rPr lang="zh-CN" altLang="zh-CN" i="1">
                            <a:solidFill>
                              <a:srgbClr val="FF0000"/>
                            </a:solidFill>
                          </a:rPr>
                        </m:ctrlPr>
                      </m:fPr>
                      <m:num>
                        <m:r>
                          <a:rPr lang="en-US" altLang="zh-CN" i="1">
                            <a:solidFill>
                              <a:srgbClr val="FF0000"/>
                            </a:solidFill>
                          </a:rPr>
                          <m:t>1</m:t>
                        </m:r>
                      </m:num>
                      <m:den>
                        <m:r>
                          <a:rPr lang="en-US" altLang="zh-CN" i="1">
                            <a:solidFill>
                              <a:srgbClr val="FF0000"/>
                            </a:solidFill>
                          </a:rPr>
                          <m:t>2</m:t>
                        </m:r>
                      </m:den>
                    </m:f>
                    <m:sSup>
                      <m:sSupPr>
                        <m:ctrlPr>
                          <a:rPr lang="zh-CN" altLang="zh-CN" i="1">
                            <a:solidFill>
                              <a:srgbClr val="FF0000"/>
                            </a:solidFill>
                          </a:rPr>
                        </m:ctrlPr>
                      </m:sSupPr>
                      <m:e>
                        <m:r>
                          <a:rPr lang="en-US" altLang="zh-CN">
                            <a:solidFill>
                              <a:srgbClr val="FF0000"/>
                            </a:solidFill>
                          </a:rPr>
                          <m:t>∇</m:t>
                        </m:r>
                      </m:e>
                      <m:sup>
                        <m:r>
                          <a:rPr lang="en-US" altLang="zh-CN" i="1">
                            <a:solidFill>
                              <a:srgbClr val="FF0000"/>
                            </a:solidFill>
                          </a:rPr>
                          <m:t>2</m:t>
                        </m:r>
                      </m:sup>
                    </m:sSup>
                    <m:r>
                      <a:rPr lang="en-US" altLang="zh-CN" i="1">
                        <a:solidFill>
                          <a:srgbClr val="FF0000"/>
                        </a:solidFill>
                      </a:rPr>
                      <m:t>𝐿</m:t>
                    </m:r>
                    <m:r>
                      <a:rPr lang="zh-CN" altLang="zh-CN">
                        <a:solidFill>
                          <a:srgbClr val="FF0000"/>
                        </a:solidFill>
                      </a:rPr>
                      <m:t>，</m:t>
                    </m:r>
                  </m:oMath>
                </a14:m>
                <a:endParaRPr lang="en-US" altLang="zh-CN" dirty="0" smtClean="0">
                  <a:solidFill>
                    <a:srgbClr val="FF0000"/>
                  </a:solidFill>
                </a:endParaRPr>
              </a:p>
              <a:p>
                <a:r>
                  <a:rPr lang="zh-CN" altLang="zh-CN" dirty="0"/>
                  <a:t>就存在高斯</a:t>
                </a:r>
                <a:r>
                  <a:rPr lang="en-US" altLang="zh-CN" dirty="0"/>
                  <a:t>-</a:t>
                </a:r>
                <a:r>
                  <a:rPr lang="zh-CN" altLang="zh-CN" dirty="0"/>
                  <a:t>拉普拉斯算子</a:t>
                </a:r>
                <a14:m>
                  <m:oMath xmlns:m="http://schemas.openxmlformats.org/officeDocument/2006/math">
                    <m:sSup>
                      <m:sSupPr>
                        <m:ctrlPr>
                          <a:rPr lang="zh-CN" altLang="zh-CN" i="1"/>
                        </m:ctrlPr>
                      </m:sSupPr>
                      <m:e>
                        <m:r>
                          <a:rPr lang="en-US" altLang="zh-CN"/>
                          <m:t>∇</m:t>
                        </m:r>
                      </m:e>
                      <m:sup>
                        <m:r>
                          <a:rPr lang="en-US" altLang="zh-CN" i="1"/>
                          <m:t>2</m:t>
                        </m:r>
                      </m:sup>
                    </m:sSup>
                    <m:r>
                      <a:rPr lang="en-US" altLang="zh-CN" i="1"/>
                      <m:t>𝐿</m:t>
                    </m:r>
                    <m:r>
                      <a:rPr lang="en-US" altLang="zh-CN" i="1"/>
                      <m:t>(</m:t>
                    </m:r>
                    <m:r>
                      <a:rPr lang="en-US" altLang="zh-CN" i="1"/>
                      <m:t>𝑥</m:t>
                    </m:r>
                    <m:r>
                      <a:rPr lang="en-US" altLang="zh-CN" i="1"/>
                      <m:t>,</m:t>
                    </m:r>
                    <m:r>
                      <a:rPr lang="en-US" altLang="zh-CN" i="1"/>
                      <m:t>𝑦</m:t>
                    </m:r>
                    <m:r>
                      <a:rPr lang="en-US" altLang="zh-CN" i="1"/>
                      <m:t>,</m:t>
                    </m:r>
                    <m:r>
                      <a:rPr lang="en-US" altLang="zh-CN" i="1"/>
                      <m:t>𝑡</m:t>
                    </m:r>
                    <m:r>
                      <a:rPr lang="en-US" altLang="zh-CN" i="1"/>
                      <m:t>)</m:t>
                    </m:r>
                  </m:oMath>
                </a14:m>
                <a:r>
                  <a:rPr lang="zh-CN" altLang="zh-CN" dirty="0"/>
                  <a:t>的另外一种计算方法，即作为两个高斯平滑图像（时空表示）之间差值的极限</a:t>
                </a:r>
                <a:r>
                  <a:rPr lang="zh-CN" altLang="zh-CN" dirty="0" smtClean="0"/>
                  <a:t>情况</a:t>
                </a:r>
                <a:endParaRPr lang="en-US" altLang="zh-CN" dirty="0" smtClean="0"/>
              </a:p>
              <a:p>
                <a:pPr lvl="1"/>
                <a14:m>
                  <m:oMath xmlns:m="http://schemas.openxmlformats.org/officeDocument/2006/math">
                    <m:sSup>
                      <m:sSupPr>
                        <m:ctrlPr>
                          <a:rPr lang="zh-CN" altLang="zh-CN" i="1" smtClean="0">
                            <a:solidFill>
                              <a:srgbClr val="0000FF"/>
                            </a:solidFill>
                          </a:rPr>
                        </m:ctrlPr>
                      </m:sSupPr>
                      <m:e>
                        <m:r>
                          <a:rPr lang="en-US" altLang="zh-CN">
                            <a:solidFill>
                              <a:srgbClr val="0000FF"/>
                            </a:solidFill>
                          </a:rPr>
                          <m:t>∇</m:t>
                        </m:r>
                      </m:e>
                      <m:sup>
                        <m:r>
                          <a:rPr lang="en-US" altLang="zh-CN" i="1">
                            <a:solidFill>
                              <a:srgbClr val="0000FF"/>
                            </a:solidFill>
                          </a:rPr>
                          <m:t>2</m:t>
                        </m:r>
                      </m:sup>
                    </m:sSup>
                    <m:r>
                      <a:rPr lang="en-US" altLang="zh-CN" i="1">
                        <a:solidFill>
                          <a:srgbClr val="0000FF"/>
                        </a:solidFill>
                      </a:rPr>
                      <m:t>𝐿</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r>
                          <a:rPr lang="en-US" altLang="zh-CN">
                            <a:solidFill>
                              <a:srgbClr val="0000FF"/>
                            </a:solidFill>
                          </a:rPr>
                          <m:t>;</m:t>
                        </m:r>
                        <m:r>
                          <a:rPr lang="en-US" altLang="zh-CN" i="1">
                            <a:solidFill>
                              <a:srgbClr val="0000FF"/>
                            </a:solidFill>
                          </a:rPr>
                          <m:t>𝑡</m:t>
                        </m:r>
                      </m:e>
                    </m:d>
                    <m:r>
                      <a:rPr lang="en-US" altLang="zh-CN" i="1">
                        <a:solidFill>
                          <a:srgbClr val="0000FF"/>
                        </a:solidFill>
                      </a:rPr>
                      <m:t>=</m:t>
                    </m:r>
                    <m:f>
                      <m:fPr>
                        <m:ctrlPr>
                          <a:rPr lang="zh-CN" altLang="zh-CN" i="1">
                            <a:solidFill>
                              <a:srgbClr val="0000FF"/>
                            </a:solidFill>
                          </a:rPr>
                        </m:ctrlPr>
                      </m:fPr>
                      <m:num>
                        <m:r>
                          <a:rPr lang="en-US" altLang="zh-CN" i="1">
                            <a:solidFill>
                              <a:srgbClr val="0000FF"/>
                            </a:solidFill>
                          </a:rPr>
                          <m:t>1</m:t>
                        </m:r>
                      </m:num>
                      <m:den>
                        <m:r>
                          <a:rPr lang="en-US" altLang="zh-CN" i="1">
                            <a:solidFill>
                              <a:srgbClr val="0000FF"/>
                            </a:solidFill>
                          </a:rPr>
                          <m:t>2∆</m:t>
                        </m:r>
                        <m:r>
                          <a:rPr lang="en-US" altLang="zh-CN" i="1">
                            <a:solidFill>
                              <a:srgbClr val="0000FF"/>
                            </a:solidFill>
                          </a:rPr>
                          <m:t>𝑡</m:t>
                        </m:r>
                      </m:den>
                    </m:f>
                    <m:d>
                      <m:dPr>
                        <m:ctrlPr>
                          <a:rPr lang="zh-CN" altLang="zh-CN" i="1">
                            <a:solidFill>
                              <a:srgbClr val="0000FF"/>
                            </a:solidFill>
                          </a:rPr>
                        </m:ctrlPr>
                      </m:dPr>
                      <m:e>
                        <m:r>
                          <a:rPr lang="en-US" altLang="zh-CN" i="1">
                            <a:solidFill>
                              <a:srgbClr val="0000FF"/>
                            </a:solidFill>
                          </a:rPr>
                          <m:t>𝐿</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r>
                              <a:rPr lang="en-US" altLang="zh-CN" i="1">
                                <a:solidFill>
                                  <a:srgbClr val="0000FF"/>
                                </a:solidFill>
                              </a:rPr>
                              <m:t>;</m:t>
                            </m:r>
                            <m:r>
                              <a:rPr lang="en-US" altLang="zh-CN" i="1">
                                <a:solidFill>
                                  <a:srgbClr val="0000FF"/>
                                </a:solidFill>
                              </a:rPr>
                              <m:t>𝑡</m:t>
                            </m:r>
                            <m:r>
                              <a:rPr lang="en-US" altLang="zh-CN" i="1">
                                <a:solidFill>
                                  <a:srgbClr val="0000FF"/>
                                </a:solidFill>
                              </a:rPr>
                              <m:t>+∆</m:t>
                            </m:r>
                            <m:r>
                              <a:rPr lang="en-US" altLang="zh-CN" i="1">
                                <a:solidFill>
                                  <a:srgbClr val="0000FF"/>
                                </a:solidFill>
                              </a:rPr>
                              <m:t>𝑡</m:t>
                            </m:r>
                          </m:e>
                        </m:d>
                        <m:r>
                          <a:rPr lang="en-US" altLang="zh-CN" i="1">
                            <a:solidFill>
                              <a:srgbClr val="0000FF"/>
                            </a:solidFill>
                          </a:rPr>
                          <m:t>−</m:t>
                        </m:r>
                        <m:r>
                          <a:rPr lang="en-US" altLang="zh-CN" i="1">
                            <a:solidFill>
                              <a:srgbClr val="0000FF"/>
                            </a:solidFill>
                          </a:rPr>
                          <m:t>𝐿</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r>
                              <a:rPr lang="en-US" altLang="zh-CN" i="1">
                                <a:solidFill>
                                  <a:srgbClr val="0000FF"/>
                                </a:solidFill>
                              </a:rPr>
                              <m:t>;</m:t>
                            </m:r>
                            <m:r>
                              <a:rPr lang="en-US" altLang="zh-CN" i="1">
                                <a:solidFill>
                                  <a:srgbClr val="0000FF"/>
                                </a:solidFill>
                              </a:rPr>
                              <m:t>𝑡</m:t>
                            </m:r>
                            <m:r>
                              <a:rPr lang="en-US" altLang="zh-CN" i="1">
                                <a:solidFill>
                                  <a:srgbClr val="0000FF"/>
                                </a:solidFill>
                              </a:rPr>
                              <m:t>−∆</m:t>
                            </m:r>
                            <m:r>
                              <a:rPr lang="en-US" altLang="zh-CN" i="1">
                                <a:solidFill>
                                  <a:srgbClr val="0000FF"/>
                                </a:solidFill>
                              </a:rPr>
                              <m:t>𝑡</m:t>
                            </m:r>
                          </m:e>
                        </m:d>
                      </m:e>
                    </m:d>
                    <m:r>
                      <a:rPr lang="zh-CN" altLang="zh-CN">
                        <a:solidFill>
                          <a:srgbClr val="0000FF"/>
                        </a:solidFill>
                      </a:rPr>
                      <m:t>。</m:t>
                    </m:r>
                  </m:oMath>
                </a14:m>
                <a:endParaRPr lang="en-US" altLang="zh-CN" dirty="0" smtClean="0">
                  <a:solidFill>
                    <a:srgbClr val="0000FF"/>
                  </a:solidFill>
                </a:endParaRPr>
              </a:p>
              <a:p>
                <a:endParaRPr lang="en-US" altLang="zh-CN" dirty="0" smtClean="0"/>
              </a:p>
              <a:p>
                <a:r>
                  <a:rPr lang="zh-CN" altLang="zh-CN" dirty="0" smtClean="0"/>
                  <a:t>在</a:t>
                </a:r>
                <a:r>
                  <a:rPr lang="zh-CN" altLang="zh-CN" dirty="0"/>
                  <a:t>计算机视觉文献中，这种方法被称为高斯差值（</a:t>
                </a:r>
                <a:r>
                  <a:rPr lang="en-US" altLang="zh-CN" dirty="0">
                    <a:solidFill>
                      <a:srgbClr val="00B050"/>
                    </a:solidFill>
                  </a:rPr>
                  <a:t>Difference of Gaussians - </a:t>
                </a:r>
                <a:r>
                  <a:rPr lang="en-US" altLang="zh-CN" dirty="0" err="1">
                    <a:solidFill>
                      <a:srgbClr val="00B050"/>
                    </a:solidFill>
                  </a:rPr>
                  <a:t>DoG</a:t>
                </a:r>
                <a:r>
                  <a:rPr lang="zh-CN" altLang="zh-CN" dirty="0"/>
                  <a:t>）方法。</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00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46</a:t>
            </a:fld>
            <a:endParaRPr lang="zh-CN" altLang="en-US"/>
          </a:p>
        </p:txBody>
      </p:sp>
    </p:spTree>
    <p:extLst>
      <p:ext uri="{BB962C8B-B14F-4D97-AF65-F5344CB8AC3E}">
        <p14:creationId xmlns:p14="http://schemas.microsoft.com/office/powerpoint/2010/main" val="21481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p:cTn id="17"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DoH</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zh-CN" dirty="0"/>
                  <a:t>另外一种直接的微分斑点检测器是基于尺度归一化后的</a:t>
                </a:r>
                <a:r>
                  <a:rPr lang="en-US" altLang="zh-CN" dirty="0"/>
                  <a:t>Hessian</a:t>
                </a:r>
                <a:r>
                  <a:rPr lang="zh-CN" altLang="zh-CN" dirty="0"/>
                  <a:t>行列式（</a:t>
                </a:r>
                <a:r>
                  <a:rPr lang="en-US" altLang="zh-CN" dirty="0">
                    <a:solidFill>
                      <a:srgbClr val="0000FF"/>
                    </a:solidFill>
                  </a:rPr>
                  <a:t>Determinant of the Hessian - </a:t>
                </a:r>
                <a:r>
                  <a:rPr lang="en-US" altLang="zh-CN" dirty="0" err="1">
                    <a:solidFill>
                      <a:srgbClr val="0000FF"/>
                    </a:solidFill>
                  </a:rPr>
                  <a:t>DoH</a:t>
                </a:r>
                <a:r>
                  <a:rPr lang="zh-CN" altLang="zh-CN" dirty="0" smtClean="0"/>
                  <a:t>）</a:t>
                </a:r>
                <a:endParaRPr lang="en-US" altLang="zh-CN" dirty="0" smtClean="0"/>
              </a:p>
              <a:p>
                <a:pPr lvl="1"/>
                <a14:m>
                  <m:oMath xmlns:m="http://schemas.openxmlformats.org/officeDocument/2006/math">
                    <m:r>
                      <m:rPr>
                        <m:sty m:val="p"/>
                      </m:rPr>
                      <a:rPr lang="en-US" altLang="zh-CN" smtClean="0">
                        <a:solidFill>
                          <a:srgbClr val="00B050"/>
                        </a:solidFill>
                      </a:rPr>
                      <m:t>det</m:t>
                    </m:r>
                    <m:r>
                      <a:rPr lang="en-US" altLang="zh-CN" i="1">
                        <a:solidFill>
                          <a:srgbClr val="00B050"/>
                        </a:solidFill>
                      </a:rPr>
                      <m:t>𝐻𝐿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𝑡</m:t>
                        </m:r>
                      </m:e>
                    </m:d>
                    <m:r>
                      <a:rPr lang="en-US" altLang="zh-CN" i="1">
                        <a:solidFill>
                          <a:srgbClr val="00B050"/>
                        </a:solidFill>
                      </a:rPr>
                      <m:t>=</m:t>
                    </m:r>
                    <m:sSup>
                      <m:sSupPr>
                        <m:ctrlPr>
                          <a:rPr lang="zh-CN" altLang="zh-CN" i="1">
                            <a:solidFill>
                              <a:srgbClr val="00B050"/>
                            </a:solidFill>
                          </a:rPr>
                        </m:ctrlPr>
                      </m:sSupPr>
                      <m:e>
                        <m:r>
                          <a:rPr lang="en-US" altLang="zh-CN" i="1">
                            <a:solidFill>
                              <a:srgbClr val="00B050"/>
                            </a:solidFill>
                          </a:rPr>
                          <m:t>𝑡</m:t>
                        </m:r>
                      </m:e>
                      <m:sup>
                        <m:r>
                          <a:rPr lang="en-US" altLang="zh-CN" i="1">
                            <a:solidFill>
                              <a:srgbClr val="00B050"/>
                            </a:solidFill>
                          </a:rPr>
                          <m:t>2</m:t>
                        </m:r>
                      </m:sup>
                    </m:sSup>
                    <m:d>
                      <m:dPr>
                        <m:ctrlPr>
                          <a:rPr lang="zh-CN" altLang="zh-CN" i="1">
                            <a:solidFill>
                              <a:srgbClr val="00B050"/>
                            </a:solidFill>
                          </a:rPr>
                        </m:ctrlPr>
                      </m:dPr>
                      <m:e>
                        <m:sSub>
                          <m:sSubPr>
                            <m:ctrlPr>
                              <a:rPr lang="zh-CN" altLang="zh-CN" i="1">
                                <a:solidFill>
                                  <a:srgbClr val="00B050"/>
                                </a:solidFill>
                              </a:rPr>
                            </m:ctrlPr>
                          </m:sSubPr>
                          <m:e>
                            <m:r>
                              <a:rPr lang="en-US" altLang="zh-CN" i="1">
                                <a:solidFill>
                                  <a:srgbClr val="00B050"/>
                                </a:solidFill>
                              </a:rPr>
                              <m:t>𝐿</m:t>
                            </m:r>
                          </m:e>
                          <m:sub>
                            <m:r>
                              <a:rPr lang="en-US" altLang="zh-CN" i="1">
                                <a:solidFill>
                                  <a:srgbClr val="00B050"/>
                                </a:solidFill>
                              </a:rPr>
                              <m:t>𝑥𝑥</m:t>
                            </m:r>
                          </m:sub>
                        </m:sSub>
                        <m:sSub>
                          <m:sSubPr>
                            <m:ctrlPr>
                              <a:rPr lang="zh-CN" altLang="zh-CN" i="1">
                                <a:solidFill>
                                  <a:srgbClr val="00B050"/>
                                </a:solidFill>
                              </a:rPr>
                            </m:ctrlPr>
                          </m:sSubPr>
                          <m:e>
                            <m:r>
                              <a:rPr lang="en-US" altLang="zh-CN" i="1">
                                <a:solidFill>
                                  <a:srgbClr val="00B050"/>
                                </a:solidFill>
                              </a:rPr>
                              <m:t>𝐿</m:t>
                            </m:r>
                          </m:e>
                          <m:sub>
                            <m:r>
                              <a:rPr lang="en-US" altLang="zh-CN" i="1">
                                <a:solidFill>
                                  <a:srgbClr val="00B050"/>
                                </a:solidFill>
                              </a:rPr>
                              <m:t>𝑦𝑦</m:t>
                            </m:r>
                          </m:sub>
                        </m:sSub>
                        <m:r>
                          <a:rPr lang="en-US" altLang="zh-CN" i="1">
                            <a:solidFill>
                              <a:srgbClr val="00B050"/>
                            </a:solidFill>
                          </a:rPr>
                          <m:t>−</m:t>
                        </m:r>
                        <m:sSubSup>
                          <m:sSubSupPr>
                            <m:ctrlPr>
                              <a:rPr lang="zh-CN" altLang="zh-CN" i="1">
                                <a:solidFill>
                                  <a:srgbClr val="00B050"/>
                                </a:solidFill>
                              </a:rPr>
                            </m:ctrlPr>
                          </m:sSubSupPr>
                          <m:e>
                            <m:r>
                              <a:rPr lang="en-US" altLang="zh-CN" i="1">
                                <a:solidFill>
                                  <a:srgbClr val="00B050"/>
                                </a:solidFill>
                              </a:rPr>
                              <m:t>𝐿</m:t>
                            </m:r>
                          </m:e>
                          <m:sub>
                            <m:r>
                              <a:rPr lang="en-US" altLang="zh-CN" i="1">
                                <a:solidFill>
                                  <a:srgbClr val="00B050"/>
                                </a:solidFill>
                              </a:rPr>
                              <m:t>𝑥𝑦</m:t>
                            </m:r>
                          </m:sub>
                          <m:sup>
                            <m:r>
                              <a:rPr lang="en-US" altLang="zh-CN" i="1">
                                <a:solidFill>
                                  <a:srgbClr val="00B050"/>
                                </a:solidFill>
                              </a:rPr>
                              <m:t>2</m:t>
                            </m:r>
                          </m:sup>
                        </m:sSubSup>
                      </m:e>
                    </m:d>
                    <m:r>
                      <a:rPr lang="zh-CN" altLang="zh-CN">
                        <a:solidFill>
                          <a:srgbClr val="00B050"/>
                        </a:solidFill>
                      </a:rPr>
                      <m:t>，</m:t>
                    </m:r>
                  </m:oMath>
                </a14:m>
                <a:endParaRPr lang="en-US" altLang="zh-CN" dirty="0" smtClean="0">
                  <a:solidFill>
                    <a:srgbClr val="00B050"/>
                  </a:solidFill>
                </a:endParaRPr>
              </a:p>
              <a:p>
                <a:pPr lvl="2"/>
                <a:r>
                  <a:rPr lang="zh-CN" altLang="zh-CN" dirty="0"/>
                  <a:t>其中</a:t>
                </a:r>
                <a14:m>
                  <m:oMath xmlns:m="http://schemas.openxmlformats.org/officeDocument/2006/math">
                    <m:r>
                      <a:rPr lang="en-US" altLang="zh-CN" i="1"/>
                      <m:t>𝐻𝐿</m:t>
                    </m:r>
                  </m:oMath>
                </a14:m>
                <a:r>
                  <a:rPr lang="zh-CN" altLang="zh-CN" dirty="0"/>
                  <a:t>表示</a:t>
                </a:r>
                <a14:m>
                  <m:oMath xmlns:m="http://schemas.openxmlformats.org/officeDocument/2006/math">
                    <m:r>
                      <a:rPr lang="en-US" altLang="zh-CN" i="1"/>
                      <m:t>𝐿</m:t>
                    </m:r>
                  </m:oMath>
                </a14:m>
                <a:r>
                  <a:rPr lang="zh-CN" altLang="zh-CN" dirty="0"/>
                  <a:t>的</a:t>
                </a:r>
                <a:r>
                  <a:rPr lang="en-US" altLang="zh-CN" dirty="0"/>
                  <a:t>Hessian</a:t>
                </a:r>
                <a:r>
                  <a:rPr lang="zh-CN" altLang="zh-CN" dirty="0"/>
                  <a:t>矩阵</a:t>
                </a:r>
                <a:r>
                  <a:rPr lang="zh-CN" altLang="zh-CN" dirty="0" smtClean="0"/>
                  <a:t>。</a:t>
                </a:r>
                <a:endParaRPr lang="en-US" altLang="zh-CN" dirty="0" smtClean="0"/>
              </a:p>
              <a:p>
                <a:pPr lvl="3"/>
                <a:r>
                  <a:rPr lang="zh-CN" altLang="zh-CN" dirty="0"/>
                  <a:t>所谓</a:t>
                </a:r>
                <a:r>
                  <a:rPr lang="en-US" altLang="zh-CN" dirty="0"/>
                  <a:t>Hessian</a:t>
                </a:r>
                <a:r>
                  <a:rPr lang="zh-CN" altLang="zh-CN" dirty="0"/>
                  <a:t>矩阵，就是一个函数的二阶偏导数的方形矩阵，其描述了具有多个变量函数的局部曲率</a:t>
                </a:r>
                <a:r>
                  <a:rPr lang="zh-CN" altLang="zh-CN" dirty="0" smtClean="0"/>
                  <a:t>。</a:t>
                </a:r>
                <a:endParaRPr lang="en-US" altLang="zh-CN" dirty="0" smtClean="0"/>
              </a:p>
              <a:p>
                <a:r>
                  <a:rPr lang="zh-CN" altLang="zh-CN" dirty="0"/>
                  <a:t>通过检测</a:t>
                </a:r>
                <a:r>
                  <a:rPr lang="en-US" altLang="zh-CN" dirty="0" err="1"/>
                  <a:t>DoH</a:t>
                </a:r>
                <a:r>
                  <a:rPr lang="zh-CN" altLang="zh-CN" dirty="0"/>
                  <a:t>的尺度空间最大值来实现斑点检测的</a:t>
                </a:r>
                <a:r>
                  <a:rPr lang="zh-CN" altLang="zh-CN" dirty="0" smtClean="0"/>
                  <a:t>功能，</a:t>
                </a:r>
                <a:r>
                  <a:rPr lang="zh-CN" altLang="zh-CN" dirty="0"/>
                  <a:t>其中包括尺度的自动选择，</a:t>
                </a:r>
                <a:r>
                  <a:rPr lang="zh-CN" altLang="zh-CN" dirty="0" smtClean="0"/>
                  <a:t>即</a:t>
                </a:r>
                <a:endParaRPr lang="en-US" altLang="zh-CN" dirty="0" smtClean="0"/>
              </a:p>
              <a:p>
                <a:pPr lvl="1"/>
                <a14:m>
                  <m:oMath xmlns:m="http://schemas.openxmlformats.org/officeDocument/2006/math">
                    <m:d>
                      <m:dPr>
                        <m:ctrlPr>
                          <a:rPr lang="zh-CN" altLang="zh-CN" i="1" smtClean="0">
                            <a:solidFill>
                              <a:srgbClr val="C00000"/>
                            </a:solidFill>
                          </a:rPr>
                        </m:ctrlPr>
                      </m:dPr>
                      <m:e>
                        <m:acc>
                          <m:accPr>
                            <m:chr m:val="̂"/>
                            <m:ctrlPr>
                              <a:rPr lang="zh-CN" altLang="zh-CN" i="1">
                                <a:solidFill>
                                  <a:srgbClr val="C00000"/>
                                </a:solidFill>
                              </a:rPr>
                            </m:ctrlPr>
                          </m:accPr>
                          <m:e>
                            <m:r>
                              <a:rPr lang="en-US" altLang="zh-CN" i="1">
                                <a:solidFill>
                                  <a:srgbClr val="C00000"/>
                                </a:solidFill>
                              </a:rPr>
                              <m:t>𝑥</m:t>
                            </m:r>
                          </m:e>
                        </m:acc>
                        <m:r>
                          <a:rPr lang="en-US" altLang="zh-CN" i="1">
                            <a:solidFill>
                              <a:srgbClr val="C00000"/>
                            </a:solidFill>
                          </a:rPr>
                          <m:t>,</m:t>
                        </m:r>
                        <m:acc>
                          <m:accPr>
                            <m:chr m:val="̂"/>
                            <m:ctrlPr>
                              <a:rPr lang="zh-CN" altLang="zh-CN" i="1">
                                <a:solidFill>
                                  <a:srgbClr val="C00000"/>
                                </a:solidFill>
                              </a:rPr>
                            </m:ctrlPr>
                          </m:accPr>
                          <m:e>
                            <m:r>
                              <a:rPr lang="en-US" altLang="zh-CN" i="1">
                                <a:solidFill>
                                  <a:srgbClr val="C00000"/>
                                </a:solidFill>
                              </a:rPr>
                              <m:t>𝑦</m:t>
                            </m:r>
                          </m:e>
                        </m:acc>
                        <m:r>
                          <a:rPr lang="en-US" altLang="zh-CN" i="1">
                            <a:solidFill>
                              <a:srgbClr val="C00000"/>
                            </a:solidFill>
                          </a:rPr>
                          <m:t>;</m:t>
                        </m:r>
                        <m:acc>
                          <m:accPr>
                            <m:chr m:val="̂"/>
                            <m:ctrlPr>
                              <a:rPr lang="zh-CN" altLang="zh-CN" i="1">
                                <a:solidFill>
                                  <a:srgbClr val="C00000"/>
                                </a:solidFill>
                              </a:rPr>
                            </m:ctrlPr>
                          </m:accPr>
                          <m:e>
                            <m:r>
                              <a:rPr lang="en-US" altLang="zh-CN" i="1">
                                <a:solidFill>
                                  <a:srgbClr val="C00000"/>
                                </a:solidFill>
                              </a:rPr>
                              <m:t>𝑡</m:t>
                            </m:r>
                          </m:e>
                        </m:acc>
                      </m:e>
                    </m:d>
                    <m:r>
                      <a:rPr lang="en-US" altLang="zh-CN" i="1">
                        <a:solidFill>
                          <a:srgbClr val="C00000"/>
                        </a:solidFill>
                      </a:rPr>
                      <m:t>=</m:t>
                    </m:r>
                    <m:sSub>
                      <m:sSubPr>
                        <m:ctrlPr>
                          <a:rPr lang="zh-CN" altLang="zh-CN" i="1">
                            <a:solidFill>
                              <a:srgbClr val="C00000"/>
                            </a:solidFill>
                          </a:rPr>
                        </m:ctrlPr>
                      </m:sSubPr>
                      <m:e>
                        <m:r>
                          <m:rPr>
                            <m:sty m:val="p"/>
                          </m:rPr>
                          <a:rPr lang="en-US" altLang="zh-CN">
                            <a:solidFill>
                              <a:srgbClr val="C00000"/>
                            </a:solidFill>
                          </a:rPr>
                          <m:t>argmaxlocal</m:t>
                        </m:r>
                      </m:e>
                      <m:sub>
                        <m:r>
                          <a:rPr lang="en-US" altLang="zh-CN" i="1">
                            <a:solidFill>
                              <a:srgbClr val="C00000"/>
                            </a:solidFill>
                          </a:rPr>
                          <m:t>(</m:t>
                        </m:r>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𝑡</m:t>
                        </m:r>
                        <m:r>
                          <a:rPr lang="en-US" altLang="zh-CN" i="1">
                            <a:solidFill>
                              <a:srgbClr val="C00000"/>
                            </a:solidFill>
                          </a:rPr>
                          <m:t>)</m:t>
                        </m:r>
                      </m:sub>
                    </m:sSub>
                    <m:d>
                      <m:dPr>
                        <m:ctrlPr>
                          <a:rPr lang="zh-CN" altLang="zh-CN" i="1">
                            <a:solidFill>
                              <a:srgbClr val="C00000"/>
                            </a:solidFill>
                          </a:rPr>
                        </m:ctrlPr>
                      </m:dPr>
                      <m:e>
                        <m:r>
                          <m:rPr>
                            <m:sty m:val="p"/>
                          </m:rPr>
                          <a:rPr lang="en-US" altLang="zh-CN">
                            <a:solidFill>
                              <a:srgbClr val="C00000"/>
                            </a:solidFill>
                          </a:rPr>
                          <m:t>det</m:t>
                        </m:r>
                        <m:r>
                          <a:rPr lang="en-US" altLang="zh-CN" i="1">
                            <a:solidFill>
                              <a:srgbClr val="C00000"/>
                            </a:solidFill>
                          </a:rPr>
                          <m:t>𝐻𝐿</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𝑡</m:t>
                            </m:r>
                          </m:e>
                        </m:d>
                      </m:e>
                    </m:d>
                    <m:r>
                      <a:rPr lang="zh-CN" altLang="zh-CN">
                        <a:solidFill>
                          <a:srgbClr val="C00000"/>
                        </a:solidFill>
                      </a:rPr>
                      <m:t>。</m:t>
                    </m:r>
                  </m:oMath>
                </a14:m>
                <a:endParaRPr lang="en-US" altLang="zh-CN" dirty="0" smtClean="0">
                  <a:solidFill>
                    <a:srgbClr val="C00000"/>
                  </a:solidFill>
                </a:endParaRPr>
              </a:p>
              <a:p>
                <a:pPr lvl="2"/>
                <a:r>
                  <a:rPr lang="zh-CN" altLang="zh-CN" dirty="0"/>
                  <a:t>斑点位置</a:t>
                </a:r>
                <a14:m>
                  <m:oMath xmlns:m="http://schemas.openxmlformats.org/officeDocument/2006/math">
                    <m:d>
                      <m:dPr>
                        <m:ctrlPr>
                          <a:rPr lang="zh-CN" altLang="zh-CN" i="1"/>
                        </m:ctrlPr>
                      </m:dPr>
                      <m:e>
                        <m:acc>
                          <m:accPr>
                            <m:chr m:val="̂"/>
                            <m:ctrlPr>
                              <a:rPr lang="zh-CN" altLang="zh-CN" i="1"/>
                            </m:ctrlPr>
                          </m:accPr>
                          <m:e>
                            <m:r>
                              <a:rPr lang="en-US" altLang="zh-CN" i="1"/>
                              <m:t>𝑥</m:t>
                            </m:r>
                          </m:e>
                        </m:acc>
                        <m:r>
                          <a:rPr lang="en-US" altLang="zh-CN" i="1"/>
                          <m:t>,</m:t>
                        </m:r>
                        <m:acc>
                          <m:accPr>
                            <m:chr m:val="̂"/>
                            <m:ctrlPr>
                              <a:rPr lang="zh-CN" altLang="zh-CN" i="1"/>
                            </m:ctrlPr>
                          </m:accPr>
                          <m:e>
                            <m:r>
                              <a:rPr lang="en-US" altLang="zh-CN" i="1"/>
                              <m:t>𝑦</m:t>
                            </m:r>
                          </m:e>
                        </m:acc>
                      </m:e>
                    </m:d>
                  </m:oMath>
                </a14:m>
                <a:r>
                  <a:rPr lang="zh-CN" altLang="zh-CN" dirty="0"/>
                  <a:t>和尺度</a:t>
                </a:r>
                <a14:m>
                  <m:oMath xmlns:m="http://schemas.openxmlformats.org/officeDocument/2006/math">
                    <m:acc>
                      <m:accPr>
                        <m:chr m:val="̂"/>
                        <m:ctrlPr>
                          <a:rPr lang="zh-CN" altLang="zh-CN" i="1"/>
                        </m:ctrlPr>
                      </m:accPr>
                      <m:e>
                        <m:r>
                          <a:rPr lang="en-US" altLang="zh-CN" i="1"/>
                          <m:t>𝑡</m:t>
                        </m:r>
                      </m:e>
                    </m:acc>
                  </m:oMath>
                </a14:m>
                <a:r>
                  <a:rPr lang="zh-CN" altLang="zh-CN" dirty="0"/>
                  <a:t>也可以从一个微分几何定义中得到，同时获取对图像域中平移、旋转和缩放具有不变性的斑点描述子。</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887" r="-4209" b="-75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47</a:t>
            </a:fld>
            <a:endParaRPr lang="zh-CN" altLang="en-US"/>
          </a:p>
        </p:txBody>
      </p:sp>
    </p:spTree>
    <p:extLst>
      <p:ext uri="{BB962C8B-B14F-4D97-AF65-F5344CB8AC3E}">
        <p14:creationId xmlns:p14="http://schemas.microsoft.com/office/powerpoint/2010/main" val="248228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80">
                                          <p:stCondLst>
                                            <p:cond delay="0"/>
                                          </p:stCondLst>
                                        </p:cTn>
                                        <p:tgtEl>
                                          <p:spTgt spid="3">
                                            <p:txEl>
                                              <p:pRg st="1" end="1"/>
                                            </p:txEl>
                                          </p:spTgt>
                                        </p:tgtEl>
                                      </p:cBhvr>
                                    </p:animEffect>
                                    <p:anim calcmode="lin" valueType="num">
                                      <p:cBhvr>
                                        <p:cTn id="24"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1" end="1"/>
                                            </p:txEl>
                                          </p:spTgt>
                                        </p:tgtEl>
                                      </p:cBhvr>
                                      <p:to x="100000" y="60000"/>
                                    </p:animScale>
                                    <p:animScale>
                                      <p:cBhvr>
                                        <p:cTn id="30" dur="166" decel="50000">
                                          <p:stCondLst>
                                            <p:cond delay="676"/>
                                          </p:stCondLst>
                                        </p:cTn>
                                        <p:tgtEl>
                                          <p:spTgt spid="3">
                                            <p:txEl>
                                              <p:pRg st="1" end="1"/>
                                            </p:txEl>
                                          </p:spTgt>
                                        </p:tgtEl>
                                      </p:cBhvr>
                                      <p:to x="100000" y="100000"/>
                                    </p:animScale>
                                    <p:animScale>
                                      <p:cBhvr>
                                        <p:cTn id="31" dur="26">
                                          <p:stCondLst>
                                            <p:cond delay="1312"/>
                                          </p:stCondLst>
                                        </p:cTn>
                                        <p:tgtEl>
                                          <p:spTgt spid="3">
                                            <p:txEl>
                                              <p:pRg st="1" end="1"/>
                                            </p:txEl>
                                          </p:spTgt>
                                        </p:tgtEl>
                                      </p:cBhvr>
                                      <p:to x="100000" y="80000"/>
                                    </p:animScale>
                                    <p:animScale>
                                      <p:cBhvr>
                                        <p:cTn id="32" dur="166" decel="50000">
                                          <p:stCondLst>
                                            <p:cond delay="1338"/>
                                          </p:stCondLst>
                                        </p:cTn>
                                        <p:tgtEl>
                                          <p:spTgt spid="3">
                                            <p:txEl>
                                              <p:pRg st="1" end="1"/>
                                            </p:txEl>
                                          </p:spTgt>
                                        </p:tgtEl>
                                      </p:cBhvr>
                                      <p:to x="100000" y="100000"/>
                                    </p:animScale>
                                    <p:animScale>
                                      <p:cBhvr>
                                        <p:cTn id="33" dur="26">
                                          <p:stCondLst>
                                            <p:cond delay="1642"/>
                                          </p:stCondLst>
                                        </p:cTn>
                                        <p:tgtEl>
                                          <p:spTgt spid="3">
                                            <p:txEl>
                                              <p:pRg st="1" end="1"/>
                                            </p:txEl>
                                          </p:spTgt>
                                        </p:tgtEl>
                                      </p:cBhvr>
                                      <p:to x="100000" y="90000"/>
                                    </p:animScale>
                                    <p:animScale>
                                      <p:cBhvr>
                                        <p:cTn id="34" dur="166" decel="50000">
                                          <p:stCondLst>
                                            <p:cond delay="1668"/>
                                          </p:stCondLst>
                                        </p:cTn>
                                        <p:tgtEl>
                                          <p:spTgt spid="3">
                                            <p:txEl>
                                              <p:pRg st="1" end="1"/>
                                            </p:txEl>
                                          </p:spTgt>
                                        </p:tgtEl>
                                      </p:cBhvr>
                                      <p:to x="100000" y="100000"/>
                                    </p:animScale>
                                    <p:animScale>
                                      <p:cBhvr>
                                        <p:cTn id="35" dur="26">
                                          <p:stCondLst>
                                            <p:cond delay="1808"/>
                                          </p:stCondLst>
                                        </p:cTn>
                                        <p:tgtEl>
                                          <p:spTgt spid="3">
                                            <p:txEl>
                                              <p:pRg st="1" end="1"/>
                                            </p:txEl>
                                          </p:spTgt>
                                        </p:tgtEl>
                                      </p:cBhvr>
                                      <p:to x="100000" y="95000"/>
                                    </p:animScale>
                                    <p:animScale>
                                      <p:cBhvr>
                                        <p:cTn id="36" dur="166" decel="50000">
                                          <p:stCondLst>
                                            <p:cond delay="1834"/>
                                          </p:stCondLst>
                                        </p:cTn>
                                        <p:tgtEl>
                                          <p:spTgt spid="3">
                                            <p:txEl>
                                              <p:pRg st="1" end="1"/>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wipe(down)">
                                      <p:cBhvr>
                                        <p:cTn id="39" dur="580">
                                          <p:stCondLst>
                                            <p:cond delay="0"/>
                                          </p:stCondLst>
                                        </p:cTn>
                                        <p:tgtEl>
                                          <p:spTgt spid="3">
                                            <p:txEl>
                                              <p:pRg st="2" end="2"/>
                                            </p:txEl>
                                          </p:spTgt>
                                        </p:tgtEl>
                                      </p:cBhvr>
                                    </p:animEffect>
                                    <p:anim calcmode="lin" valueType="num">
                                      <p:cBhvr>
                                        <p:cTn id="40"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3">
                                            <p:txEl>
                                              <p:pRg st="2" end="2"/>
                                            </p:txEl>
                                          </p:spTgt>
                                        </p:tgtEl>
                                      </p:cBhvr>
                                      <p:to x="100000" y="60000"/>
                                    </p:animScale>
                                    <p:animScale>
                                      <p:cBhvr>
                                        <p:cTn id="46" dur="166" decel="50000">
                                          <p:stCondLst>
                                            <p:cond delay="676"/>
                                          </p:stCondLst>
                                        </p:cTn>
                                        <p:tgtEl>
                                          <p:spTgt spid="3">
                                            <p:txEl>
                                              <p:pRg st="2" end="2"/>
                                            </p:txEl>
                                          </p:spTgt>
                                        </p:tgtEl>
                                      </p:cBhvr>
                                      <p:to x="100000" y="100000"/>
                                    </p:animScale>
                                    <p:animScale>
                                      <p:cBhvr>
                                        <p:cTn id="47" dur="26">
                                          <p:stCondLst>
                                            <p:cond delay="1312"/>
                                          </p:stCondLst>
                                        </p:cTn>
                                        <p:tgtEl>
                                          <p:spTgt spid="3">
                                            <p:txEl>
                                              <p:pRg st="2" end="2"/>
                                            </p:txEl>
                                          </p:spTgt>
                                        </p:tgtEl>
                                      </p:cBhvr>
                                      <p:to x="100000" y="80000"/>
                                    </p:animScale>
                                    <p:animScale>
                                      <p:cBhvr>
                                        <p:cTn id="48" dur="166" decel="50000">
                                          <p:stCondLst>
                                            <p:cond delay="1338"/>
                                          </p:stCondLst>
                                        </p:cTn>
                                        <p:tgtEl>
                                          <p:spTgt spid="3">
                                            <p:txEl>
                                              <p:pRg st="2" end="2"/>
                                            </p:txEl>
                                          </p:spTgt>
                                        </p:tgtEl>
                                      </p:cBhvr>
                                      <p:to x="100000" y="100000"/>
                                    </p:animScale>
                                    <p:animScale>
                                      <p:cBhvr>
                                        <p:cTn id="49" dur="26">
                                          <p:stCondLst>
                                            <p:cond delay="1642"/>
                                          </p:stCondLst>
                                        </p:cTn>
                                        <p:tgtEl>
                                          <p:spTgt spid="3">
                                            <p:txEl>
                                              <p:pRg st="2" end="2"/>
                                            </p:txEl>
                                          </p:spTgt>
                                        </p:tgtEl>
                                      </p:cBhvr>
                                      <p:to x="100000" y="90000"/>
                                    </p:animScale>
                                    <p:animScale>
                                      <p:cBhvr>
                                        <p:cTn id="50" dur="166" decel="50000">
                                          <p:stCondLst>
                                            <p:cond delay="1668"/>
                                          </p:stCondLst>
                                        </p:cTn>
                                        <p:tgtEl>
                                          <p:spTgt spid="3">
                                            <p:txEl>
                                              <p:pRg st="2" end="2"/>
                                            </p:txEl>
                                          </p:spTgt>
                                        </p:tgtEl>
                                      </p:cBhvr>
                                      <p:to x="100000" y="100000"/>
                                    </p:animScale>
                                    <p:animScale>
                                      <p:cBhvr>
                                        <p:cTn id="51" dur="26">
                                          <p:stCondLst>
                                            <p:cond delay="1808"/>
                                          </p:stCondLst>
                                        </p:cTn>
                                        <p:tgtEl>
                                          <p:spTgt spid="3">
                                            <p:txEl>
                                              <p:pRg st="2" end="2"/>
                                            </p:txEl>
                                          </p:spTgt>
                                        </p:tgtEl>
                                      </p:cBhvr>
                                      <p:to x="100000" y="95000"/>
                                    </p:animScale>
                                    <p:animScale>
                                      <p:cBhvr>
                                        <p:cTn id="52" dur="166" decel="50000">
                                          <p:stCondLst>
                                            <p:cond delay="1834"/>
                                          </p:stCondLst>
                                        </p:cTn>
                                        <p:tgtEl>
                                          <p:spTgt spid="3">
                                            <p:txEl>
                                              <p:pRg st="2" end="2"/>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Effect transition="in" filter="wipe(down)">
                                      <p:cBhvr>
                                        <p:cTn id="55" dur="580">
                                          <p:stCondLst>
                                            <p:cond delay="0"/>
                                          </p:stCondLst>
                                        </p:cTn>
                                        <p:tgtEl>
                                          <p:spTgt spid="3">
                                            <p:txEl>
                                              <p:pRg st="3" end="3"/>
                                            </p:txEl>
                                          </p:spTgt>
                                        </p:tgtEl>
                                      </p:cBhvr>
                                    </p:animEffect>
                                    <p:anim calcmode="lin" valueType="num">
                                      <p:cBhvr>
                                        <p:cTn id="56"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3">
                                            <p:txEl>
                                              <p:pRg st="3" end="3"/>
                                            </p:txEl>
                                          </p:spTgt>
                                        </p:tgtEl>
                                      </p:cBhvr>
                                      <p:to x="100000" y="60000"/>
                                    </p:animScale>
                                    <p:animScale>
                                      <p:cBhvr>
                                        <p:cTn id="62" dur="166" decel="50000">
                                          <p:stCondLst>
                                            <p:cond delay="676"/>
                                          </p:stCondLst>
                                        </p:cTn>
                                        <p:tgtEl>
                                          <p:spTgt spid="3">
                                            <p:txEl>
                                              <p:pRg st="3" end="3"/>
                                            </p:txEl>
                                          </p:spTgt>
                                        </p:tgtEl>
                                      </p:cBhvr>
                                      <p:to x="100000" y="100000"/>
                                    </p:animScale>
                                    <p:animScale>
                                      <p:cBhvr>
                                        <p:cTn id="63" dur="26">
                                          <p:stCondLst>
                                            <p:cond delay="1312"/>
                                          </p:stCondLst>
                                        </p:cTn>
                                        <p:tgtEl>
                                          <p:spTgt spid="3">
                                            <p:txEl>
                                              <p:pRg st="3" end="3"/>
                                            </p:txEl>
                                          </p:spTgt>
                                        </p:tgtEl>
                                      </p:cBhvr>
                                      <p:to x="100000" y="80000"/>
                                    </p:animScale>
                                    <p:animScale>
                                      <p:cBhvr>
                                        <p:cTn id="64" dur="166" decel="50000">
                                          <p:stCondLst>
                                            <p:cond delay="1338"/>
                                          </p:stCondLst>
                                        </p:cTn>
                                        <p:tgtEl>
                                          <p:spTgt spid="3">
                                            <p:txEl>
                                              <p:pRg st="3" end="3"/>
                                            </p:txEl>
                                          </p:spTgt>
                                        </p:tgtEl>
                                      </p:cBhvr>
                                      <p:to x="100000" y="100000"/>
                                    </p:animScale>
                                    <p:animScale>
                                      <p:cBhvr>
                                        <p:cTn id="65" dur="26">
                                          <p:stCondLst>
                                            <p:cond delay="1642"/>
                                          </p:stCondLst>
                                        </p:cTn>
                                        <p:tgtEl>
                                          <p:spTgt spid="3">
                                            <p:txEl>
                                              <p:pRg st="3" end="3"/>
                                            </p:txEl>
                                          </p:spTgt>
                                        </p:tgtEl>
                                      </p:cBhvr>
                                      <p:to x="100000" y="90000"/>
                                    </p:animScale>
                                    <p:animScale>
                                      <p:cBhvr>
                                        <p:cTn id="66" dur="166" decel="50000">
                                          <p:stCondLst>
                                            <p:cond delay="1668"/>
                                          </p:stCondLst>
                                        </p:cTn>
                                        <p:tgtEl>
                                          <p:spTgt spid="3">
                                            <p:txEl>
                                              <p:pRg st="3" end="3"/>
                                            </p:txEl>
                                          </p:spTgt>
                                        </p:tgtEl>
                                      </p:cBhvr>
                                      <p:to x="100000" y="100000"/>
                                    </p:animScale>
                                    <p:animScale>
                                      <p:cBhvr>
                                        <p:cTn id="67" dur="26">
                                          <p:stCondLst>
                                            <p:cond delay="1808"/>
                                          </p:stCondLst>
                                        </p:cTn>
                                        <p:tgtEl>
                                          <p:spTgt spid="3">
                                            <p:txEl>
                                              <p:pRg st="3" end="3"/>
                                            </p:txEl>
                                          </p:spTgt>
                                        </p:tgtEl>
                                      </p:cBhvr>
                                      <p:to x="100000" y="95000"/>
                                    </p:animScale>
                                    <p:animScale>
                                      <p:cBhvr>
                                        <p:cTn id="68" dur="166" decel="50000">
                                          <p:stCondLst>
                                            <p:cond delay="1834"/>
                                          </p:stCondLst>
                                        </p:cTn>
                                        <p:tgtEl>
                                          <p:spTgt spid="3">
                                            <p:txEl>
                                              <p:pRg st="3" end="3"/>
                                            </p:txEl>
                                          </p:spTgt>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animEffect transition="in" filter="wipe(down)">
                                      <p:cBhvr>
                                        <p:cTn id="73" dur="580">
                                          <p:stCondLst>
                                            <p:cond delay="0"/>
                                          </p:stCondLst>
                                        </p:cTn>
                                        <p:tgtEl>
                                          <p:spTgt spid="3">
                                            <p:txEl>
                                              <p:pRg st="4" end="4"/>
                                            </p:txEl>
                                          </p:spTgt>
                                        </p:tgtEl>
                                      </p:cBhvr>
                                    </p:animEffect>
                                    <p:anim calcmode="lin" valueType="num">
                                      <p:cBhvr>
                                        <p:cTn id="74"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
                                            <p:txEl>
                                              <p:pRg st="4" end="4"/>
                                            </p:txEl>
                                          </p:spTgt>
                                        </p:tgtEl>
                                      </p:cBhvr>
                                      <p:to x="100000" y="60000"/>
                                    </p:animScale>
                                    <p:animScale>
                                      <p:cBhvr>
                                        <p:cTn id="80" dur="166" decel="50000">
                                          <p:stCondLst>
                                            <p:cond delay="676"/>
                                          </p:stCondLst>
                                        </p:cTn>
                                        <p:tgtEl>
                                          <p:spTgt spid="3">
                                            <p:txEl>
                                              <p:pRg st="4" end="4"/>
                                            </p:txEl>
                                          </p:spTgt>
                                        </p:tgtEl>
                                      </p:cBhvr>
                                      <p:to x="100000" y="100000"/>
                                    </p:animScale>
                                    <p:animScale>
                                      <p:cBhvr>
                                        <p:cTn id="81" dur="26">
                                          <p:stCondLst>
                                            <p:cond delay="1312"/>
                                          </p:stCondLst>
                                        </p:cTn>
                                        <p:tgtEl>
                                          <p:spTgt spid="3">
                                            <p:txEl>
                                              <p:pRg st="4" end="4"/>
                                            </p:txEl>
                                          </p:spTgt>
                                        </p:tgtEl>
                                      </p:cBhvr>
                                      <p:to x="100000" y="80000"/>
                                    </p:animScale>
                                    <p:animScale>
                                      <p:cBhvr>
                                        <p:cTn id="82" dur="166" decel="50000">
                                          <p:stCondLst>
                                            <p:cond delay="1338"/>
                                          </p:stCondLst>
                                        </p:cTn>
                                        <p:tgtEl>
                                          <p:spTgt spid="3">
                                            <p:txEl>
                                              <p:pRg st="4" end="4"/>
                                            </p:txEl>
                                          </p:spTgt>
                                        </p:tgtEl>
                                      </p:cBhvr>
                                      <p:to x="100000" y="100000"/>
                                    </p:animScale>
                                    <p:animScale>
                                      <p:cBhvr>
                                        <p:cTn id="83" dur="26">
                                          <p:stCondLst>
                                            <p:cond delay="1642"/>
                                          </p:stCondLst>
                                        </p:cTn>
                                        <p:tgtEl>
                                          <p:spTgt spid="3">
                                            <p:txEl>
                                              <p:pRg st="4" end="4"/>
                                            </p:txEl>
                                          </p:spTgt>
                                        </p:tgtEl>
                                      </p:cBhvr>
                                      <p:to x="100000" y="90000"/>
                                    </p:animScale>
                                    <p:animScale>
                                      <p:cBhvr>
                                        <p:cTn id="84" dur="166" decel="50000">
                                          <p:stCondLst>
                                            <p:cond delay="1668"/>
                                          </p:stCondLst>
                                        </p:cTn>
                                        <p:tgtEl>
                                          <p:spTgt spid="3">
                                            <p:txEl>
                                              <p:pRg st="4" end="4"/>
                                            </p:txEl>
                                          </p:spTgt>
                                        </p:tgtEl>
                                      </p:cBhvr>
                                      <p:to x="100000" y="100000"/>
                                    </p:animScale>
                                    <p:animScale>
                                      <p:cBhvr>
                                        <p:cTn id="85" dur="26">
                                          <p:stCondLst>
                                            <p:cond delay="1808"/>
                                          </p:stCondLst>
                                        </p:cTn>
                                        <p:tgtEl>
                                          <p:spTgt spid="3">
                                            <p:txEl>
                                              <p:pRg st="4" end="4"/>
                                            </p:txEl>
                                          </p:spTgt>
                                        </p:tgtEl>
                                      </p:cBhvr>
                                      <p:to x="100000" y="95000"/>
                                    </p:animScale>
                                    <p:animScale>
                                      <p:cBhvr>
                                        <p:cTn id="86" dur="166" decel="50000">
                                          <p:stCondLst>
                                            <p:cond delay="1834"/>
                                          </p:stCondLst>
                                        </p:cTn>
                                        <p:tgtEl>
                                          <p:spTgt spid="3">
                                            <p:txEl>
                                              <p:pRg st="4" end="4"/>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3">
                                            <p:txEl>
                                              <p:pRg st="5" end="5"/>
                                            </p:txEl>
                                          </p:spTgt>
                                        </p:tgtEl>
                                        <p:attrNameLst>
                                          <p:attrName>style.visibility</p:attrName>
                                        </p:attrNameLst>
                                      </p:cBhvr>
                                      <p:to>
                                        <p:strVal val="visible"/>
                                      </p:to>
                                    </p:set>
                                    <p:animEffect transition="in" filter="wipe(down)">
                                      <p:cBhvr>
                                        <p:cTn id="89" dur="580">
                                          <p:stCondLst>
                                            <p:cond delay="0"/>
                                          </p:stCondLst>
                                        </p:cTn>
                                        <p:tgtEl>
                                          <p:spTgt spid="3">
                                            <p:txEl>
                                              <p:pRg st="5" end="5"/>
                                            </p:txEl>
                                          </p:spTgt>
                                        </p:tgtEl>
                                      </p:cBhvr>
                                    </p:animEffect>
                                    <p:anim calcmode="lin" valueType="num">
                                      <p:cBhvr>
                                        <p:cTn id="90"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3">
                                            <p:txEl>
                                              <p:pRg st="5" end="5"/>
                                            </p:txEl>
                                          </p:spTgt>
                                        </p:tgtEl>
                                      </p:cBhvr>
                                      <p:to x="100000" y="60000"/>
                                    </p:animScale>
                                    <p:animScale>
                                      <p:cBhvr>
                                        <p:cTn id="96" dur="166" decel="50000">
                                          <p:stCondLst>
                                            <p:cond delay="676"/>
                                          </p:stCondLst>
                                        </p:cTn>
                                        <p:tgtEl>
                                          <p:spTgt spid="3">
                                            <p:txEl>
                                              <p:pRg st="5" end="5"/>
                                            </p:txEl>
                                          </p:spTgt>
                                        </p:tgtEl>
                                      </p:cBhvr>
                                      <p:to x="100000" y="100000"/>
                                    </p:animScale>
                                    <p:animScale>
                                      <p:cBhvr>
                                        <p:cTn id="97" dur="26">
                                          <p:stCondLst>
                                            <p:cond delay="1312"/>
                                          </p:stCondLst>
                                        </p:cTn>
                                        <p:tgtEl>
                                          <p:spTgt spid="3">
                                            <p:txEl>
                                              <p:pRg st="5" end="5"/>
                                            </p:txEl>
                                          </p:spTgt>
                                        </p:tgtEl>
                                      </p:cBhvr>
                                      <p:to x="100000" y="80000"/>
                                    </p:animScale>
                                    <p:animScale>
                                      <p:cBhvr>
                                        <p:cTn id="98" dur="166" decel="50000">
                                          <p:stCondLst>
                                            <p:cond delay="1338"/>
                                          </p:stCondLst>
                                        </p:cTn>
                                        <p:tgtEl>
                                          <p:spTgt spid="3">
                                            <p:txEl>
                                              <p:pRg st="5" end="5"/>
                                            </p:txEl>
                                          </p:spTgt>
                                        </p:tgtEl>
                                      </p:cBhvr>
                                      <p:to x="100000" y="100000"/>
                                    </p:animScale>
                                    <p:animScale>
                                      <p:cBhvr>
                                        <p:cTn id="99" dur="26">
                                          <p:stCondLst>
                                            <p:cond delay="1642"/>
                                          </p:stCondLst>
                                        </p:cTn>
                                        <p:tgtEl>
                                          <p:spTgt spid="3">
                                            <p:txEl>
                                              <p:pRg st="5" end="5"/>
                                            </p:txEl>
                                          </p:spTgt>
                                        </p:tgtEl>
                                      </p:cBhvr>
                                      <p:to x="100000" y="90000"/>
                                    </p:animScale>
                                    <p:animScale>
                                      <p:cBhvr>
                                        <p:cTn id="100" dur="166" decel="50000">
                                          <p:stCondLst>
                                            <p:cond delay="1668"/>
                                          </p:stCondLst>
                                        </p:cTn>
                                        <p:tgtEl>
                                          <p:spTgt spid="3">
                                            <p:txEl>
                                              <p:pRg st="5" end="5"/>
                                            </p:txEl>
                                          </p:spTgt>
                                        </p:tgtEl>
                                      </p:cBhvr>
                                      <p:to x="100000" y="100000"/>
                                    </p:animScale>
                                    <p:animScale>
                                      <p:cBhvr>
                                        <p:cTn id="101" dur="26">
                                          <p:stCondLst>
                                            <p:cond delay="1808"/>
                                          </p:stCondLst>
                                        </p:cTn>
                                        <p:tgtEl>
                                          <p:spTgt spid="3">
                                            <p:txEl>
                                              <p:pRg st="5" end="5"/>
                                            </p:txEl>
                                          </p:spTgt>
                                        </p:tgtEl>
                                      </p:cBhvr>
                                      <p:to x="100000" y="95000"/>
                                    </p:animScale>
                                    <p:animScale>
                                      <p:cBhvr>
                                        <p:cTn id="102" dur="166" decel="50000">
                                          <p:stCondLst>
                                            <p:cond delay="1834"/>
                                          </p:stCondLst>
                                        </p:cTn>
                                        <p:tgtEl>
                                          <p:spTgt spid="3">
                                            <p:txEl>
                                              <p:pRg st="5" end="5"/>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3">
                                            <p:txEl>
                                              <p:pRg st="6" end="6"/>
                                            </p:txEl>
                                          </p:spTgt>
                                        </p:tgtEl>
                                        <p:attrNameLst>
                                          <p:attrName>style.visibility</p:attrName>
                                        </p:attrNameLst>
                                      </p:cBhvr>
                                      <p:to>
                                        <p:strVal val="visible"/>
                                      </p:to>
                                    </p:set>
                                    <p:animEffect transition="in" filter="wipe(down)">
                                      <p:cBhvr>
                                        <p:cTn id="105" dur="580">
                                          <p:stCondLst>
                                            <p:cond delay="0"/>
                                          </p:stCondLst>
                                        </p:cTn>
                                        <p:tgtEl>
                                          <p:spTgt spid="3">
                                            <p:txEl>
                                              <p:pRg st="6" end="6"/>
                                            </p:txEl>
                                          </p:spTgt>
                                        </p:tgtEl>
                                      </p:cBhvr>
                                    </p:animEffect>
                                    <p:anim calcmode="lin" valueType="num">
                                      <p:cBhvr>
                                        <p:cTn id="10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3">
                                            <p:txEl>
                                              <p:pRg st="6" end="6"/>
                                            </p:txEl>
                                          </p:spTgt>
                                        </p:tgtEl>
                                      </p:cBhvr>
                                      <p:to x="100000" y="60000"/>
                                    </p:animScale>
                                    <p:animScale>
                                      <p:cBhvr>
                                        <p:cTn id="112" dur="166" decel="50000">
                                          <p:stCondLst>
                                            <p:cond delay="676"/>
                                          </p:stCondLst>
                                        </p:cTn>
                                        <p:tgtEl>
                                          <p:spTgt spid="3">
                                            <p:txEl>
                                              <p:pRg st="6" end="6"/>
                                            </p:txEl>
                                          </p:spTgt>
                                        </p:tgtEl>
                                      </p:cBhvr>
                                      <p:to x="100000" y="100000"/>
                                    </p:animScale>
                                    <p:animScale>
                                      <p:cBhvr>
                                        <p:cTn id="113" dur="26">
                                          <p:stCondLst>
                                            <p:cond delay="1312"/>
                                          </p:stCondLst>
                                        </p:cTn>
                                        <p:tgtEl>
                                          <p:spTgt spid="3">
                                            <p:txEl>
                                              <p:pRg st="6" end="6"/>
                                            </p:txEl>
                                          </p:spTgt>
                                        </p:tgtEl>
                                      </p:cBhvr>
                                      <p:to x="100000" y="80000"/>
                                    </p:animScale>
                                    <p:animScale>
                                      <p:cBhvr>
                                        <p:cTn id="114" dur="166" decel="50000">
                                          <p:stCondLst>
                                            <p:cond delay="1338"/>
                                          </p:stCondLst>
                                        </p:cTn>
                                        <p:tgtEl>
                                          <p:spTgt spid="3">
                                            <p:txEl>
                                              <p:pRg st="6" end="6"/>
                                            </p:txEl>
                                          </p:spTgt>
                                        </p:tgtEl>
                                      </p:cBhvr>
                                      <p:to x="100000" y="100000"/>
                                    </p:animScale>
                                    <p:animScale>
                                      <p:cBhvr>
                                        <p:cTn id="115" dur="26">
                                          <p:stCondLst>
                                            <p:cond delay="1642"/>
                                          </p:stCondLst>
                                        </p:cTn>
                                        <p:tgtEl>
                                          <p:spTgt spid="3">
                                            <p:txEl>
                                              <p:pRg st="6" end="6"/>
                                            </p:txEl>
                                          </p:spTgt>
                                        </p:tgtEl>
                                      </p:cBhvr>
                                      <p:to x="100000" y="90000"/>
                                    </p:animScale>
                                    <p:animScale>
                                      <p:cBhvr>
                                        <p:cTn id="116" dur="166" decel="50000">
                                          <p:stCondLst>
                                            <p:cond delay="1668"/>
                                          </p:stCondLst>
                                        </p:cTn>
                                        <p:tgtEl>
                                          <p:spTgt spid="3">
                                            <p:txEl>
                                              <p:pRg st="6" end="6"/>
                                            </p:txEl>
                                          </p:spTgt>
                                        </p:tgtEl>
                                      </p:cBhvr>
                                      <p:to x="100000" y="100000"/>
                                    </p:animScale>
                                    <p:animScale>
                                      <p:cBhvr>
                                        <p:cTn id="117" dur="26">
                                          <p:stCondLst>
                                            <p:cond delay="1808"/>
                                          </p:stCondLst>
                                        </p:cTn>
                                        <p:tgtEl>
                                          <p:spTgt spid="3">
                                            <p:txEl>
                                              <p:pRg st="6" end="6"/>
                                            </p:txEl>
                                          </p:spTgt>
                                        </p:tgtEl>
                                      </p:cBhvr>
                                      <p:to x="100000" y="95000"/>
                                    </p:animScale>
                                    <p:animScale>
                                      <p:cBhvr>
                                        <p:cTn id="118" dur="166" decel="50000">
                                          <p:stCondLst>
                                            <p:cond delay="1834"/>
                                          </p:stCondLst>
                                        </p:cTn>
                                        <p:tgtEl>
                                          <p:spTgt spid="3">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MSER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zh-CN" dirty="0"/>
                  <a:t>在计算机视觉中，最大稳定外接</a:t>
                </a:r>
                <a:r>
                  <a:rPr lang="zh-CN" altLang="zh-CN" dirty="0" smtClean="0"/>
                  <a:t>区域也</a:t>
                </a:r>
                <a:r>
                  <a:rPr lang="zh-CN" altLang="zh-CN" dirty="0"/>
                  <a:t>是被用作图像中的斑点检测方法</a:t>
                </a:r>
                <a:r>
                  <a:rPr lang="zh-CN" altLang="zh-CN" dirty="0" smtClean="0"/>
                  <a:t>。</a:t>
                </a:r>
                <a:endParaRPr lang="en-US" altLang="zh-CN" dirty="0" smtClean="0"/>
              </a:p>
              <a:p>
                <a:pPr lvl="1"/>
                <a:r>
                  <a:rPr lang="en-US" altLang="zh-CN" dirty="0">
                    <a:solidFill>
                      <a:srgbClr val="0000FF"/>
                    </a:solidFill>
                  </a:rPr>
                  <a:t>Maximally Stable </a:t>
                </a:r>
                <a:r>
                  <a:rPr lang="en-US" altLang="zh-CN" dirty="0" err="1">
                    <a:solidFill>
                      <a:srgbClr val="0000FF"/>
                    </a:solidFill>
                  </a:rPr>
                  <a:t>Extremal</a:t>
                </a:r>
                <a:r>
                  <a:rPr lang="en-US" altLang="zh-CN" dirty="0">
                    <a:solidFill>
                      <a:srgbClr val="0000FF"/>
                    </a:solidFill>
                  </a:rPr>
                  <a:t> Regions - MSER</a:t>
                </a:r>
                <a:endParaRPr lang="en-US" altLang="zh-CN" dirty="0" smtClean="0">
                  <a:solidFill>
                    <a:srgbClr val="0000FF"/>
                  </a:solidFill>
                </a:endParaRPr>
              </a:p>
              <a:p>
                <a:endParaRPr lang="en-US" altLang="zh-CN" dirty="0" smtClean="0"/>
              </a:p>
              <a:p>
                <a:r>
                  <a:rPr lang="zh-CN" altLang="zh-CN" dirty="0" smtClean="0"/>
                  <a:t>在</a:t>
                </a:r>
                <a:r>
                  <a:rPr lang="zh-CN" altLang="zh-CN" dirty="0"/>
                  <a:t>大范围阈值的基础上，在特定的区域中局部二值化是稳定的，并具有如下的优点</a:t>
                </a:r>
                <a:r>
                  <a:rPr lang="zh-CN" altLang="zh-CN" dirty="0" smtClean="0"/>
                  <a:t>：</a:t>
                </a:r>
                <a:endParaRPr lang="en-US" altLang="zh-CN" dirty="0" smtClean="0"/>
              </a:p>
              <a:p>
                <a:pPr lvl="1"/>
                <a:r>
                  <a:rPr lang="zh-CN" altLang="zh-CN" dirty="0" smtClean="0">
                    <a:solidFill>
                      <a:srgbClr val="00B050"/>
                    </a:solidFill>
                  </a:rPr>
                  <a:t>对图像亮度的仿射变换具有良好的不变性；</a:t>
                </a:r>
                <a:endParaRPr lang="en-US" altLang="zh-CN" dirty="0" smtClean="0">
                  <a:solidFill>
                    <a:srgbClr val="00B050"/>
                  </a:solidFill>
                </a:endParaRPr>
              </a:p>
              <a:p>
                <a:pPr lvl="1"/>
                <a:r>
                  <a:rPr lang="zh-CN" altLang="zh-CN" dirty="0">
                    <a:solidFill>
                      <a:srgbClr val="00B050"/>
                    </a:solidFill>
                  </a:rPr>
                  <a:t>不涉及任何的平滑操作，多尺度检测可以同时处理细小和较大结构</a:t>
                </a:r>
                <a:r>
                  <a:rPr lang="zh-CN" altLang="zh-CN" dirty="0" smtClean="0">
                    <a:solidFill>
                      <a:srgbClr val="00B050"/>
                    </a:solidFill>
                  </a:rPr>
                  <a:t>；</a:t>
                </a:r>
                <a:endParaRPr lang="en-US" altLang="zh-CN" dirty="0" smtClean="0">
                  <a:solidFill>
                    <a:srgbClr val="00B050"/>
                  </a:solidFill>
                </a:endParaRPr>
              </a:p>
              <a:p>
                <a:pPr lvl="1"/>
                <a:r>
                  <a:rPr lang="zh-CN" altLang="zh-CN" dirty="0">
                    <a:solidFill>
                      <a:srgbClr val="00B050"/>
                    </a:solidFill>
                  </a:rPr>
                  <a:t>在最坏的情况下，所有的外接区域集合以</a:t>
                </a:r>
                <a14:m>
                  <m:oMath xmlns:m="http://schemas.openxmlformats.org/officeDocument/2006/math">
                    <m:r>
                      <a:rPr lang="en-US" altLang="zh-CN" i="1">
                        <a:solidFill>
                          <a:srgbClr val="00B050"/>
                        </a:solidFill>
                      </a:rPr>
                      <m:t>𝑂</m:t>
                    </m:r>
                    <m:r>
                      <a:rPr lang="en-US" altLang="zh-CN" i="1">
                        <a:solidFill>
                          <a:srgbClr val="00B050"/>
                        </a:solidFill>
                      </a:rPr>
                      <m:t>(</m:t>
                    </m:r>
                    <m:r>
                      <a:rPr lang="en-US" altLang="zh-CN" i="1">
                        <a:solidFill>
                          <a:srgbClr val="00B050"/>
                        </a:solidFill>
                      </a:rPr>
                      <m:t>𝑛</m:t>
                    </m:r>
                    <m:r>
                      <a:rPr lang="en-US" altLang="zh-CN" i="1">
                        <a:solidFill>
                          <a:srgbClr val="00B050"/>
                        </a:solidFill>
                      </a:rPr>
                      <m:t>)</m:t>
                    </m:r>
                  </m:oMath>
                </a14:m>
                <a:r>
                  <a:rPr lang="zh-CN" altLang="zh-CN" dirty="0">
                    <a:solidFill>
                      <a:srgbClr val="00B050"/>
                    </a:solidFill>
                  </a:rPr>
                  <a:t>的规模进行累加，其中</a:t>
                </a:r>
                <a14:m>
                  <m:oMath xmlns:m="http://schemas.openxmlformats.org/officeDocument/2006/math">
                    <m:r>
                      <a:rPr lang="en-US" altLang="zh-CN" i="1">
                        <a:solidFill>
                          <a:srgbClr val="00B050"/>
                        </a:solidFill>
                      </a:rPr>
                      <m:t>𝑛</m:t>
                    </m:r>
                  </m:oMath>
                </a14:m>
                <a:r>
                  <a:rPr lang="zh-CN" altLang="zh-CN" dirty="0">
                    <a:solidFill>
                      <a:srgbClr val="00B050"/>
                    </a:solidFill>
                  </a:rPr>
                  <a:t>是图像中所有像素的个数。</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r="-84"/>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48</a:t>
            </a:fld>
            <a:endParaRPr lang="zh-CN" altLang="en-US"/>
          </a:p>
        </p:txBody>
      </p:sp>
    </p:spTree>
    <p:extLst>
      <p:ext uri="{BB962C8B-B14F-4D97-AF65-F5344CB8AC3E}">
        <p14:creationId xmlns:p14="http://schemas.microsoft.com/office/powerpoint/2010/main" val="157613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MSER</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49</a:t>
            </a:fld>
            <a:endParaRPr lang="zh-CN" altLang="en-US"/>
          </a:p>
        </p:txBody>
      </p:sp>
      <p:pic>
        <p:nvPicPr>
          <p:cNvPr id="6" name="图片 5" descr="2009_07_21_彩色Lena图像.bmp"/>
          <p:cNvPicPr/>
          <p:nvPr/>
        </p:nvPicPr>
        <p:blipFill>
          <a:blip r:embed="rId2" cstate="print"/>
          <a:stretch>
            <a:fillRect/>
          </a:stretch>
        </p:blipFill>
        <p:spPr>
          <a:xfrm>
            <a:off x="755576" y="1916832"/>
            <a:ext cx="2160241" cy="2052985"/>
          </a:xfrm>
          <a:prstGeom prst="rect">
            <a:avLst/>
          </a:prstGeom>
        </p:spPr>
      </p:pic>
      <p:pic>
        <p:nvPicPr>
          <p:cNvPr id="7" name="图片 6" descr="2010_04_14_彩色Lena图像_MSER_斑点.bmp"/>
          <p:cNvPicPr/>
          <p:nvPr/>
        </p:nvPicPr>
        <p:blipFill>
          <a:blip r:embed="rId3" cstate="print"/>
          <a:stretch>
            <a:fillRect/>
          </a:stretch>
        </p:blipFill>
        <p:spPr>
          <a:xfrm>
            <a:off x="4355976" y="1916831"/>
            <a:ext cx="2160241" cy="2052985"/>
          </a:xfrm>
          <a:prstGeom prst="rect">
            <a:avLst/>
          </a:prstGeom>
        </p:spPr>
      </p:pic>
      <p:pic>
        <p:nvPicPr>
          <p:cNvPr id="8" name="图片 7" descr="2010_04_13_彩色几何图形.bmp"/>
          <p:cNvPicPr/>
          <p:nvPr/>
        </p:nvPicPr>
        <p:blipFill>
          <a:blip r:embed="rId4" cstate="print"/>
          <a:stretch>
            <a:fillRect/>
          </a:stretch>
        </p:blipFill>
        <p:spPr>
          <a:xfrm>
            <a:off x="755575" y="4256335"/>
            <a:ext cx="2160241" cy="2052985"/>
          </a:xfrm>
          <a:prstGeom prst="rect">
            <a:avLst/>
          </a:prstGeom>
        </p:spPr>
      </p:pic>
      <p:pic>
        <p:nvPicPr>
          <p:cNvPr id="9" name="图片 8" descr="2010_04_14_彩色几何图形_MSER_斑点.bmp"/>
          <p:cNvPicPr/>
          <p:nvPr/>
        </p:nvPicPr>
        <p:blipFill>
          <a:blip r:embed="rId5" cstate="print"/>
          <a:stretch>
            <a:fillRect/>
          </a:stretch>
        </p:blipFill>
        <p:spPr>
          <a:xfrm>
            <a:off x="4355975" y="4256335"/>
            <a:ext cx="2160241" cy="2052985"/>
          </a:xfrm>
          <a:prstGeom prst="rect">
            <a:avLst/>
          </a:prstGeom>
        </p:spPr>
      </p:pic>
      <p:sp>
        <p:nvSpPr>
          <p:cNvPr id="10" name="右箭头 9"/>
          <p:cNvSpPr/>
          <p:nvPr/>
        </p:nvSpPr>
        <p:spPr>
          <a:xfrm>
            <a:off x="2987825" y="2852936"/>
            <a:ext cx="129614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995837" y="5138811"/>
            <a:ext cx="129614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04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基于梯度的方法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zh-CN" dirty="0">
                    <a:solidFill>
                      <a:srgbClr val="FF0000"/>
                    </a:solidFill>
                  </a:rPr>
                  <a:t>基于梯度的方法</a:t>
                </a:r>
                <a:r>
                  <a:rPr lang="zh-CN" altLang="zh-CN" dirty="0"/>
                  <a:t>使用空间和时间上的偏导数或者相关函数在图像中的每一个位置上估算光流</a:t>
                </a:r>
                <a:r>
                  <a:rPr lang="zh-CN" altLang="zh-CN" dirty="0" smtClean="0"/>
                  <a:t>。</a:t>
                </a:r>
                <a:endParaRPr lang="en-US" altLang="zh-CN" dirty="0" smtClean="0"/>
              </a:p>
              <a:p>
                <a:r>
                  <a:rPr lang="zh-CN" altLang="zh-CN" dirty="0"/>
                  <a:t>可以说，关于光流最为著名的工作可能是源自于</a:t>
                </a:r>
                <a:r>
                  <a:rPr lang="en-US" altLang="zh-CN" dirty="0">
                    <a:solidFill>
                      <a:srgbClr val="0000FF"/>
                    </a:solidFill>
                  </a:rPr>
                  <a:t>Horn</a:t>
                </a:r>
                <a:r>
                  <a:rPr lang="zh-CN" altLang="zh-CN" dirty="0">
                    <a:solidFill>
                      <a:srgbClr val="0000FF"/>
                    </a:solidFill>
                  </a:rPr>
                  <a:t>和</a:t>
                </a:r>
                <a:r>
                  <a:rPr lang="en-US" altLang="zh-CN" dirty="0" err="1">
                    <a:solidFill>
                      <a:srgbClr val="0000FF"/>
                    </a:solidFill>
                  </a:rPr>
                  <a:t>Schunk</a:t>
                </a:r>
                <a:r>
                  <a:rPr lang="zh-CN" altLang="zh-CN" dirty="0"/>
                  <a:t>的</a:t>
                </a:r>
                <a:r>
                  <a:rPr lang="zh-CN" altLang="zh-CN" dirty="0" smtClean="0"/>
                  <a:t>论文</a:t>
                </a:r>
                <a:r>
                  <a:rPr lang="zh-CN" altLang="en-US" dirty="0" smtClean="0"/>
                  <a:t>。</a:t>
                </a:r>
                <a:endParaRPr lang="en-US" altLang="zh-CN" dirty="0" smtClean="0"/>
              </a:p>
              <a:p>
                <a:pPr lvl="1"/>
                <a:r>
                  <a:rPr lang="zh-CN" altLang="zh-CN" dirty="0"/>
                  <a:t>亮度变化约束方程，其数学描述</a:t>
                </a:r>
                <a:r>
                  <a:rPr lang="zh-CN" altLang="zh-CN" dirty="0" smtClean="0"/>
                  <a:t>为</a:t>
                </a:r>
                <a:endParaRPr lang="en-US" altLang="zh-CN" dirty="0" smtClean="0"/>
              </a:p>
              <a:p>
                <a:pPr lvl="2"/>
                <a14:m>
                  <m:oMath xmlns:m="http://schemas.openxmlformats.org/officeDocument/2006/math">
                    <m:f>
                      <m:fPr>
                        <m:ctrlPr>
                          <a:rPr lang="zh-CN" altLang="zh-CN" i="1" smtClean="0">
                            <a:solidFill>
                              <a:srgbClr val="00B050"/>
                            </a:solidFill>
                          </a:rPr>
                        </m:ctrlPr>
                      </m:fPr>
                      <m:num>
                        <m:r>
                          <a:rPr lang="en-US" altLang="zh-CN" i="1">
                            <a:solidFill>
                              <a:srgbClr val="00B050"/>
                            </a:solidFill>
                          </a:rPr>
                          <m:t>𝜕</m:t>
                        </m:r>
                        <m:r>
                          <a:rPr lang="en-US" altLang="zh-CN" i="1">
                            <a:solidFill>
                              <a:srgbClr val="00B050"/>
                            </a:solidFill>
                          </a:rPr>
                          <m:t>𝐼</m:t>
                        </m:r>
                      </m:num>
                      <m:den>
                        <m:r>
                          <a:rPr lang="en-US" altLang="zh-CN" i="1">
                            <a:solidFill>
                              <a:srgbClr val="00B050"/>
                            </a:solidFill>
                          </a:rPr>
                          <m:t>𝜕</m:t>
                        </m:r>
                        <m:r>
                          <a:rPr lang="en-US" altLang="zh-CN" i="1">
                            <a:solidFill>
                              <a:srgbClr val="00B050"/>
                            </a:solidFill>
                          </a:rPr>
                          <m:t>𝑥</m:t>
                        </m:r>
                      </m:den>
                    </m:f>
                    <m:f>
                      <m:fPr>
                        <m:ctrlPr>
                          <a:rPr lang="zh-CN" altLang="zh-CN" i="1">
                            <a:solidFill>
                              <a:srgbClr val="00B050"/>
                            </a:solidFill>
                          </a:rPr>
                        </m:ctrlPr>
                      </m:fPr>
                      <m:num>
                        <m:r>
                          <a:rPr lang="en-US" altLang="zh-CN" i="1">
                            <a:solidFill>
                              <a:srgbClr val="00B050"/>
                            </a:solidFill>
                          </a:rPr>
                          <m:t>𝑑𝑥</m:t>
                        </m:r>
                      </m:num>
                      <m:den>
                        <m:r>
                          <a:rPr lang="en-US" altLang="zh-CN" i="1">
                            <a:solidFill>
                              <a:srgbClr val="00B050"/>
                            </a:solidFill>
                          </a:rPr>
                          <m:t>𝑑𝑡</m:t>
                        </m:r>
                      </m:den>
                    </m:f>
                    <m:r>
                      <a:rPr lang="en-US" altLang="zh-CN" i="1">
                        <a:solidFill>
                          <a:srgbClr val="00B050"/>
                        </a:solidFill>
                      </a:rPr>
                      <m:t>+</m:t>
                    </m:r>
                    <m:f>
                      <m:fPr>
                        <m:ctrlPr>
                          <a:rPr lang="zh-CN" altLang="zh-CN" i="1">
                            <a:solidFill>
                              <a:srgbClr val="00B050"/>
                            </a:solidFill>
                          </a:rPr>
                        </m:ctrlPr>
                      </m:fPr>
                      <m:num>
                        <m:r>
                          <a:rPr lang="en-US" altLang="zh-CN" i="1">
                            <a:solidFill>
                              <a:srgbClr val="00B050"/>
                            </a:solidFill>
                          </a:rPr>
                          <m:t>𝜕</m:t>
                        </m:r>
                        <m:r>
                          <a:rPr lang="en-US" altLang="zh-CN" i="1">
                            <a:solidFill>
                              <a:srgbClr val="00B050"/>
                            </a:solidFill>
                          </a:rPr>
                          <m:t>𝐼</m:t>
                        </m:r>
                      </m:num>
                      <m:den>
                        <m:r>
                          <a:rPr lang="en-US" altLang="zh-CN" i="1">
                            <a:solidFill>
                              <a:srgbClr val="00B050"/>
                            </a:solidFill>
                          </a:rPr>
                          <m:t>𝜕</m:t>
                        </m:r>
                        <m:r>
                          <a:rPr lang="en-US" altLang="zh-CN" i="1">
                            <a:solidFill>
                              <a:srgbClr val="00B050"/>
                            </a:solidFill>
                          </a:rPr>
                          <m:t>𝑦</m:t>
                        </m:r>
                      </m:den>
                    </m:f>
                    <m:f>
                      <m:fPr>
                        <m:ctrlPr>
                          <a:rPr lang="zh-CN" altLang="zh-CN" i="1">
                            <a:solidFill>
                              <a:srgbClr val="00B050"/>
                            </a:solidFill>
                          </a:rPr>
                        </m:ctrlPr>
                      </m:fPr>
                      <m:num>
                        <m:r>
                          <a:rPr lang="en-US" altLang="zh-CN" i="1">
                            <a:solidFill>
                              <a:srgbClr val="00B050"/>
                            </a:solidFill>
                          </a:rPr>
                          <m:t>𝑑𝑦</m:t>
                        </m:r>
                      </m:num>
                      <m:den>
                        <m:r>
                          <a:rPr lang="en-US" altLang="zh-CN" i="1">
                            <a:solidFill>
                              <a:srgbClr val="00B050"/>
                            </a:solidFill>
                          </a:rPr>
                          <m:t>𝑑𝑡</m:t>
                        </m:r>
                      </m:den>
                    </m:f>
                    <m:r>
                      <a:rPr lang="en-US" altLang="zh-CN" i="1">
                        <a:solidFill>
                          <a:srgbClr val="00B050"/>
                        </a:solidFill>
                      </a:rPr>
                      <m:t>+</m:t>
                    </m:r>
                    <m:f>
                      <m:fPr>
                        <m:ctrlPr>
                          <a:rPr lang="zh-CN" altLang="zh-CN" i="1">
                            <a:solidFill>
                              <a:srgbClr val="00B050"/>
                            </a:solidFill>
                          </a:rPr>
                        </m:ctrlPr>
                      </m:fPr>
                      <m:num>
                        <m:r>
                          <a:rPr lang="en-US" altLang="zh-CN" i="1">
                            <a:solidFill>
                              <a:srgbClr val="00B050"/>
                            </a:solidFill>
                          </a:rPr>
                          <m:t>𝜕</m:t>
                        </m:r>
                        <m:r>
                          <a:rPr lang="en-US" altLang="zh-CN" i="1">
                            <a:solidFill>
                              <a:srgbClr val="00B050"/>
                            </a:solidFill>
                          </a:rPr>
                          <m:t>𝐼</m:t>
                        </m:r>
                      </m:num>
                      <m:den>
                        <m:r>
                          <a:rPr lang="en-US" altLang="zh-CN" i="1">
                            <a:solidFill>
                              <a:srgbClr val="00B050"/>
                            </a:solidFill>
                          </a:rPr>
                          <m:t>𝜕</m:t>
                        </m:r>
                        <m:r>
                          <a:rPr lang="en-US" altLang="zh-CN" i="1">
                            <a:solidFill>
                              <a:srgbClr val="00B050"/>
                            </a:solidFill>
                          </a:rPr>
                          <m:t>𝑡</m:t>
                        </m:r>
                      </m:den>
                    </m:f>
                    <m:r>
                      <a:rPr lang="en-US" altLang="zh-CN" i="1">
                        <a:solidFill>
                          <a:srgbClr val="00B050"/>
                        </a:solidFill>
                      </a:rPr>
                      <m:t>=0</m:t>
                    </m:r>
                    <m:r>
                      <a:rPr lang="zh-CN" altLang="zh-CN">
                        <a:solidFill>
                          <a:srgbClr val="00B050"/>
                        </a:solidFill>
                      </a:rPr>
                      <m:t>，</m:t>
                    </m:r>
                  </m:oMath>
                </a14:m>
                <a:endParaRPr lang="en-US" altLang="zh-CN" dirty="0" smtClean="0">
                  <a:solidFill>
                    <a:srgbClr val="00B050"/>
                  </a:solidFill>
                </a:endParaRPr>
              </a:p>
              <a:p>
                <a:pPr lvl="3"/>
                <a:r>
                  <a:rPr lang="zh-CN" altLang="zh-CN" dirty="0" smtClean="0">
                    <a:solidFill>
                      <a:srgbClr val="0070C0"/>
                    </a:solidFill>
                  </a:rPr>
                  <a:t>其中</a:t>
                </a:r>
                <a14:m>
                  <m:oMath xmlns:m="http://schemas.openxmlformats.org/officeDocument/2006/math">
                    <m:r>
                      <a:rPr lang="en-US" altLang="zh-CN" i="1">
                        <a:solidFill>
                          <a:srgbClr val="0070C0"/>
                        </a:solidFill>
                      </a:rPr>
                      <m:t>𝐼</m:t>
                    </m:r>
                    <m:r>
                      <a:rPr lang="en-US" altLang="zh-CN" i="1">
                        <a:solidFill>
                          <a:srgbClr val="0070C0"/>
                        </a:solidFill>
                      </a:rPr>
                      <m:t>(</m:t>
                    </m:r>
                    <m:r>
                      <a:rPr lang="en-US" altLang="zh-CN" i="1">
                        <a:solidFill>
                          <a:srgbClr val="0070C0"/>
                        </a:solidFill>
                      </a:rPr>
                      <m:t>𝑥</m:t>
                    </m:r>
                    <m:r>
                      <a:rPr lang="en-US" altLang="zh-CN" i="1">
                        <a:solidFill>
                          <a:srgbClr val="0070C0"/>
                        </a:solidFill>
                      </a:rPr>
                      <m:t>,</m:t>
                    </m:r>
                    <m:r>
                      <a:rPr lang="en-US" altLang="zh-CN" i="1">
                        <a:solidFill>
                          <a:srgbClr val="0070C0"/>
                        </a:solidFill>
                      </a:rPr>
                      <m:t>𝑦</m:t>
                    </m:r>
                    <m:r>
                      <a:rPr lang="en-US" altLang="zh-CN" i="1">
                        <a:solidFill>
                          <a:srgbClr val="0070C0"/>
                        </a:solidFill>
                      </a:rPr>
                      <m:t>,</m:t>
                    </m:r>
                    <m:r>
                      <a:rPr lang="en-US" altLang="zh-CN" i="1">
                        <a:solidFill>
                          <a:srgbClr val="0070C0"/>
                        </a:solidFill>
                      </a:rPr>
                      <m:t>𝑡</m:t>
                    </m:r>
                    <m:r>
                      <a:rPr lang="en-US" altLang="zh-CN" i="1">
                        <a:solidFill>
                          <a:srgbClr val="0070C0"/>
                        </a:solidFill>
                      </a:rPr>
                      <m:t>)</m:t>
                    </m:r>
                  </m:oMath>
                </a14:m>
                <a:r>
                  <a:rPr lang="zh-CN" altLang="zh-CN" dirty="0">
                    <a:solidFill>
                      <a:srgbClr val="0070C0"/>
                    </a:solidFill>
                  </a:rPr>
                  <a:t>是图像亮度函数</a:t>
                </a:r>
                <a:r>
                  <a:rPr lang="zh-CN" altLang="zh-CN" dirty="0" smtClean="0"/>
                  <a:t>。</a:t>
                </a:r>
                <a:endParaRPr lang="en-US" altLang="zh-CN" dirty="0" smtClean="0"/>
              </a:p>
              <a:p>
                <a:pPr lvl="1"/>
                <a:r>
                  <a:rPr lang="zh-CN" altLang="zh-CN" dirty="0"/>
                  <a:t>如果使用光流</a:t>
                </a:r>
                <a14:m>
                  <m:oMath xmlns:m="http://schemas.openxmlformats.org/officeDocument/2006/math">
                    <m:acc>
                      <m:accPr>
                        <m:chr m:val="⃑"/>
                        <m:ctrlPr>
                          <a:rPr lang="zh-CN" altLang="zh-CN" i="1"/>
                        </m:ctrlPr>
                      </m:accPr>
                      <m:e>
                        <m:r>
                          <a:rPr lang="en-US" altLang="zh-CN" i="1"/>
                          <m:t>𝑢</m:t>
                        </m:r>
                      </m:e>
                    </m:acc>
                    <m:r>
                      <a:rPr lang="en-US" altLang="zh-CN" i="1"/>
                      <m:t>=</m:t>
                    </m:r>
                    <m:sSup>
                      <m:sSupPr>
                        <m:ctrlPr>
                          <a:rPr lang="zh-CN" altLang="zh-CN" i="1"/>
                        </m:ctrlPr>
                      </m:sSupPr>
                      <m:e>
                        <m:d>
                          <m:dPr>
                            <m:ctrlPr>
                              <a:rPr lang="zh-CN" altLang="zh-CN" i="1"/>
                            </m:ctrlPr>
                          </m:dPr>
                          <m:e>
                            <m:f>
                              <m:fPr>
                                <m:ctrlPr>
                                  <a:rPr lang="zh-CN" altLang="zh-CN" i="1"/>
                                </m:ctrlPr>
                              </m:fPr>
                              <m:num>
                                <m:r>
                                  <a:rPr lang="en-US" altLang="zh-CN" i="1"/>
                                  <m:t>𝑑𝑥</m:t>
                                </m:r>
                              </m:num>
                              <m:den>
                                <m:r>
                                  <a:rPr lang="en-US" altLang="zh-CN" i="1"/>
                                  <m:t>𝑑𝑡</m:t>
                                </m:r>
                              </m:den>
                            </m:f>
                            <m:r>
                              <a:rPr lang="en-US" altLang="zh-CN" i="1"/>
                              <m:t>,</m:t>
                            </m:r>
                            <m:f>
                              <m:fPr>
                                <m:ctrlPr>
                                  <a:rPr lang="zh-CN" altLang="zh-CN" i="1"/>
                                </m:ctrlPr>
                              </m:fPr>
                              <m:num>
                                <m:r>
                                  <a:rPr lang="en-US" altLang="zh-CN" i="1"/>
                                  <m:t>𝑑𝑦</m:t>
                                </m:r>
                              </m:num>
                              <m:den>
                                <m:r>
                                  <a:rPr lang="en-US" altLang="zh-CN" i="1"/>
                                  <m:t>𝑑𝑡</m:t>
                                </m:r>
                              </m:den>
                            </m:f>
                          </m:e>
                        </m:d>
                      </m:e>
                      <m:sup>
                        <m:r>
                          <a:rPr lang="en-US" altLang="zh-CN" i="1"/>
                          <m:t>𝑇</m:t>
                        </m:r>
                      </m:sup>
                    </m:sSup>
                  </m:oMath>
                </a14:m>
                <a:r>
                  <a:rPr lang="zh-CN" altLang="zh-CN" dirty="0"/>
                  <a:t>来代替</a:t>
                </a:r>
                <a14:m>
                  <m:oMath xmlns:m="http://schemas.openxmlformats.org/officeDocument/2006/math">
                    <m:f>
                      <m:fPr>
                        <m:ctrlPr>
                          <a:rPr lang="zh-CN" altLang="zh-CN" i="1"/>
                        </m:ctrlPr>
                      </m:fPr>
                      <m:num>
                        <m:r>
                          <a:rPr lang="en-US" altLang="zh-CN" i="1"/>
                          <m:t>𝑑𝑥</m:t>
                        </m:r>
                      </m:num>
                      <m:den>
                        <m:r>
                          <a:rPr lang="en-US" altLang="zh-CN" i="1"/>
                          <m:t>𝑑𝑡</m:t>
                        </m:r>
                      </m:den>
                    </m:f>
                  </m:oMath>
                </a14:m>
                <a:r>
                  <a:rPr lang="zh-CN" altLang="zh-CN" dirty="0"/>
                  <a:t>和</a:t>
                </a:r>
                <a14:m>
                  <m:oMath xmlns:m="http://schemas.openxmlformats.org/officeDocument/2006/math">
                    <m:f>
                      <m:fPr>
                        <m:ctrlPr>
                          <a:rPr lang="zh-CN" altLang="zh-CN" i="1"/>
                        </m:ctrlPr>
                      </m:fPr>
                      <m:num>
                        <m:r>
                          <a:rPr lang="en-US" altLang="zh-CN" i="1"/>
                          <m:t>𝑑𝑦</m:t>
                        </m:r>
                      </m:num>
                      <m:den>
                        <m:r>
                          <a:rPr lang="en-US" altLang="zh-CN" i="1"/>
                          <m:t>𝑑𝑡</m:t>
                        </m:r>
                      </m:den>
                    </m:f>
                  </m:oMath>
                </a14:m>
                <a:r>
                  <a:rPr lang="zh-CN" altLang="zh-CN" dirty="0"/>
                  <a:t>，那么亮度变化约束方程就可以表示为更为简短的形式，</a:t>
                </a:r>
                <a:r>
                  <a:rPr lang="zh-CN" altLang="zh-CN" dirty="0" smtClean="0"/>
                  <a:t>即</a:t>
                </a:r>
                <a:endParaRPr lang="en-US" altLang="zh-CN" dirty="0" smtClean="0"/>
              </a:p>
              <a:p>
                <a:pPr lvl="2"/>
                <a14:m>
                  <m:oMath xmlns:m="http://schemas.openxmlformats.org/officeDocument/2006/math">
                    <m:acc>
                      <m:accPr>
                        <m:chr m:val="⃑"/>
                        <m:ctrlPr>
                          <a:rPr lang="zh-CN" altLang="zh-CN" i="1" smtClean="0">
                            <a:solidFill>
                              <a:srgbClr val="C00000"/>
                            </a:solidFill>
                          </a:rPr>
                        </m:ctrlPr>
                      </m:accPr>
                      <m:e>
                        <m:r>
                          <a:rPr lang="en-US" altLang="zh-CN" i="1">
                            <a:solidFill>
                              <a:srgbClr val="C00000"/>
                            </a:solidFill>
                          </a:rPr>
                          <m:t>𝑢</m:t>
                        </m:r>
                      </m:e>
                    </m:acc>
                    <m:r>
                      <a:rPr lang="en-US" altLang="zh-CN" i="1">
                        <a:solidFill>
                          <a:srgbClr val="C00000"/>
                        </a:solidFill>
                      </a:rPr>
                      <m:t>.</m:t>
                    </m:r>
                    <m:acc>
                      <m:accPr>
                        <m:chr m:val="⃑"/>
                        <m:ctrlPr>
                          <a:rPr lang="zh-CN" altLang="zh-CN" i="1">
                            <a:solidFill>
                              <a:srgbClr val="C00000"/>
                            </a:solidFill>
                          </a:rPr>
                        </m:ctrlPr>
                      </m:accPr>
                      <m:e>
                        <m:r>
                          <a:rPr lang="en-US" altLang="zh-CN" i="1">
                            <a:solidFill>
                              <a:srgbClr val="C00000"/>
                            </a:solidFill>
                          </a:rPr>
                          <m:t>𝑛</m:t>
                        </m:r>
                      </m:e>
                    </m:acc>
                    <m:r>
                      <a:rPr lang="en-US" altLang="zh-CN" i="1">
                        <a:solidFill>
                          <a:srgbClr val="C00000"/>
                        </a:solidFill>
                      </a:rPr>
                      <m:t>=−</m:t>
                    </m:r>
                    <m:f>
                      <m:fPr>
                        <m:ctrlPr>
                          <a:rPr lang="zh-CN" altLang="zh-CN" i="1">
                            <a:solidFill>
                              <a:srgbClr val="C00000"/>
                            </a:solidFill>
                          </a:rPr>
                        </m:ctrlPr>
                      </m:fPr>
                      <m:num>
                        <m:sSub>
                          <m:sSubPr>
                            <m:ctrlPr>
                              <a:rPr lang="zh-CN" altLang="zh-CN" i="1">
                                <a:solidFill>
                                  <a:srgbClr val="C00000"/>
                                </a:solidFill>
                              </a:rPr>
                            </m:ctrlPr>
                          </m:sSubPr>
                          <m:e>
                            <m:r>
                              <a:rPr lang="en-US" altLang="zh-CN" i="1">
                                <a:solidFill>
                                  <a:srgbClr val="C00000"/>
                                </a:solidFill>
                              </a:rPr>
                              <m:t>𝐼</m:t>
                            </m:r>
                          </m:e>
                          <m:sub>
                            <m:r>
                              <a:rPr lang="en-US" altLang="zh-CN" i="1">
                                <a:solidFill>
                                  <a:srgbClr val="C00000"/>
                                </a:solidFill>
                              </a:rPr>
                              <m:t>𝑡</m:t>
                            </m:r>
                          </m:sub>
                        </m:sSub>
                      </m:num>
                      <m:den>
                        <m:d>
                          <m:dPr>
                            <m:begChr m:val="|"/>
                            <m:endChr m:val="|"/>
                            <m:ctrlPr>
                              <a:rPr lang="zh-CN" altLang="zh-CN" i="1">
                                <a:solidFill>
                                  <a:srgbClr val="C00000"/>
                                </a:solidFill>
                              </a:rPr>
                            </m:ctrlPr>
                          </m:dPr>
                          <m:e>
                            <m:r>
                              <a:rPr lang="en-US" altLang="zh-CN" i="1">
                                <a:solidFill>
                                  <a:srgbClr val="C00000"/>
                                </a:solidFill>
                              </a:rPr>
                              <m:t>𝛻</m:t>
                            </m:r>
                            <m:r>
                              <a:rPr lang="en-US" altLang="zh-CN" i="1">
                                <a:solidFill>
                                  <a:srgbClr val="C00000"/>
                                </a:solidFill>
                              </a:rPr>
                              <m:t>𝐼</m:t>
                            </m:r>
                          </m:e>
                        </m:d>
                      </m:den>
                    </m:f>
                    <m:r>
                      <a:rPr lang="zh-CN" altLang="zh-CN">
                        <a:solidFill>
                          <a:srgbClr val="C00000"/>
                        </a:solidFill>
                      </a:rPr>
                      <m:t>，</m:t>
                    </m:r>
                  </m:oMath>
                </a14:m>
                <a:endParaRPr lang="en-US" altLang="zh-CN" dirty="0" smtClean="0">
                  <a:solidFill>
                    <a:srgbClr val="C00000"/>
                  </a:solidFill>
                </a:endParaRPr>
              </a:p>
              <a:p>
                <a:pPr lvl="3"/>
                <a:r>
                  <a:rPr lang="zh-CN" altLang="zh-CN" dirty="0" smtClean="0">
                    <a:solidFill>
                      <a:srgbClr val="0070C0"/>
                    </a:solidFill>
                  </a:rPr>
                  <a:t>其中</a:t>
                </a:r>
                <a14:m>
                  <m:oMath xmlns:m="http://schemas.openxmlformats.org/officeDocument/2006/math">
                    <m:r>
                      <a:rPr lang="en-US" altLang="zh-CN" i="1">
                        <a:solidFill>
                          <a:srgbClr val="0070C0"/>
                        </a:solidFill>
                      </a:rPr>
                      <m:t>𝛻</m:t>
                    </m:r>
                    <m:r>
                      <a:rPr lang="en-US" altLang="zh-CN" i="1">
                        <a:solidFill>
                          <a:srgbClr val="0070C0"/>
                        </a:solidFill>
                      </a:rPr>
                      <m:t>𝐼</m:t>
                    </m:r>
                    <m:r>
                      <a:rPr lang="en-US" altLang="zh-CN">
                        <a:solidFill>
                          <a:srgbClr val="0070C0"/>
                        </a:solidFill>
                      </a:rPr>
                      <m:t>=</m:t>
                    </m:r>
                    <m:d>
                      <m:dPr>
                        <m:begChr m:val="|"/>
                        <m:endChr m:val="|"/>
                        <m:ctrlPr>
                          <a:rPr lang="zh-CN" altLang="zh-CN" i="1">
                            <a:solidFill>
                              <a:srgbClr val="0070C0"/>
                            </a:solidFill>
                          </a:rPr>
                        </m:ctrlPr>
                      </m:dPr>
                      <m:e>
                        <m:r>
                          <a:rPr lang="en-US" altLang="zh-CN" i="1">
                            <a:solidFill>
                              <a:srgbClr val="0070C0"/>
                            </a:solidFill>
                          </a:rPr>
                          <m:t>𝛻</m:t>
                        </m:r>
                        <m:r>
                          <a:rPr lang="en-US" altLang="zh-CN" i="1">
                            <a:solidFill>
                              <a:srgbClr val="0070C0"/>
                            </a:solidFill>
                          </a:rPr>
                          <m:t>𝐼</m:t>
                        </m:r>
                      </m:e>
                    </m:d>
                    <m:acc>
                      <m:accPr>
                        <m:chr m:val="⃑"/>
                        <m:ctrlPr>
                          <a:rPr lang="zh-CN" altLang="zh-CN" i="1">
                            <a:solidFill>
                              <a:srgbClr val="0070C0"/>
                            </a:solidFill>
                          </a:rPr>
                        </m:ctrlPr>
                      </m:accPr>
                      <m:e>
                        <m:r>
                          <a:rPr lang="en-US" altLang="zh-CN" i="1">
                            <a:solidFill>
                              <a:srgbClr val="0070C0"/>
                            </a:solidFill>
                          </a:rPr>
                          <m:t>𝑛</m:t>
                        </m:r>
                      </m:e>
                    </m:acc>
                  </m:oMath>
                </a14:m>
                <a:r>
                  <a:rPr lang="zh-CN" altLang="zh-CN" dirty="0">
                    <a:solidFill>
                      <a:srgbClr val="0070C0"/>
                    </a:solidFill>
                  </a:rPr>
                  <a:t>，</a:t>
                </a:r>
                <a14:m>
                  <m:oMath xmlns:m="http://schemas.openxmlformats.org/officeDocument/2006/math">
                    <m:acc>
                      <m:accPr>
                        <m:chr m:val="⃑"/>
                        <m:ctrlPr>
                          <a:rPr lang="zh-CN" altLang="zh-CN" i="1">
                            <a:solidFill>
                              <a:srgbClr val="0070C0"/>
                            </a:solidFill>
                          </a:rPr>
                        </m:ctrlPr>
                      </m:accPr>
                      <m:e>
                        <m:r>
                          <a:rPr lang="en-US" altLang="zh-CN" i="1">
                            <a:solidFill>
                              <a:srgbClr val="0070C0"/>
                            </a:solidFill>
                          </a:rPr>
                          <m:t>𝑛</m:t>
                        </m:r>
                      </m:e>
                    </m:acc>
                  </m:oMath>
                </a14:m>
                <a:r>
                  <a:rPr lang="zh-CN" altLang="zh-CN" dirty="0">
                    <a:solidFill>
                      <a:srgbClr val="0070C0"/>
                    </a:solidFill>
                  </a:rPr>
                  <a:t>是单位向量。</a:t>
                </a:r>
                <a:endParaRPr lang="zh-CN" altLang="en-US" dirty="0">
                  <a:solidFill>
                    <a:srgbClr val="0070C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887" r="-35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a:t>
            </a:fld>
            <a:endParaRPr lang="zh-CN" altLang="en-US"/>
          </a:p>
        </p:txBody>
      </p:sp>
    </p:spTree>
    <p:extLst>
      <p:ext uri="{BB962C8B-B14F-4D97-AF65-F5344CB8AC3E}">
        <p14:creationId xmlns:p14="http://schemas.microsoft.com/office/powerpoint/2010/main" val="98143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wipe(down)">
                                      <p:cBhvr>
                                        <p:cTn id="41" dur="580">
                                          <p:stCondLst>
                                            <p:cond delay="0"/>
                                          </p:stCondLst>
                                        </p:cTn>
                                        <p:tgtEl>
                                          <p:spTgt spid="3">
                                            <p:txEl>
                                              <p:pRg st="3" end="3"/>
                                            </p:txEl>
                                          </p:spTgt>
                                        </p:tgtEl>
                                      </p:cBhvr>
                                    </p:animEffect>
                                    <p:anim calcmode="lin" valueType="num">
                                      <p:cBhvr>
                                        <p:cTn id="4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
                                            <p:txEl>
                                              <p:pRg st="3" end="3"/>
                                            </p:txEl>
                                          </p:spTgt>
                                        </p:tgtEl>
                                      </p:cBhvr>
                                      <p:to x="100000" y="60000"/>
                                    </p:animScale>
                                    <p:animScale>
                                      <p:cBhvr>
                                        <p:cTn id="48" dur="166" decel="50000">
                                          <p:stCondLst>
                                            <p:cond delay="676"/>
                                          </p:stCondLst>
                                        </p:cTn>
                                        <p:tgtEl>
                                          <p:spTgt spid="3">
                                            <p:txEl>
                                              <p:pRg st="3" end="3"/>
                                            </p:txEl>
                                          </p:spTgt>
                                        </p:tgtEl>
                                      </p:cBhvr>
                                      <p:to x="100000" y="100000"/>
                                    </p:animScale>
                                    <p:animScale>
                                      <p:cBhvr>
                                        <p:cTn id="49" dur="26">
                                          <p:stCondLst>
                                            <p:cond delay="1312"/>
                                          </p:stCondLst>
                                        </p:cTn>
                                        <p:tgtEl>
                                          <p:spTgt spid="3">
                                            <p:txEl>
                                              <p:pRg st="3" end="3"/>
                                            </p:txEl>
                                          </p:spTgt>
                                        </p:tgtEl>
                                      </p:cBhvr>
                                      <p:to x="100000" y="80000"/>
                                    </p:animScale>
                                    <p:animScale>
                                      <p:cBhvr>
                                        <p:cTn id="50" dur="166" decel="50000">
                                          <p:stCondLst>
                                            <p:cond delay="1338"/>
                                          </p:stCondLst>
                                        </p:cTn>
                                        <p:tgtEl>
                                          <p:spTgt spid="3">
                                            <p:txEl>
                                              <p:pRg st="3" end="3"/>
                                            </p:txEl>
                                          </p:spTgt>
                                        </p:tgtEl>
                                      </p:cBhvr>
                                      <p:to x="100000" y="100000"/>
                                    </p:animScale>
                                    <p:animScale>
                                      <p:cBhvr>
                                        <p:cTn id="51" dur="26">
                                          <p:stCondLst>
                                            <p:cond delay="1642"/>
                                          </p:stCondLst>
                                        </p:cTn>
                                        <p:tgtEl>
                                          <p:spTgt spid="3">
                                            <p:txEl>
                                              <p:pRg st="3" end="3"/>
                                            </p:txEl>
                                          </p:spTgt>
                                        </p:tgtEl>
                                      </p:cBhvr>
                                      <p:to x="100000" y="90000"/>
                                    </p:animScale>
                                    <p:animScale>
                                      <p:cBhvr>
                                        <p:cTn id="52" dur="166" decel="50000">
                                          <p:stCondLst>
                                            <p:cond delay="1668"/>
                                          </p:stCondLst>
                                        </p:cTn>
                                        <p:tgtEl>
                                          <p:spTgt spid="3">
                                            <p:txEl>
                                              <p:pRg st="3" end="3"/>
                                            </p:txEl>
                                          </p:spTgt>
                                        </p:tgtEl>
                                      </p:cBhvr>
                                      <p:to x="100000" y="100000"/>
                                    </p:animScale>
                                    <p:animScale>
                                      <p:cBhvr>
                                        <p:cTn id="53" dur="26">
                                          <p:stCondLst>
                                            <p:cond delay="1808"/>
                                          </p:stCondLst>
                                        </p:cTn>
                                        <p:tgtEl>
                                          <p:spTgt spid="3">
                                            <p:txEl>
                                              <p:pRg st="3" end="3"/>
                                            </p:txEl>
                                          </p:spTgt>
                                        </p:tgtEl>
                                      </p:cBhvr>
                                      <p:to x="100000" y="95000"/>
                                    </p:animScale>
                                    <p:animScale>
                                      <p:cBhvr>
                                        <p:cTn id="54" dur="166" decel="50000">
                                          <p:stCondLst>
                                            <p:cond delay="1834"/>
                                          </p:stCondLst>
                                        </p:cTn>
                                        <p:tgtEl>
                                          <p:spTgt spid="3">
                                            <p:txEl>
                                              <p:pRg st="3" end="3"/>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wipe(down)">
                                      <p:cBhvr>
                                        <p:cTn id="57" dur="580">
                                          <p:stCondLst>
                                            <p:cond delay="0"/>
                                          </p:stCondLst>
                                        </p:cTn>
                                        <p:tgtEl>
                                          <p:spTgt spid="3">
                                            <p:txEl>
                                              <p:pRg st="4" end="4"/>
                                            </p:txEl>
                                          </p:spTgt>
                                        </p:tgtEl>
                                      </p:cBhvr>
                                    </p:animEffect>
                                    <p:anim calcmode="lin" valueType="num">
                                      <p:cBhvr>
                                        <p:cTn id="58"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
                                            <p:txEl>
                                              <p:pRg st="4" end="4"/>
                                            </p:txEl>
                                          </p:spTgt>
                                        </p:tgtEl>
                                      </p:cBhvr>
                                      <p:to x="100000" y="60000"/>
                                    </p:animScale>
                                    <p:animScale>
                                      <p:cBhvr>
                                        <p:cTn id="64" dur="166" decel="50000">
                                          <p:stCondLst>
                                            <p:cond delay="676"/>
                                          </p:stCondLst>
                                        </p:cTn>
                                        <p:tgtEl>
                                          <p:spTgt spid="3">
                                            <p:txEl>
                                              <p:pRg st="4" end="4"/>
                                            </p:txEl>
                                          </p:spTgt>
                                        </p:tgtEl>
                                      </p:cBhvr>
                                      <p:to x="100000" y="100000"/>
                                    </p:animScale>
                                    <p:animScale>
                                      <p:cBhvr>
                                        <p:cTn id="65" dur="26">
                                          <p:stCondLst>
                                            <p:cond delay="1312"/>
                                          </p:stCondLst>
                                        </p:cTn>
                                        <p:tgtEl>
                                          <p:spTgt spid="3">
                                            <p:txEl>
                                              <p:pRg st="4" end="4"/>
                                            </p:txEl>
                                          </p:spTgt>
                                        </p:tgtEl>
                                      </p:cBhvr>
                                      <p:to x="100000" y="80000"/>
                                    </p:animScale>
                                    <p:animScale>
                                      <p:cBhvr>
                                        <p:cTn id="66" dur="166" decel="50000">
                                          <p:stCondLst>
                                            <p:cond delay="1338"/>
                                          </p:stCondLst>
                                        </p:cTn>
                                        <p:tgtEl>
                                          <p:spTgt spid="3">
                                            <p:txEl>
                                              <p:pRg st="4" end="4"/>
                                            </p:txEl>
                                          </p:spTgt>
                                        </p:tgtEl>
                                      </p:cBhvr>
                                      <p:to x="100000" y="100000"/>
                                    </p:animScale>
                                    <p:animScale>
                                      <p:cBhvr>
                                        <p:cTn id="67" dur="26">
                                          <p:stCondLst>
                                            <p:cond delay="1642"/>
                                          </p:stCondLst>
                                        </p:cTn>
                                        <p:tgtEl>
                                          <p:spTgt spid="3">
                                            <p:txEl>
                                              <p:pRg st="4" end="4"/>
                                            </p:txEl>
                                          </p:spTgt>
                                        </p:tgtEl>
                                      </p:cBhvr>
                                      <p:to x="100000" y="90000"/>
                                    </p:animScale>
                                    <p:animScale>
                                      <p:cBhvr>
                                        <p:cTn id="68" dur="166" decel="50000">
                                          <p:stCondLst>
                                            <p:cond delay="1668"/>
                                          </p:stCondLst>
                                        </p:cTn>
                                        <p:tgtEl>
                                          <p:spTgt spid="3">
                                            <p:txEl>
                                              <p:pRg st="4" end="4"/>
                                            </p:txEl>
                                          </p:spTgt>
                                        </p:tgtEl>
                                      </p:cBhvr>
                                      <p:to x="100000" y="100000"/>
                                    </p:animScale>
                                    <p:animScale>
                                      <p:cBhvr>
                                        <p:cTn id="69" dur="26">
                                          <p:stCondLst>
                                            <p:cond delay="1808"/>
                                          </p:stCondLst>
                                        </p:cTn>
                                        <p:tgtEl>
                                          <p:spTgt spid="3">
                                            <p:txEl>
                                              <p:pRg st="4" end="4"/>
                                            </p:txEl>
                                          </p:spTgt>
                                        </p:tgtEl>
                                      </p:cBhvr>
                                      <p:to x="100000" y="95000"/>
                                    </p:animScale>
                                    <p:animScale>
                                      <p:cBhvr>
                                        <p:cTn id="70" dur="166" decel="50000">
                                          <p:stCondLst>
                                            <p:cond delay="1834"/>
                                          </p:stCondLst>
                                        </p:cTn>
                                        <p:tgtEl>
                                          <p:spTgt spid="3">
                                            <p:txEl>
                                              <p:pRg st="4" end="4"/>
                                            </p:txEl>
                                          </p:spTgt>
                                        </p:tgtEl>
                                      </p:cBhvr>
                                      <p:to x="100000" y="100000"/>
                                    </p:animScale>
                                  </p:childTnLst>
                                </p:cTn>
                              </p:par>
                            </p:childTnLst>
                          </p:cTn>
                        </p:par>
                      </p:childTnLst>
                    </p:cTn>
                  </p:par>
                  <p:par>
                    <p:cTn id="71" fill="hold">
                      <p:stCondLst>
                        <p:cond delay="indefinite"/>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wipe(down)">
                                      <p:cBhvr>
                                        <p:cTn id="75" dur="580">
                                          <p:stCondLst>
                                            <p:cond delay="0"/>
                                          </p:stCondLst>
                                        </p:cTn>
                                        <p:tgtEl>
                                          <p:spTgt spid="3">
                                            <p:txEl>
                                              <p:pRg st="5" end="5"/>
                                            </p:txEl>
                                          </p:spTgt>
                                        </p:tgtEl>
                                      </p:cBhvr>
                                    </p:animEffect>
                                    <p:anim calcmode="lin" valueType="num">
                                      <p:cBhvr>
                                        <p:cTn id="76"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81" dur="26">
                                          <p:stCondLst>
                                            <p:cond delay="650"/>
                                          </p:stCondLst>
                                        </p:cTn>
                                        <p:tgtEl>
                                          <p:spTgt spid="3">
                                            <p:txEl>
                                              <p:pRg st="5" end="5"/>
                                            </p:txEl>
                                          </p:spTgt>
                                        </p:tgtEl>
                                      </p:cBhvr>
                                      <p:to x="100000" y="60000"/>
                                    </p:animScale>
                                    <p:animScale>
                                      <p:cBhvr>
                                        <p:cTn id="82" dur="166" decel="50000">
                                          <p:stCondLst>
                                            <p:cond delay="676"/>
                                          </p:stCondLst>
                                        </p:cTn>
                                        <p:tgtEl>
                                          <p:spTgt spid="3">
                                            <p:txEl>
                                              <p:pRg st="5" end="5"/>
                                            </p:txEl>
                                          </p:spTgt>
                                        </p:tgtEl>
                                      </p:cBhvr>
                                      <p:to x="100000" y="100000"/>
                                    </p:animScale>
                                    <p:animScale>
                                      <p:cBhvr>
                                        <p:cTn id="83" dur="26">
                                          <p:stCondLst>
                                            <p:cond delay="1312"/>
                                          </p:stCondLst>
                                        </p:cTn>
                                        <p:tgtEl>
                                          <p:spTgt spid="3">
                                            <p:txEl>
                                              <p:pRg st="5" end="5"/>
                                            </p:txEl>
                                          </p:spTgt>
                                        </p:tgtEl>
                                      </p:cBhvr>
                                      <p:to x="100000" y="80000"/>
                                    </p:animScale>
                                    <p:animScale>
                                      <p:cBhvr>
                                        <p:cTn id="84" dur="166" decel="50000">
                                          <p:stCondLst>
                                            <p:cond delay="1338"/>
                                          </p:stCondLst>
                                        </p:cTn>
                                        <p:tgtEl>
                                          <p:spTgt spid="3">
                                            <p:txEl>
                                              <p:pRg st="5" end="5"/>
                                            </p:txEl>
                                          </p:spTgt>
                                        </p:tgtEl>
                                      </p:cBhvr>
                                      <p:to x="100000" y="100000"/>
                                    </p:animScale>
                                    <p:animScale>
                                      <p:cBhvr>
                                        <p:cTn id="85" dur="26">
                                          <p:stCondLst>
                                            <p:cond delay="1642"/>
                                          </p:stCondLst>
                                        </p:cTn>
                                        <p:tgtEl>
                                          <p:spTgt spid="3">
                                            <p:txEl>
                                              <p:pRg st="5" end="5"/>
                                            </p:txEl>
                                          </p:spTgt>
                                        </p:tgtEl>
                                      </p:cBhvr>
                                      <p:to x="100000" y="90000"/>
                                    </p:animScale>
                                    <p:animScale>
                                      <p:cBhvr>
                                        <p:cTn id="86" dur="166" decel="50000">
                                          <p:stCondLst>
                                            <p:cond delay="1668"/>
                                          </p:stCondLst>
                                        </p:cTn>
                                        <p:tgtEl>
                                          <p:spTgt spid="3">
                                            <p:txEl>
                                              <p:pRg st="5" end="5"/>
                                            </p:txEl>
                                          </p:spTgt>
                                        </p:tgtEl>
                                      </p:cBhvr>
                                      <p:to x="100000" y="100000"/>
                                    </p:animScale>
                                    <p:animScale>
                                      <p:cBhvr>
                                        <p:cTn id="87" dur="26">
                                          <p:stCondLst>
                                            <p:cond delay="1808"/>
                                          </p:stCondLst>
                                        </p:cTn>
                                        <p:tgtEl>
                                          <p:spTgt spid="3">
                                            <p:txEl>
                                              <p:pRg st="5" end="5"/>
                                            </p:txEl>
                                          </p:spTgt>
                                        </p:tgtEl>
                                      </p:cBhvr>
                                      <p:to x="100000" y="95000"/>
                                    </p:animScale>
                                    <p:animScale>
                                      <p:cBhvr>
                                        <p:cTn id="88" dur="166" decel="50000">
                                          <p:stCondLst>
                                            <p:cond delay="1834"/>
                                          </p:stCondLst>
                                        </p:cTn>
                                        <p:tgtEl>
                                          <p:spTgt spid="3">
                                            <p:txEl>
                                              <p:pRg st="5" end="5"/>
                                            </p:txEl>
                                          </p:spTgt>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animEffect transition="in" filter="wipe(down)">
                                      <p:cBhvr>
                                        <p:cTn id="91" dur="580">
                                          <p:stCondLst>
                                            <p:cond delay="0"/>
                                          </p:stCondLst>
                                        </p:cTn>
                                        <p:tgtEl>
                                          <p:spTgt spid="3">
                                            <p:txEl>
                                              <p:pRg st="6" end="6"/>
                                            </p:txEl>
                                          </p:spTgt>
                                        </p:tgtEl>
                                      </p:cBhvr>
                                    </p:animEffect>
                                    <p:anim calcmode="lin" valueType="num">
                                      <p:cBhvr>
                                        <p:cTn id="92"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97" dur="26">
                                          <p:stCondLst>
                                            <p:cond delay="650"/>
                                          </p:stCondLst>
                                        </p:cTn>
                                        <p:tgtEl>
                                          <p:spTgt spid="3">
                                            <p:txEl>
                                              <p:pRg st="6" end="6"/>
                                            </p:txEl>
                                          </p:spTgt>
                                        </p:tgtEl>
                                      </p:cBhvr>
                                      <p:to x="100000" y="60000"/>
                                    </p:animScale>
                                    <p:animScale>
                                      <p:cBhvr>
                                        <p:cTn id="98" dur="166" decel="50000">
                                          <p:stCondLst>
                                            <p:cond delay="676"/>
                                          </p:stCondLst>
                                        </p:cTn>
                                        <p:tgtEl>
                                          <p:spTgt spid="3">
                                            <p:txEl>
                                              <p:pRg st="6" end="6"/>
                                            </p:txEl>
                                          </p:spTgt>
                                        </p:tgtEl>
                                      </p:cBhvr>
                                      <p:to x="100000" y="100000"/>
                                    </p:animScale>
                                    <p:animScale>
                                      <p:cBhvr>
                                        <p:cTn id="99" dur="26">
                                          <p:stCondLst>
                                            <p:cond delay="1312"/>
                                          </p:stCondLst>
                                        </p:cTn>
                                        <p:tgtEl>
                                          <p:spTgt spid="3">
                                            <p:txEl>
                                              <p:pRg st="6" end="6"/>
                                            </p:txEl>
                                          </p:spTgt>
                                        </p:tgtEl>
                                      </p:cBhvr>
                                      <p:to x="100000" y="80000"/>
                                    </p:animScale>
                                    <p:animScale>
                                      <p:cBhvr>
                                        <p:cTn id="100" dur="166" decel="50000">
                                          <p:stCondLst>
                                            <p:cond delay="1338"/>
                                          </p:stCondLst>
                                        </p:cTn>
                                        <p:tgtEl>
                                          <p:spTgt spid="3">
                                            <p:txEl>
                                              <p:pRg st="6" end="6"/>
                                            </p:txEl>
                                          </p:spTgt>
                                        </p:tgtEl>
                                      </p:cBhvr>
                                      <p:to x="100000" y="100000"/>
                                    </p:animScale>
                                    <p:animScale>
                                      <p:cBhvr>
                                        <p:cTn id="101" dur="26">
                                          <p:stCondLst>
                                            <p:cond delay="1642"/>
                                          </p:stCondLst>
                                        </p:cTn>
                                        <p:tgtEl>
                                          <p:spTgt spid="3">
                                            <p:txEl>
                                              <p:pRg st="6" end="6"/>
                                            </p:txEl>
                                          </p:spTgt>
                                        </p:tgtEl>
                                      </p:cBhvr>
                                      <p:to x="100000" y="90000"/>
                                    </p:animScale>
                                    <p:animScale>
                                      <p:cBhvr>
                                        <p:cTn id="102" dur="166" decel="50000">
                                          <p:stCondLst>
                                            <p:cond delay="1668"/>
                                          </p:stCondLst>
                                        </p:cTn>
                                        <p:tgtEl>
                                          <p:spTgt spid="3">
                                            <p:txEl>
                                              <p:pRg st="6" end="6"/>
                                            </p:txEl>
                                          </p:spTgt>
                                        </p:tgtEl>
                                      </p:cBhvr>
                                      <p:to x="100000" y="100000"/>
                                    </p:animScale>
                                    <p:animScale>
                                      <p:cBhvr>
                                        <p:cTn id="103" dur="26">
                                          <p:stCondLst>
                                            <p:cond delay="1808"/>
                                          </p:stCondLst>
                                        </p:cTn>
                                        <p:tgtEl>
                                          <p:spTgt spid="3">
                                            <p:txEl>
                                              <p:pRg st="6" end="6"/>
                                            </p:txEl>
                                          </p:spTgt>
                                        </p:tgtEl>
                                      </p:cBhvr>
                                      <p:to x="100000" y="95000"/>
                                    </p:animScale>
                                    <p:animScale>
                                      <p:cBhvr>
                                        <p:cTn id="104" dur="166" decel="50000">
                                          <p:stCondLst>
                                            <p:cond delay="1834"/>
                                          </p:stCondLst>
                                        </p:cTn>
                                        <p:tgtEl>
                                          <p:spTgt spid="3">
                                            <p:txEl>
                                              <p:pRg st="6" end="6"/>
                                            </p:txEl>
                                          </p:spTgt>
                                        </p:tgtEl>
                                      </p:cBhvr>
                                      <p:to x="100000" y="100000"/>
                                    </p:animScale>
                                  </p:childTnLst>
                                </p:cTn>
                              </p:par>
                              <p:par>
                                <p:cTn id="105" presetID="26" presetClass="entr" presetSubtype="0" fill="hold" nodeType="with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wipe(down)">
                                      <p:cBhvr>
                                        <p:cTn id="107" dur="580">
                                          <p:stCondLst>
                                            <p:cond delay="0"/>
                                          </p:stCondLst>
                                        </p:cTn>
                                        <p:tgtEl>
                                          <p:spTgt spid="3">
                                            <p:txEl>
                                              <p:pRg st="7" end="7"/>
                                            </p:txEl>
                                          </p:spTgt>
                                        </p:tgtEl>
                                      </p:cBhvr>
                                    </p:animEffect>
                                    <p:anim calcmode="lin" valueType="num">
                                      <p:cBhvr>
                                        <p:cTn id="10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13" dur="26">
                                          <p:stCondLst>
                                            <p:cond delay="650"/>
                                          </p:stCondLst>
                                        </p:cTn>
                                        <p:tgtEl>
                                          <p:spTgt spid="3">
                                            <p:txEl>
                                              <p:pRg st="7" end="7"/>
                                            </p:txEl>
                                          </p:spTgt>
                                        </p:tgtEl>
                                      </p:cBhvr>
                                      <p:to x="100000" y="60000"/>
                                    </p:animScale>
                                    <p:animScale>
                                      <p:cBhvr>
                                        <p:cTn id="114" dur="166" decel="50000">
                                          <p:stCondLst>
                                            <p:cond delay="676"/>
                                          </p:stCondLst>
                                        </p:cTn>
                                        <p:tgtEl>
                                          <p:spTgt spid="3">
                                            <p:txEl>
                                              <p:pRg st="7" end="7"/>
                                            </p:txEl>
                                          </p:spTgt>
                                        </p:tgtEl>
                                      </p:cBhvr>
                                      <p:to x="100000" y="100000"/>
                                    </p:animScale>
                                    <p:animScale>
                                      <p:cBhvr>
                                        <p:cTn id="115" dur="26">
                                          <p:stCondLst>
                                            <p:cond delay="1312"/>
                                          </p:stCondLst>
                                        </p:cTn>
                                        <p:tgtEl>
                                          <p:spTgt spid="3">
                                            <p:txEl>
                                              <p:pRg st="7" end="7"/>
                                            </p:txEl>
                                          </p:spTgt>
                                        </p:tgtEl>
                                      </p:cBhvr>
                                      <p:to x="100000" y="80000"/>
                                    </p:animScale>
                                    <p:animScale>
                                      <p:cBhvr>
                                        <p:cTn id="116" dur="166" decel="50000">
                                          <p:stCondLst>
                                            <p:cond delay="1338"/>
                                          </p:stCondLst>
                                        </p:cTn>
                                        <p:tgtEl>
                                          <p:spTgt spid="3">
                                            <p:txEl>
                                              <p:pRg st="7" end="7"/>
                                            </p:txEl>
                                          </p:spTgt>
                                        </p:tgtEl>
                                      </p:cBhvr>
                                      <p:to x="100000" y="100000"/>
                                    </p:animScale>
                                    <p:animScale>
                                      <p:cBhvr>
                                        <p:cTn id="117" dur="26">
                                          <p:stCondLst>
                                            <p:cond delay="1642"/>
                                          </p:stCondLst>
                                        </p:cTn>
                                        <p:tgtEl>
                                          <p:spTgt spid="3">
                                            <p:txEl>
                                              <p:pRg st="7" end="7"/>
                                            </p:txEl>
                                          </p:spTgt>
                                        </p:tgtEl>
                                      </p:cBhvr>
                                      <p:to x="100000" y="90000"/>
                                    </p:animScale>
                                    <p:animScale>
                                      <p:cBhvr>
                                        <p:cTn id="118" dur="166" decel="50000">
                                          <p:stCondLst>
                                            <p:cond delay="1668"/>
                                          </p:stCondLst>
                                        </p:cTn>
                                        <p:tgtEl>
                                          <p:spTgt spid="3">
                                            <p:txEl>
                                              <p:pRg st="7" end="7"/>
                                            </p:txEl>
                                          </p:spTgt>
                                        </p:tgtEl>
                                      </p:cBhvr>
                                      <p:to x="100000" y="100000"/>
                                    </p:animScale>
                                    <p:animScale>
                                      <p:cBhvr>
                                        <p:cTn id="119" dur="26">
                                          <p:stCondLst>
                                            <p:cond delay="1808"/>
                                          </p:stCondLst>
                                        </p:cTn>
                                        <p:tgtEl>
                                          <p:spTgt spid="3">
                                            <p:txEl>
                                              <p:pRg st="7" end="7"/>
                                            </p:txEl>
                                          </p:spTgt>
                                        </p:tgtEl>
                                      </p:cBhvr>
                                      <p:to x="100000" y="95000"/>
                                    </p:animScale>
                                    <p:animScale>
                                      <p:cBhvr>
                                        <p:cTn id="120" dur="166" decel="50000">
                                          <p:stCondLst>
                                            <p:cond delay="1834"/>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PCBR</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基于主曲率区域</a:t>
            </a:r>
            <a:r>
              <a:rPr lang="zh-CN" altLang="zh-CN" dirty="0" smtClean="0"/>
              <a:t>检测器，</a:t>
            </a:r>
            <a:r>
              <a:rPr lang="zh-CN" altLang="zh-CN" dirty="0"/>
              <a:t>是用于计算机视觉和图像分析领域的</a:t>
            </a:r>
            <a:r>
              <a:rPr lang="zh-CN" altLang="zh-CN" dirty="0" smtClean="0"/>
              <a:t>特征检测器。</a:t>
            </a:r>
            <a:endParaRPr lang="en-US" altLang="zh-CN" dirty="0" smtClean="0"/>
          </a:p>
          <a:p>
            <a:pPr lvl="1"/>
            <a:r>
              <a:rPr lang="en-US" altLang="zh-CN" dirty="0">
                <a:solidFill>
                  <a:srgbClr val="0000FF"/>
                </a:solidFill>
              </a:rPr>
              <a:t>Principal Curvature-Based Region Detector </a:t>
            </a:r>
            <a:r>
              <a:rPr lang="en-US" altLang="zh-CN" dirty="0" smtClean="0">
                <a:solidFill>
                  <a:srgbClr val="0000FF"/>
                </a:solidFill>
              </a:rPr>
              <a:t>– PCBR</a:t>
            </a:r>
          </a:p>
          <a:p>
            <a:r>
              <a:rPr lang="zh-CN" altLang="zh-CN" dirty="0"/>
              <a:t>局部区域检测器主要可以分为两大类，一是</a:t>
            </a:r>
            <a:r>
              <a:rPr lang="zh-CN" altLang="zh-CN" dirty="0">
                <a:solidFill>
                  <a:srgbClr val="00B050"/>
                </a:solidFill>
              </a:rPr>
              <a:t>基于亮度的检测器</a:t>
            </a:r>
            <a:r>
              <a:rPr lang="zh-CN" altLang="zh-CN" dirty="0"/>
              <a:t>，二是基于结构的检测器</a:t>
            </a:r>
            <a:r>
              <a:rPr lang="zh-CN" altLang="zh-CN" dirty="0" smtClean="0"/>
              <a:t>。</a:t>
            </a:r>
            <a:endParaRPr lang="en-US" altLang="zh-CN" dirty="0" smtClean="0"/>
          </a:p>
          <a:p>
            <a:pPr lvl="1"/>
            <a:r>
              <a:rPr lang="zh-CN" altLang="zh-CN" dirty="0">
                <a:solidFill>
                  <a:srgbClr val="00B050"/>
                </a:solidFill>
              </a:rPr>
              <a:t>基于亮度的检测器，是依赖于分析局部微分几何或者亮度模式来寻找满足特定唯一性和稳定性准则的点或者区域</a:t>
            </a:r>
            <a:r>
              <a:rPr lang="zh-CN" altLang="zh-CN" dirty="0" smtClean="0">
                <a:solidFill>
                  <a:srgbClr val="00B050"/>
                </a:solidFill>
              </a:rPr>
              <a:t>。</a:t>
            </a:r>
            <a:endParaRPr lang="en-US" altLang="zh-CN" dirty="0" smtClean="0">
              <a:solidFill>
                <a:srgbClr val="00B050"/>
              </a:solidFill>
            </a:endParaRPr>
          </a:p>
          <a:p>
            <a:pPr lvl="1"/>
            <a:r>
              <a:rPr lang="zh-CN" altLang="zh-CN" dirty="0"/>
              <a:t>基于结构的检测器，则依赖于诸如直线、边缘和曲线等结构图像特征来定义兴趣点和区域</a:t>
            </a:r>
            <a:r>
              <a:rPr lang="zh-CN" altLang="zh-CN" dirty="0" smtClean="0"/>
              <a:t>。</a:t>
            </a:r>
            <a:endParaRPr lang="en-US" altLang="zh-CN" dirty="0" smtClean="0"/>
          </a:p>
          <a:p>
            <a:r>
              <a:rPr lang="en-US" altLang="zh-CN" dirty="0"/>
              <a:t>PCBR</a:t>
            </a:r>
            <a:r>
              <a:rPr lang="zh-CN" altLang="zh-CN" dirty="0"/>
              <a:t>检测器是属于基于结构的具有仿射不变性的斑点检测器，其</a:t>
            </a:r>
            <a:r>
              <a:rPr lang="zh-CN" altLang="zh-CN" dirty="0">
                <a:solidFill>
                  <a:srgbClr val="0000FF"/>
                </a:solidFill>
              </a:rPr>
              <a:t>设计的目的</a:t>
            </a:r>
            <a:r>
              <a:rPr lang="zh-CN" altLang="zh-CN" dirty="0"/>
              <a:t>是解决类内变化大的问题，所</a:t>
            </a:r>
            <a:r>
              <a:rPr lang="zh-CN" altLang="zh-CN" dirty="0">
                <a:solidFill>
                  <a:srgbClr val="FF0000"/>
                </a:solidFill>
              </a:rPr>
              <a:t>适用情况</a:t>
            </a:r>
            <a:r>
              <a:rPr lang="zh-CN" altLang="zh-CN" dirty="0"/>
              <a:t>的是当局部亮度不稳定的时候，</a:t>
            </a:r>
            <a:r>
              <a:rPr lang="zh-CN" altLang="zh-CN" dirty="0">
                <a:solidFill>
                  <a:srgbClr val="C00000"/>
                </a:solidFill>
              </a:rPr>
              <a:t>检测的对象</a:t>
            </a:r>
            <a:r>
              <a:rPr lang="zh-CN" altLang="zh-CN" dirty="0"/>
              <a:t>是半局部的特色区域。</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50</a:t>
            </a:fld>
            <a:endParaRPr lang="zh-CN" altLang="en-US"/>
          </a:p>
        </p:txBody>
      </p:sp>
    </p:spTree>
    <p:extLst>
      <p:ext uri="{BB962C8B-B14F-4D97-AF65-F5344CB8AC3E}">
        <p14:creationId xmlns:p14="http://schemas.microsoft.com/office/powerpoint/2010/main" val="359307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背脊检测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10000"/>
              </a:bodyPr>
              <a:lstStyle/>
              <a:p>
                <a:r>
                  <a:rPr lang="zh-CN" altLang="zh-CN" dirty="0"/>
                  <a:t>在具有两变量的平滑函数上的背脊定义，是一个曲线集合，每个曲线上的点至少在一个维度上是局部最大的</a:t>
                </a:r>
                <a:r>
                  <a:rPr lang="zh-CN" altLang="zh-CN" dirty="0" smtClean="0"/>
                  <a:t>。</a:t>
                </a:r>
                <a:endParaRPr lang="en-US" altLang="zh-CN" dirty="0" smtClean="0"/>
              </a:p>
              <a:p>
                <a:r>
                  <a:rPr lang="zh-CN" altLang="zh-CN" dirty="0" smtClean="0">
                    <a:solidFill>
                      <a:srgbClr val="0070C0"/>
                    </a:solidFill>
                  </a:rPr>
                  <a:t>更通用的来说，对于一个具有</a:t>
                </a:r>
                <a14:m>
                  <m:oMath xmlns:m="http://schemas.openxmlformats.org/officeDocument/2006/math">
                    <m:r>
                      <a:rPr lang="en-US" altLang="zh-CN" i="1">
                        <a:solidFill>
                          <a:srgbClr val="0070C0"/>
                        </a:solidFill>
                      </a:rPr>
                      <m:t>𝑁</m:t>
                    </m:r>
                  </m:oMath>
                </a14:m>
                <a:r>
                  <a:rPr lang="zh-CN" altLang="zh-CN" dirty="0">
                    <a:solidFill>
                      <a:srgbClr val="0070C0"/>
                    </a:solidFill>
                  </a:rPr>
                  <a:t>个变量的函数，其背脊也是一个曲线集合，每个曲线上的点在</a:t>
                </a:r>
                <a14:m>
                  <m:oMath xmlns:m="http://schemas.openxmlformats.org/officeDocument/2006/math">
                    <m:r>
                      <a:rPr lang="en-US" altLang="zh-CN" i="1">
                        <a:solidFill>
                          <a:srgbClr val="0070C0"/>
                        </a:solidFill>
                      </a:rPr>
                      <m:t>𝑁</m:t>
                    </m:r>
                    <m:r>
                      <a:rPr lang="en-US" altLang="zh-CN" i="1">
                        <a:solidFill>
                          <a:srgbClr val="0070C0"/>
                        </a:solidFill>
                      </a:rPr>
                      <m:t>−</m:t>
                    </m:r>
                    <m:r>
                      <a:rPr lang="en-US" altLang="zh-CN">
                        <a:solidFill>
                          <a:srgbClr val="0070C0"/>
                        </a:solidFill>
                      </a:rPr>
                      <m:t>1</m:t>
                    </m:r>
                  </m:oMath>
                </a14:m>
                <a:r>
                  <a:rPr lang="zh-CN" altLang="zh-CN" dirty="0">
                    <a:solidFill>
                      <a:srgbClr val="0070C0"/>
                    </a:solidFill>
                  </a:rPr>
                  <a:t>个维度上属于局部最大值</a:t>
                </a:r>
                <a:r>
                  <a:rPr lang="zh-CN" altLang="zh-CN" dirty="0" smtClean="0">
                    <a:solidFill>
                      <a:srgbClr val="0070C0"/>
                    </a:solidFill>
                  </a:rPr>
                  <a:t>。</a:t>
                </a:r>
                <a:endParaRPr lang="en-US" altLang="zh-CN" dirty="0" smtClean="0">
                  <a:solidFill>
                    <a:srgbClr val="0070C0"/>
                  </a:solidFill>
                </a:endParaRPr>
              </a:p>
              <a:p>
                <a:r>
                  <a:rPr lang="zh-CN" altLang="zh-CN" dirty="0"/>
                  <a:t>背脊和溪谷检测产生的主要动因来自于图像分析和计算机视觉，目的是获取图像域中细长物体的内在表示</a:t>
                </a:r>
                <a:r>
                  <a:rPr lang="zh-CN" altLang="zh-CN" dirty="0" smtClean="0"/>
                  <a:t>。</a:t>
                </a:r>
                <a:endParaRPr lang="en-US" altLang="zh-CN" dirty="0" smtClean="0"/>
              </a:p>
              <a:p>
                <a:r>
                  <a:rPr lang="zh-CN" altLang="zh-CN" dirty="0">
                    <a:solidFill>
                      <a:srgbClr val="C00000"/>
                    </a:solidFill>
                  </a:rPr>
                  <a:t>背脊和溪谷可以被看作是对自然兴趣点或者局部极值点的补充</a:t>
                </a:r>
                <a:r>
                  <a:rPr lang="zh-CN" altLang="zh-CN" dirty="0" smtClean="0">
                    <a:solidFill>
                      <a:srgbClr val="C00000"/>
                    </a:solidFill>
                  </a:rPr>
                  <a:t>。</a:t>
                </a:r>
                <a:endParaRPr lang="en-US" altLang="zh-CN" dirty="0" smtClean="0">
                  <a:solidFill>
                    <a:srgbClr val="C00000"/>
                  </a:solidFill>
                </a:endParaRPr>
              </a:p>
              <a:p>
                <a:r>
                  <a:rPr lang="zh-CN" altLang="zh-CN" dirty="0"/>
                  <a:t>背脊检测的目的通常是获取细长目标的对称主轴，而边缘检测的目的则是获取目标的</a:t>
                </a:r>
                <a:r>
                  <a:rPr lang="zh-CN" altLang="zh-CN" dirty="0" smtClean="0"/>
                  <a:t>边界。</a:t>
                </a:r>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1635" r="-168"/>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51</a:t>
            </a:fld>
            <a:endParaRPr lang="zh-CN" altLang="en-US"/>
          </a:p>
        </p:txBody>
      </p:sp>
    </p:spTree>
    <p:extLst>
      <p:ext uri="{BB962C8B-B14F-4D97-AF65-F5344CB8AC3E}">
        <p14:creationId xmlns:p14="http://schemas.microsoft.com/office/powerpoint/2010/main" val="105461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Effect transition="in" filter="wipe(down)">
                                      <p:cBhvr>
                                        <p:cTn id="61" dur="580">
                                          <p:stCondLst>
                                            <p:cond delay="0"/>
                                          </p:stCondLst>
                                        </p:cTn>
                                        <p:tgtEl>
                                          <p:spTgt spid="3">
                                            <p:txEl>
                                              <p:pRg st="4" end="4"/>
                                            </p:txEl>
                                          </p:spTgt>
                                        </p:tgtEl>
                                      </p:cBhvr>
                                    </p:animEffect>
                                    <p:anim calcmode="lin" valueType="num">
                                      <p:cBhvr>
                                        <p:cTn id="62"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4" end="4"/>
                                            </p:txEl>
                                          </p:spTgt>
                                        </p:tgtEl>
                                      </p:cBhvr>
                                      <p:to x="100000" y="60000"/>
                                    </p:animScale>
                                    <p:animScale>
                                      <p:cBhvr>
                                        <p:cTn id="68" dur="166" decel="50000">
                                          <p:stCondLst>
                                            <p:cond delay="676"/>
                                          </p:stCondLst>
                                        </p:cTn>
                                        <p:tgtEl>
                                          <p:spTgt spid="3">
                                            <p:txEl>
                                              <p:pRg st="4" end="4"/>
                                            </p:txEl>
                                          </p:spTgt>
                                        </p:tgtEl>
                                      </p:cBhvr>
                                      <p:to x="100000" y="100000"/>
                                    </p:animScale>
                                    <p:animScale>
                                      <p:cBhvr>
                                        <p:cTn id="69" dur="26">
                                          <p:stCondLst>
                                            <p:cond delay="1312"/>
                                          </p:stCondLst>
                                        </p:cTn>
                                        <p:tgtEl>
                                          <p:spTgt spid="3">
                                            <p:txEl>
                                              <p:pRg st="4" end="4"/>
                                            </p:txEl>
                                          </p:spTgt>
                                        </p:tgtEl>
                                      </p:cBhvr>
                                      <p:to x="100000" y="80000"/>
                                    </p:animScale>
                                    <p:animScale>
                                      <p:cBhvr>
                                        <p:cTn id="70" dur="166" decel="50000">
                                          <p:stCondLst>
                                            <p:cond delay="1338"/>
                                          </p:stCondLst>
                                        </p:cTn>
                                        <p:tgtEl>
                                          <p:spTgt spid="3">
                                            <p:txEl>
                                              <p:pRg st="4" end="4"/>
                                            </p:txEl>
                                          </p:spTgt>
                                        </p:tgtEl>
                                      </p:cBhvr>
                                      <p:to x="100000" y="100000"/>
                                    </p:animScale>
                                    <p:animScale>
                                      <p:cBhvr>
                                        <p:cTn id="71" dur="26">
                                          <p:stCondLst>
                                            <p:cond delay="1642"/>
                                          </p:stCondLst>
                                        </p:cTn>
                                        <p:tgtEl>
                                          <p:spTgt spid="3">
                                            <p:txEl>
                                              <p:pRg st="4" end="4"/>
                                            </p:txEl>
                                          </p:spTgt>
                                        </p:tgtEl>
                                      </p:cBhvr>
                                      <p:to x="100000" y="90000"/>
                                    </p:animScale>
                                    <p:animScale>
                                      <p:cBhvr>
                                        <p:cTn id="72" dur="166" decel="50000">
                                          <p:stCondLst>
                                            <p:cond delay="1668"/>
                                          </p:stCondLst>
                                        </p:cTn>
                                        <p:tgtEl>
                                          <p:spTgt spid="3">
                                            <p:txEl>
                                              <p:pRg st="4" end="4"/>
                                            </p:txEl>
                                          </p:spTgt>
                                        </p:tgtEl>
                                      </p:cBhvr>
                                      <p:to x="100000" y="100000"/>
                                    </p:animScale>
                                    <p:animScale>
                                      <p:cBhvr>
                                        <p:cTn id="73" dur="26">
                                          <p:stCondLst>
                                            <p:cond delay="1808"/>
                                          </p:stCondLst>
                                        </p:cTn>
                                        <p:tgtEl>
                                          <p:spTgt spid="3">
                                            <p:txEl>
                                              <p:pRg st="4" end="4"/>
                                            </p:txEl>
                                          </p:spTgt>
                                        </p:tgtEl>
                                      </p:cBhvr>
                                      <p:to x="100000" y="95000"/>
                                    </p:animScale>
                                    <p:animScale>
                                      <p:cBhvr>
                                        <p:cTn id="74"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背脊检测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52</a:t>
            </a:fld>
            <a:endParaRPr lang="zh-CN" altLang="en-US"/>
          </a:p>
        </p:txBody>
      </p:sp>
      <p:pic>
        <p:nvPicPr>
          <p:cNvPr id="6" name="图片 5" descr="2010_04_15_二值 Lena 图像彩色格式.bmp"/>
          <p:cNvPicPr/>
          <p:nvPr/>
        </p:nvPicPr>
        <p:blipFill>
          <a:blip r:embed="rId2" cstate="print"/>
          <a:stretch>
            <a:fillRect/>
          </a:stretch>
        </p:blipFill>
        <p:spPr>
          <a:xfrm>
            <a:off x="755576" y="1628801"/>
            <a:ext cx="2386500" cy="2281833"/>
          </a:xfrm>
          <a:prstGeom prst="rect">
            <a:avLst/>
          </a:prstGeom>
        </p:spPr>
      </p:pic>
      <p:pic>
        <p:nvPicPr>
          <p:cNvPr id="7" name="图片 6" descr="2010_04_15_二值 Lena 图像彩色格式_Horn_脊背.bmp"/>
          <p:cNvPicPr/>
          <p:nvPr/>
        </p:nvPicPr>
        <p:blipFill>
          <a:blip r:embed="rId3" cstate="print"/>
          <a:stretch>
            <a:fillRect/>
          </a:stretch>
        </p:blipFill>
        <p:spPr>
          <a:xfrm>
            <a:off x="4777788" y="1628800"/>
            <a:ext cx="2386500" cy="2281833"/>
          </a:xfrm>
          <a:prstGeom prst="rect">
            <a:avLst/>
          </a:prstGeom>
        </p:spPr>
      </p:pic>
      <p:pic>
        <p:nvPicPr>
          <p:cNvPr id="8" name="图片 7" descr="2010_04_13_彩色几何图形.bmp"/>
          <p:cNvPicPr/>
          <p:nvPr/>
        </p:nvPicPr>
        <p:blipFill>
          <a:blip r:embed="rId4" cstate="print"/>
          <a:stretch>
            <a:fillRect/>
          </a:stretch>
        </p:blipFill>
        <p:spPr>
          <a:xfrm>
            <a:off x="755576" y="4099495"/>
            <a:ext cx="2386500" cy="2281833"/>
          </a:xfrm>
          <a:prstGeom prst="rect">
            <a:avLst/>
          </a:prstGeom>
        </p:spPr>
      </p:pic>
      <p:pic>
        <p:nvPicPr>
          <p:cNvPr id="9" name="图片 8" descr="2010_04_15_彩色几何图形_Horn_脊背.bmp"/>
          <p:cNvPicPr/>
          <p:nvPr/>
        </p:nvPicPr>
        <p:blipFill>
          <a:blip r:embed="rId5" cstate="print"/>
          <a:stretch>
            <a:fillRect/>
          </a:stretch>
        </p:blipFill>
        <p:spPr>
          <a:xfrm>
            <a:off x="4777787" y="4099495"/>
            <a:ext cx="2386500" cy="2281833"/>
          </a:xfrm>
          <a:prstGeom prst="rect">
            <a:avLst/>
          </a:prstGeom>
        </p:spPr>
      </p:pic>
      <p:sp>
        <p:nvSpPr>
          <p:cNvPr id="10" name="右箭头 9"/>
          <p:cNvSpPr/>
          <p:nvPr/>
        </p:nvSpPr>
        <p:spPr>
          <a:xfrm>
            <a:off x="3216548" y="2636912"/>
            <a:ext cx="144016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3254648" y="4988383"/>
            <a:ext cx="1440160"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373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特征描述子</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a:t>兴趣点，可以看作是图像或者相应的尺度空间中的一点，这点对于所处理的任务来说应该是属于“令人感兴趣”的</a:t>
            </a:r>
            <a:r>
              <a:rPr lang="zh-CN" altLang="zh-CN" dirty="0" smtClean="0"/>
              <a:t>；</a:t>
            </a:r>
            <a:endParaRPr lang="en-US" altLang="zh-CN" dirty="0" smtClean="0"/>
          </a:p>
          <a:p>
            <a:pPr lvl="1"/>
            <a:r>
              <a:rPr lang="zh-CN" altLang="zh-CN" dirty="0" smtClean="0">
                <a:solidFill>
                  <a:srgbClr val="C00000"/>
                </a:solidFill>
              </a:rPr>
              <a:t>所谓</a:t>
            </a:r>
            <a:r>
              <a:rPr lang="zh-CN" altLang="zh-CN" dirty="0">
                <a:solidFill>
                  <a:srgbClr val="C00000"/>
                </a:solidFill>
              </a:rPr>
              <a:t>“令人感兴趣”，就是所检测的点能够最大程度的反映出当前图像区别于其它图像的特点，并具有诸多的性质，如检测可重复性、仿射不变性和光照不变性等等</a:t>
            </a:r>
            <a:r>
              <a:rPr lang="zh-CN" altLang="zh-CN" dirty="0" smtClean="0">
                <a:solidFill>
                  <a:srgbClr val="C00000"/>
                </a:solidFill>
              </a:rPr>
              <a:t>。</a:t>
            </a:r>
            <a:endParaRPr lang="en-US" altLang="zh-CN" dirty="0" smtClean="0">
              <a:solidFill>
                <a:srgbClr val="C00000"/>
              </a:solidFill>
            </a:endParaRPr>
          </a:p>
          <a:p>
            <a:r>
              <a:rPr lang="zh-CN" altLang="zh-CN" dirty="0"/>
              <a:t>兴趣点，一般涉及两个方面，分别为点的位置确定和点所在邻域的特征刻画</a:t>
            </a:r>
            <a:r>
              <a:rPr lang="zh-CN" altLang="zh-CN" dirty="0" smtClean="0"/>
              <a:t>。</a:t>
            </a:r>
            <a:endParaRPr lang="en-US" altLang="zh-CN" dirty="0" smtClean="0"/>
          </a:p>
          <a:p>
            <a:pPr lvl="1"/>
            <a:r>
              <a:rPr lang="zh-CN" altLang="zh-CN" dirty="0">
                <a:solidFill>
                  <a:srgbClr val="00B050"/>
                </a:solidFill>
              </a:rPr>
              <a:t>特征描述子并不是完全独立于兴趣点检测的，其不但需要点的水平和垂直坐标，所在邻域的形状信息（包括尺寸和朝向等），而且还涉及点所在尺度空间的位置等等。</a:t>
            </a:r>
            <a:endParaRPr lang="zh-CN" altLang="en-US" dirty="0">
              <a:solidFill>
                <a:srgbClr val="00B05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53</a:t>
            </a:fld>
            <a:endParaRPr lang="zh-CN" altLang="en-US"/>
          </a:p>
        </p:txBody>
      </p:sp>
    </p:spTree>
    <p:extLst>
      <p:ext uri="{BB962C8B-B14F-4D97-AF65-F5344CB8AC3E}">
        <p14:creationId xmlns:p14="http://schemas.microsoft.com/office/powerpoint/2010/main" val="32273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特征描述子</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SIFT</a:t>
            </a:r>
          </a:p>
          <a:p>
            <a:pPr lvl="1"/>
            <a:r>
              <a:rPr lang="en-US" altLang="zh-CN" dirty="0">
                <a:solidFill>
                  <a:srgbClr val="C00000"/>
                </a:solidFill>
              </a:rPr>
              <a:t>Scale-invariant feature </a:t>
            </a:r>
            <a:r>
              <a:rPr lang="en-US" altLang="zh-CN" dirty="0" smtClean="0">
                <a:solidFill>
                  <a:srgbClr val="C00000"/>
                </a:solidFill>
              </a:rPr>
              <a:t>transform</a:t>
            </a:r>
          </a:p>
          <a:p>
            <a:pPr lvl="2"/>
            <a:r>
              <a:rPr lang="zh-CN" altLang="zh-CN" dirty="0">
                <a:solidFill>
                  <a:srgbClr val="00B050"/>
                </a:solidFill>
              </a:rPr>
              <a:t>尺度空间极值</a:t>
            </a:r>
            <a:r>
              <a:rPr lang="zh-CN" altLang="zh-CN" dirty="0" smtClean="0">
                <a:solidFill>
                  <a:srgbClr val="00B050"/>
                </a:solidFill>
              </a:rPr>
              <a:t>检测</a:t>
            </a:r>
            <a:endParaRPr lang="en-US" altLang="zh-CN" dirty="0" smtClean="0">
              <a:solidFill>
                <a:srgbClr val="00B050"/>
              </a:solidFill>
            </a:endParaRPr>
          </a:p>
          <a:p>
            <a:pPr lvl="2"/>
            <a:r>
              <a:rPr lang="zh-CN" altLang="zh-CN" dirty="0">
                <a:solidFill>
                  <a:srgbClr val="00B050"/>
                </a:solidFill>
              </a:rPr>
              <a:t>精确关键点</a:t>
            </a:r>
            <a:r>
              <a:rPr lang="zh-CN" altLang="zh-CN" dirty="0" smtClean="0">
                <a:solidFill>
                  <a:srgbClr val="00B050"/>
                </a:solidFill>
              </a:rPr>
              <a:t>定位</a:t>
            </a:r>
            <a:endParaRPr lang="en-US" altLang="zh-CN" dirty="0" smtClean="0">
              <a:solidFill>
                <a:srgbClr val="00B050"/>
              </a:solidFill>
            </a:endParaRPr>
          </a:p>
          <a:p>
            <a:pPr lvl="2"/>
            <a:r>
              <a:rPr lang="zh-CN" altLang="zh-CN" dirty="0">
                <a:solidFill>
                  <a:srgbClr val="00B050"/>
                </a:solidFill>
              </a:rPr>
              <a:t>方向</a:t>
            </a:r>
            <a:r>
              <a:rPr lang="zh-CN" altLang="zh-CN" dirty="0" smtClean="0">
                <a:solidFill>
                  <a:srgbClr val="00B050"/>
                </a:solidFill>
              </a:rPr>
              <a:t>赋值</a:t>
            </a:r>
            <a:endParaRPr lang="en-US" altLang="zh-CN" dirty="0" smtClean="0">
              <a:solidFill>
                <a:srgbClr val="00B050"/>
              </a:solidFill>
            </a:endParaRPr>
          </a:p>
          <a:p>
            <a:pPr lvl="2"/>
            <a:r>
              <a:rPr lang="zh-CN" altLang="zh-CN" dirty="0">
                <a:solidFill>
                  <a:srgbClr val="00B050"/>
                </a:solidFill>
              </a:rPr>
              <a:t>关键点描述子</a:t>
            </a:r>
            <a:endParaRPr lang="en-US" altLang="zh-CN" dirty="0" smtClean="0">
              <a:solidFill>
                <a:srgbClr val="00B050"/>
              </a:solidFill>
            </a:endParaRPr>
          </a:p>
          <a:p>
            <a:r>
              <a:rPr lang="en-US" altLang="zh-CN" dirty="0" smtClean="0"/>
              <a:t>SURF</a:t>
            </a:r>
          </a:p>
          <a:p>
            <a:pPr lvl="1"/>
            <a:r>
              <a:rPr lang="en-US" altLang="zh-CN" dirty="0">
                <a:solidFill>
                  <a:srgbClr val="C00000"/>
                </a:solidFill>
              </a:rPr>
              <a:t>Speeded Up Robust Features </a:t>
            </a:r>
            <a:endParaRPr lang="en-US" altLang="zh-CN" dirty="0" smtClean="0">
              <a:solidFill>
                <a:srgbClr val="C00000"/>
              </a:solidFill>
            </a:endParaRPr>
          </a:p>
          <a:p>
            <a:r>
              <a:rPr lang="en-US" altLang="zh-CN" dirty="0" smtClean="0"/>
              <a:t>GLOH</a:t>
            </a:r>
          </a:p>
          <a:p>
            <a:pPr lvl="1"/>
            <a:r>
              <a:rPr lang="en-US" altLang="zh-CN" dirty="0">
                <a:solidFill>
                  <a:srgbClr val="C00000"/>
                </a:solidFill>
              </a:rPr>
              <a:t>Gradient Location and </a:t>
            </a:r>
            <a:r>
              <a:rPr lang="en-US" altLang="zh-CN" dirty="0" smtClean="0">
                <a:solidFill>
                  <a:srgbClr val="C00000"/>
                </a:solidFill>
              </a:rPr>
              <a:t>Orientation</a:t>
            </a:r>
          </a:p>
          <a:p>
            <a:r>
              <a:rPr lang="zh-CN" altLang="zh-CN" dirty="0" smtClean="0"/>
              <a:t>形状上下文</a:t>
            </a:r>
            <a:endParaRPr lang="en-US" altLang="zh-CN" dirty="0" smtClean="0"/>
          </a:p>
          <a:p>
            <a:pPr lvl="1"/>
            <a:r>
              <a:rPr lang="en-US" altLang="zh-CN" dirty="0">
                <a:solidFill>
                  <a:srgbClr val="C00000"/>
                </a:solidFill>
              </a:rPr>
              <a:t>Shape context</a:t>
            </a:r>
            <a:endParaRPr lang="zh-CN" altLang="en-US" dirty="0">
              <a:solidFill>
                <a:srgbClr val="C0000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54</a:t>
            </a:fld>
            <a:endParaRPr lang="zh-CN" altLang="en-US"/>
          </a:p>
        </p:txBody>
      </p:sp>
    </p:spTree>
    <p:extLst>
      <p:ext uri="{BB962C8B-B14F-4D97-AF65-F5344CB8AC3E}">
        <p14:creationId xmlns:p14="http://schemas.microsoft.com/office/powerpoint/2010/main" val="5805144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SIFT</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SIFT</a:t>
            </a:r>
            <a:r>
              <a:rPr lang="zh-CN" altLang="zh-CN" dirty="0"/>
              <a:t>特征可以从混乱的背景中和在局部遮挡的情况下进行鲁棒的目标识别，其原因就是</a:t>
            </a:r>
            <a:r>
              <a:rPr lang="en-US" altLang="zh-CN" dirty="0"/>
              <a:t>SIFT</a:t>
            </a:r>
            <a:r>
              <a:rPr lang="zh-CN" altLang="zh-CN" dirty="0"/>
              <a:t>特征描述子对</a:t>
            </a:r>
            <a:r>
              <a:rPr lang="zh-CN" altLang="zh-CN" dirty="0">
                <a:solidFill>
                  <a:srgbClr val="C00000"/>
                </a:solidFill>
              </a:rPr>
              <a:t>尺度、朝向和仿射形变</a:t>
            </a:r>
            <a:r>
              <a:rPr lang="zh-CN" altLang="zh-CN" dirty="0"/>
              <a:t>具有良好的不变性，并对光照改变具有局部的不变性（只需要</a:t>
            </a:r>
            <a:r>
              <a:rPr lang="zh-CN" altLang="zh-CN" dirty="0">
                <a:solidFill>
                  <a:srgbClr val="00B050"/>
                </a:solidFill>
              </a:rPr>
              <a:t>三个</a:t>
            </a:r>
            <a:r>
              <a:rPr lang="en-US" altLang="zh-CN" dirty="0">
                <a:solidFill>
                  <a:srgbClr val="00B050"/>
                </a:solidFill>
              </a:rPr>
              <a:t>SIFT</a:t>
            </a:r>
            <a:r>
              <a:rPr lang="zh-CN" altLang="zh-CN" dirty="0">
                <a:solidFill>
                  <a:srgbClr val="00B050"/>
                </a:solidFill>
              </a:rPr>
              <a:t>特征</a:t>
            </a:r>
            <a:r>
              <a:rPr lang="zh-CN" altLang="zh-CN" dirty="0"/>
              <a:t>就足够计算目标的位置和姿态）</a:t>
            </a:r>
            <a:r>
              <a:rPr lang="zh-CN" altLang="zh-CN" dirty="0" smtClean="0"/>
              <a:t>。</a:t>
            </a:r>
            <a:endParaRPr lang="en-US" altLang="zh-CN" dirty="0" smtClean="0"/>
          </a:p>
          <a:p>
            <a:r>
              <a:rPr lang="en-US" altLang="zh-CN" dirty="0"/>
              <a:t>SIFT</a:t>
            </a:r>
            <a:r>
              <a:rPr lang="zh-CN" altLang="zh-CN" dirty="0"/>
              <a:t>特征属于局部特征，并基于特定兴趣点上的目标外观信息</a:t>
            </a:r>
            <a:r>
              <a:rPr lang="zh-CN" altLang="zh-CN" dirty="0" smtClean="0"/>
              <a:t>。</a:t>
            </a:r>
            <a:endParaRPr lang="en-US" altLang="zh-CN" dirty="0" smtClean="0"/>
          </a:p>
          <a:p>
            <a:pPr lvl="1"/>
            <a:r>
              <a:rPr lang="zh-CN" altLang="zh-CN" dirty="0">
                <a:solidFill>
                  <a:srgbClr val="0000FF"/>
                </a:solidFill>
              </a:rPr>
              <a:t>尺度空间极值</a:t>
            </a:r>
            <a:r>
              <a:rPr lang="zh-CN" altLang="zh-CN" dirty="0" smtClean="0">
                <a:solidFill>
                  <a:srgbClr val="0000FF"/>
                </a:solidFill>
              </a:rPr>
              <a:t>检测</a:t>
            </a:r>
            <a:endParaRPr lang="en-US" altLang="zh-CN" dirty="0" smtClean="0">
              <a:solidFill>
                <a:srgbClr val="0000FF"/>
              </a:solidFill>
            </a:endParaRPr>
          </a:p>
          <a:p>
            <a:pPr lvl="1"/>
            <a:r>
              <a:rPr lang="zh-CN" altLang="zh-CN" dirty="0">
                <a:solidFill>
                  <a:srgbClr val="0000FF"/>
                </a:solidFill>
              </a:rPr>
              <a:t>精确关键点</a:t>
            </a:r>
            <a:r>
              <a:rPr lang="zh-CN" altLang="zh-CN" dirty="0" smtClean="0">
                <a:solidFill>
                  <a:srgbClr val="0000FF"/>
                </a:solidFill>
              </a:rPr>
              <a:t>定位</a:t>
            </a:r>
            <a:endParaRPr lang="en-US" altLang="zh-CN" dirty="0" smtClean="0">
              <a:solidFill>
                <a:srgbClr val="0000FF"/>
              </a:solidFill>
            </a:endParaRPr>
          </a:p>
          <a:p>
            <a:pPr lvl="1"/>
            <a:r>
              <a:rPr lang="zh-CN" altLang="zh-CN" dirty="0">
                <a:solidFill>
                  <a:srgbClr val="0000FF"/>
                </a:solidFill>
              </a:rPr>
              <a:t>方向</a:t>
            </a:r>
            <a:r>
              <a:rPr lang="zh-CN" altLang="zh-CN" dirty="0" smtClean="0">
                <a:solidFill>
                  <a:srgbClr val="0000FF"/>
                </a:solidFill>
              </a:rPr>
              <a:t>赋值</a:t>
            </a:r>
            <a:endParaRPr lang="en-US" altLang="zh-CN" dirty="0" smtClean="0">
              <a:solidFill>
                <a:srgbClr val="0000FF"/>
              </a:solidFill>
            </a:endParaRPr>
          </a:p>
          <a:p>
            <a:pPr lvl="1"/>
            <a:r>
              <a:rPr lang="zh-CN" altLang="zh-CN" dirty="0">
                <a:solidFill>
                  <a:srgbClr val="0000FF"/>
                </a:solidFill>
              </a:rPr>
              <a:t>关键点描述子</a:t>
            </a:r>
            <a:endParaRPr lang="zh-CN" altLang="en-US" dirty="0">
              <a:solidFill>
                <a:srgbClr val="0000FF"/>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55</a:t>
            </a:fld>
            <a:endParaRPr lang="zh-CN" altLang="en-US"/>
          </a:p>
        </p:txBody>
      </p:sp>
    </p:spTree>
    <p:extLst>
      <p:ext uri="{BB962C8B-B14F-4D97-AF65-F5344CB8AC3E}">
        <p14:creationId xmlns:p14="http://schemas.microsoft.com/office/powerpoint/2010/main" val="31753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尺度空间极值检测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zh-CN" dirty="0"/>
                  <a:t>一个图像的尺度空间可以定义为一个函数</a:t>
                </a:r>
                <a14:m>
                  <m:oMath xmlns:m="http://schemas.openxmlformats.org/officeDocument/2006/math">
                    <m:r>
                      <a:rPr lang="en-US" altLang="zh-CN" i="1"/>
                      <m:t>𝐿</m:t>
                    </m:r>
                    <m:r>
                      <a:rPr lang="en-US" altLang="zh-CN" i="1"/>
                      <m:t>(</m:t>
                    </m:r>
                    <m:r>
                      <a:rPr lang="en-US" altLang="zh-CN" i="1"/>
                      <m:t>𝑥</m:t>
                    </m:r>
                    <m:r>
                      <a:rPr lang="en-US" altLang="zh-CN" i="1"/>
                      <m:t>,</m:t>
                    </m:r>
                    <m:r>
                      <a:rPr lang="en-US" altLang="zh-CN" i="1"/>
                      <m:t>𝑦</m:t>
                    </m:r>
                    <m:r>
                      <a:rPr lang="en-US" altLang="zh-CN" i="1"/>
                      <m:t>,</m:t>
                    </m:r>
                    <m:r>
                      <a:rPr lang="en-US" altLang="zh-CN" i="1"/>
                      <m:t>𝜎</m:t>
                    </m:r>
                    <m:r>
                      <a:rPr lang="en-US" altLang="zh-CN" i="1"/>
                      <m:t>)</m:t>
                    </m:r>
                  </m:oMath>
                </a14:m>
                <a:r>
                  <a:rPr lang="zh-CN" altLang="zh-CN" dirty="0"/>
                  <a:t>，其通过变尺度高斯函数</a:t>
                </a:r>
                <a14:m>
                  <m:oMath xmlns:m="http://schemas.openxmlformats.org/officeDocument/2006/math">
                    <m:r>
                      <a:rPr lang="en-US" altLang="zh-CN" i="1"/>
                      <m:t>𝐺</m:t>
                    </m:r>
                    <m:r>
                      <a:rPr lang="en-US" altLang="zh-CN" i="1"/>
                      <m:t>(</m:t>
                    </m:r>
                    <m:r>
                      <a:rPr lang="en-US" altLang="zh-CN" i="1"/>
                      <m:t>𝑥</m:t>
                    </m:r>
                    <m:r>
                      <a:rPr lang="en-US" altLang="zh-CN" i="1"/>
                      <m:t>,</m:t>
                    </m:r>
                    <m:r>
                      <a:rPr lang="en-US" altLang="zh-CN" i="1"/>
                      <m:t>𝑦</m:t>
                    </m:r>
                    <m:r>
                      <a:rPr lang="en-US" altLang="zh-CN" i="1"/>
                      <m:t>,</m:t>
                    </m:r>
                    <m:r>
                      <a:rPr lang="en-US" altLang="zh-CN" i="1"/>
                      <m:t>𝜎</m:t>
                    </m:r>
                    <m:r>
                      <a:rPr lang="en-US" altLang="zh-CN" i="1"/>
                      <m:t>)</m:t>
                    </m:r>
                  </m:oMath>
                </a14:m>
                <a:r>
                  <a:rPr lang="zh-CN" altLang="zh-CN" dirty="0"/>
                  <a:t>与输入图像</a:t>
                </a:r>
                <a14:m>
                  <m:oMath xmlns:m="http://schemas.openxmlformats.org/officeDocument/2006/math">
                    <m:r>
                      <a:rPr lang="en-US" altLang="zh-CN" i="1"/>
                      <m:t>𝐼</m:t>
                    </m:r>
                    <m:r>
                      <a:rPr lang="en-US" altLang="zh-CN" i="1"/>
                      <m:t>(</m:t>
                    </m:r>
                    <m:r>
                      <a:rPr lang="en-US" altLang="zh-CN" i="1"/>
                      <m:t>𝑥</m:t>
                    </m:r>
                    <m:r>
                      <a:rPr lang="en-US" altLang="zh-CN" i="1"/>
                      <m:t>,</m:t>
                    </m:r>
                    <m:r>
                      <a:rPr lang="en-US" altLang="zh-CN" i="1"/>
                      <m:t>𝑦</m:t>
                    </m:r>
                    <m:r>
                      <a:rPr lang="en-US" altLang="zh-CN" i="1"/>
                      <m:t>)</m:t>
                    </m:r>
                  </m:oMath>
                </a14:m>
                <a:r>
                  <a:rPr lang="zh-CN" altLang="zh-CN" dirty="0"/>
                  <a:t>进行卷积产生</a:t>
                </a:r>
                <a:r>
                  <a:rPr lang="zh-CN" altLang="zh-CN" dirty="0" smtClean="0"/>
                  <a:t>：</a:t>
                </a:r>
                <a:endParaRPr lang="en-US" altLang="zh-CN" dirty="0" smtClean="0"/>
              </a:p>
              <a:p>
                <a:pPr lvl="1"/>
                <a14:m>
                  <m:oMath xmlns:m="http://schemas.openxmlformats.org/officeDocument/2006/math">
                    <m:r>
                      <a:rPr lang="en-US" altLang="zh-CN" i="1" smtClean="0">
                        <a:solidFill>
                          <a:srgbClr val="C00000"/>
                        </a:solidFill>
                      </a:rPr>
                      <m:t>𝐿</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𝜎</m:t>
                        </m:r>
                      </m:e>
                    </m:d>
                    <m:r>
                      <a:rPr lang="en-US" altLang="zh-CN" i="1">
                        <a:solidFill>
                          <a:srgbClr val="C00000"/>
                        </a:solidFill>
                      </a:rPr>
                      <m:t>= </m:t>
                    </m:r>
                    <m:r>
                      <a:rPr lang="en-US" altLang="zh-CN" i="1">
                        <a:solidFill>
                          <a:srgbClr val="C00000"/>
                        </a:solidFill>
                      </a:rPr>
                      <m:t>𝐺</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𝜎</m:t>
                        </m:r>
                      </m:e>
                    </m:d>
                    <m:r>
                      <a:rPr lang="en-US" altLang="zh-CN" i="1">
                        <a:solidFill>
                          <a:srgbClr val="C00000"/>
                        </a:solidFill>
                      </a:rPr>
                      <m:t>∗ </m:t>
                    </m:r>
                    <m:r>
                      <a:rPr lang="en-US" altLang="zh-CN" i="1">
                        <a:solidFill>
                          <a:srgbClr val="C00000"/>
                        </a:solidFill>
                      </a:rPr>
                      <m:t>𝐼</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e>
                    </m:d>
                    <m:r>
                      <a:rPr lang="zh-CN" altLang="zh-CN"/>
                      <m:t>，</m:t>
                    </m:r>
                  </m:oMath>
                </a14:m>
                <a:endParaRPr lang="en-US" altLang="zh-CN" dirty="0" smtClean="0"/>
              </a:p>
              <a:p>
                <a:pPr lvl="2"/>
                <a:r>
                  <a:rPr lang="zh-CN" altLang="zh-CN" dirty="0"/>
                  <a:t>其中</a:t>
                </a:r>
                <a14:m>
                  <m:oMath xmlns:m="http://schemas.openxmlformats.org/officeDocument/2006/math">
                    <m:r>
                      <a:rPr lang="en-US" altLang="zh-CN" i="1"/>
                      <m:t>∗</m:t>
                    </m:r>
                  </m:oMath>
                </a14:m>
                <a:r>
                  <a:rPr lang="zh-CN" altLang="zh-CN" dirty="0"/>
                  <a:t>表示在</a:t>
                </a:r>
                <a14:m>
                  <m:oMath xmlns:m="http://schemas.openxmlformats.org/officeDocument/2006/math">
                    <m:r>
                      <a:rPr lang="en-US" altLang="zh-CN" i="1"/>
                      <m:t>𝑥</m:t>
                    </m:r>
                  </m:oMath>
                </a14:m>
                <a:r>
                  <a:rPr lang="zh-CN" altLang="zh-CN" dirty="0"/>
                  <a:t>和</a:t>
                </a:r>
                <a14:m>
                  <m:oMath xmlns:m="http://schemas.openxmlformats.org/officeDocument/2006/math">
                    <m:r>
                      <a:rPr lang="en-US" altLang="zh-CN" i="1"/>
                      <m:t>𝑦</m:t>
                    </m:r>
                  </m:oMath>
                </a14:m>
                <a:r>
                  <a:rPr lang="zh-CN" altLang="zh-CN" dirty="0"/>
                  <a:t>上的卷积操作，并</a:t>
                </a:r>
                <a:r>
                  <a:rPr lang="zh-CN" altLang="zh-CN" dirty="0" smtClean="0"/>
                  <a:t>有</a:t>
                </a:r>
                <a:endParaRPr lang="en-US" altLang="zh-CN" dirty="0" smtClean="0"/>
              </a:p>
              <a:p>
                <a:pPr lvl="3"/>
                <a14:m>
                  <m:oMath xmlns:m="http://schemas.openxmlformats.org/officeDocument/2006/math">
                    <m:r>
                      <a:rPr lang="en-US" altLang="zh-CN" i="1" smtClean="0">
                        <a:solidFill>
                          <a:srgbClr val="C00000"/>
                        </a:solidFill>
                      </a:rPr>
                      <m:t>𝐺</m:t>
                    </m:r>
                    <m:d>
                      <m:dPr>
                        <m:ctrlPr>
                          <a:rPr lang="zh-CN" altLang="zh-CN" i="1">
                            <a:solidFill>
                              <a:srgbClr val="C00000"/>
                            </a:solidFill>
                          </a:rPr>
                        </m:ctrlPr>
                      </m:dPr>
                      <m:e>
                        <m:r>
                          <a:rPr lang="en-US" altLang="zh-CN" i="1">
                            <a:solidFill>
                              <a:srgbClr val="C00000"/>
                            </a:solidFill>
                          </a:rPr>
                          <m:t>𝑥</m:t>
                        </m:r>
                        <m:r>
                          <a:rPr lang="en-US" altLang="zh-CN" i="1">
                            <a:solidFill>
                              <a:srgbClr val="C00000"/>
                            </a:solidFill>
                          </a:rPr>
                          <m:t>,</m:t>
                        </m:r>
                        <m:r>
                          <a:rPr lang="en-US" altLang="zh-CN" i="1">
                            <a:solidFill>
                              <a:srgbClr val="C00000"/>
                            </a:solidFill>
                          </a:rPr>
                          <m:t>𝑦</m:t>
                        </m:r>
                        <m:r>
                          <a:rPr lang="en-US" altLang="zh-CN" i="1">
                            <a:solidFill>
                              <a:srgbClr val="C00000"/>
                            </a:solidFill>
                          </a:rPr>
                          <m:t>,</m:t>
                        </m:r>
                        <m:r>
                          <a:rPr lang="en-US" altLang="zh-CN" i="1">
                            <a:solidFill>
                              <a:srgbClr val="C00000"/>
                            </a:solidFill>
                          </a:rPr>
                          <m:t>𝜎</m:t>
                        </m:r>
                      </m:e>
                    </m:d>
                    <m:r>
                      <a:rPr lang="en-US" altLang="zh-CN" i="1">
                        <a:solidFill>
                          <a:srgbClr val="C00000"/>
                        </a:solidFill>
                      </a:rPr>
                      <m:t>=</m:t>
                    </m:r>
                    <m:f>
                      <m:fPr>
                        <m:ctrlPr>
                          <a:rPr lang="zh-CN" altLang="zh-CN" i="1">
                            <a:solidFill>
                              <a:srgbClr val="C00000"/>
                            </a:solidFill>
                          </a:rPr>
                        </m:ctrlPr>
                      </m:fPr>
                      <m:num>
                        <m:r>
                          <a:rPr lang="en-US" altLang="zh-CN" i="1">
                            <a:solidFill>
                              <a:srgbClr val="C00000"/>
                            </a:solidFill>
                          </a:rPr>
                          <m:t>1</m:t>
                        </m:r>
                      </m:num>
                      <m:den>
                        <m:sSup>
                          <m:sSupPr>
                            <m:ctrlPr>
                              <a:rPr lang="zh-CN" altLang="zh-CN" i="1">
                                <a:solidFill>
                                  <a:srgbClr val="C00000"/>
                                </a:solidFill>
                              </a:rPr>
                            </m:ctrlPr>
                          </m:sSupPr>
                          <m:e>
                            <m:r>
                              <a:rPr lang="en-US" altLang="zh-CN" i="1">
                                <a:solidFill>
                                  <a:srgbClr val="C00000"/>
                                </a:solidFill>
                              </a:rPr>
                              <m:t>2</m:t>
                            </m:r>
                            <m:r>
                              <a:rPr lang="en-US" altLang="zh-CN" i="1">
                                <a:solidFill>
                                  <a:srgbClr val="C00000"/>
                                </a:solidFill>
                              </a:rPr>
                              <m:t>𝜋𝜎</m:t>
                            </m:r>
                          </m:e>
                          <m:sup>
                            <m:r>
                              <a:rPr lang="en-US" altLang="zh-CN" i="1">
                                <a:solidFill>
                                  <a:srgbClr val="C00000"/>
                                </a:solidFill>
                              </a:rPr>
                              <m:t>2</m:t>
                            </m:r>
                          </m:sup>
                        </m:sSup>
                      </m:den>
                    </m:f>
                    <m:sSup>
                      <m:sSupPr>
                        <m:ctrlPr>
                          <a:rPr lang="zh-CN" altLang="zh-CN" i="1">
                            <a:solidFill>
                              <a:srgbClr val="C00000"/>
                            </a:solidFill>
                          </a:rPr>
                        </m:ctrlPr>
                      </m:sSupPr>
                      <m:e>
                        <m:r>
                          <a:rPr lang="en-US" altLang="zh-CN" i="1">
                            <a:solidFill>
                              <a:srgbClr val="C00000"/>
                            </a:solidFill>
                          </a:rPr>
                          <m:t>𝑒</m:t>
                        </m:r>
                      </m:e>
                      <m:sup>
                        <m:r>
                          <a:rPr lang="en-US" altLang="zh-CN" i="1">
                            <a:solidFill>
                              <a:srgbClr val="C00000"/>
                            </a:solidFill>
                          </a:rPr>
                          <m:t>−</m:t>
                        </m:r>
                        <m:f>
                          <m:fPr>
                            <m:ctrlPr>
                              <a:rPr lang="zh-CN" altLang="zh-CN" i="1">
                                <a:solidFill>
                                  <a:srgbClr val="C00000"/>
                                </a:solidFill>
                              </a:rPr>
                            </m:ctrlPr>
                          </m:fPr>
                          <m:num>
                            <m:sSup>
                              <m:sSupPr>
                                <m:ctrlPr>
                                  <a:rPr lang="zh-CN" altLang="zh-CN" i="1">
                                    <a:solidFill>
                                      <a:srgbClr val="C00000"/>
                                    </a:solidFill>
                                  </a:rPr>
                                </m:ctrlPr>
                              </m:sSupPr>
                              <m:e>
                                <m:r>
                                  <a:rPr lang="en-US" altLang="zh-CN" i="1">
                                    <a:solidFill>
                                      <a:srgbClr val="C00000"/>
                                    </a:solidFill>
                                  </a:rPr>
                                  <m:t>𝑥</m:t>
                                </m:r>
                              </m:e>
                              <m:sup>
                                <m:r>
                                  <a:rPr lang="en-US" altLang="zh-CN" i="1">
                                    <a:solidFill>
                                      <a:srgbClr val="C00000"/>
                                    </a:solidFill>
                                  </a:rPr>
                                  <m:t>2</m:t>
                                </m:r>
                              </m:sup>
                            </m:sSup>
                            <m:r>
                              <a:rPr lang="en-US" altLang="zh-CN" i="1">
                                <a:solidFill>
                                  <a:srgbClr val="C00000"/>
                                </a:solidFill>
                              </a:rPr>
                              <m:t>+</m:t>
                            </m:r>
                            <m:sSup>
                              <m:sSupPr>
                                <m:ctrlPr>
                                  <a:rPr lang="zh-CN" altLang="zh-CN" i="1">
                                    <a:solidFill>
                                      <a:srgbClr val="C00000"/>
                                    </a:solidFill>
                                  </a:rPr>
                                </m:ctrlPr>
                              </m:sSupPr>
                              <m:e>
                                <m:r>
                                  <a:rPr lang="en-US" altLang="zh-CN" i="1">
                                    <a:solidFill>
                                      <a:srgbClr val="C00000"/>
                                    </a:solidFill>
                                  </a:rPr>
                                  <m:t>𝑦</m:t>
                                </m:r>
                              </m:e>
                              <m:sup>
                                <m:r>
                                  <a:rPr lang="en-US" altLang="zh-CN" i="1">
                                    <a:solidFill>
                                      <a:srgbClr val="C00000"/>
                                    </a:solidFill>
                                  </a:rPr>
                                  <m:t>2</m:t>
                                </m:r>
                              </m:sup>
                            </m:sSup>
                          </m:num>
                          <m:den>
                            <m:sSup>
                              <m:sSupPr>
                                <m:ctrlPr>
                                  <a:rPr lang="zh-CN" altLang="zh-CN" i="1">
                                    <a:solidFill>
                                      <a:srgbClr val="C00000"/>
                                    </a:solidFill>
                                  </a:rPr>
                                </m:ctrlPr>
                              </m:sSupPr>
                              <m:e>
                                <m:r>
                                  <a:rPr lang="en-US" altLang="zh-CN" i="1">
                                    <a:solidFill>
                                      <a:srgbClr val="C00000"/>
                                    </a:solidFill>
                                  </a:rPr>
                                  <m:t>2</m:t>
                                </m:r>
                                <m:r>
                                  <a:rPr lang="en-US" altLang="zh-CN" i="1">
                                    <a:solidFill>
                                      <a:srgbClr val="C00000"/>
                                    </a:solidFill>
                                  </a:rPr>
                                  <m:t>𝜎</m:t>
                                </m:r>
                              </m:e>
                              <m:sup>
                                <m:r>
                                  <a:rPr lang="en-US" altLang="zh-CN" i="1">
                                    <a:solidFill>
                                      <a:srgbClr val="C00000"/>
                                    </a:solidFill>
                                  </a:rPr>
                                  <m:t>2</m:t>
                                </m:r>
                              </m:sup>
                            </m:sSup>
                          </m:den>
                        </m:f>
                      </m:sup>
                    </m:sSup>
                    <m:r>
                      <a:rPr lang="zh-CN" altLang="zh-CN">
                        <a:solidFill>
                          <a:srgbClr val="C00000"/>
                        </a:solidFill>
                      </a:rPr>
                      <m:t>。</m:t>
                    </m:r>
                  </m:oMath>
                </a14:m>
                <a:endParaRPr lang="en-US" altLang="zh-CN" dirty="0" smtClean="0">
                  <a:solidFill>
                    <a:srgbClr val="C00000"/>
                  </a:solidFill>
                </a:endParaRPr>
              </a:p>
              <a:p>
                <a:r>
                  <a:rPr lang="zh-CN" altLang="en-US" dirty="0" smtClean="0">
                    <a:solidFill>
                      <a:srgbClr val="0000FF"/>
                    </a:solidFill>
                  </a:rPr>
                  <a:t>为</a:t>
                </a:r>
                <a:r>
                  <a:rPr lang="zh-CN" altLang="zh-CN" dirty="0" smtClean="0">
                    <a:solidFill>
                      <a:srgbClr val="0000FF"/>
                    </a:solidFill>
                  </a:rPr>
                  <a:t>了</a:t>
                </a:r>
                <a:r>
                  <a:rPr lang="zh-CN" altLang="zh-CN" dirty="0">
                    <a:solidFill>
                      <a:srgbClr val="0000FF"/>
                    </a:solidFill>
                  </a:rPr>
                  <a:t>有效的在尺度空间中检测稳定的关键点位置，使用高斯差分函数与输入图像进行卷积得到</a:t>
                </a:r>
                <a14:m>
                  <m:oMath xmlns:m="http://schemas.openxmlformats.org/officeDocument/2006/math">
                    <m:r>
                      <a:rPr lang="en-US" altLang="zh-CN" i="1">
                        <a:solidFill>
                          <a:srgbClr val="0000FF"/>
                        </a:solidFill>
                      </a:rPr>
                      <m:t>𝐷</m:t>
                    </m:r>
                    <m:d>
                      <m:dPr>
                        <m:ctrlPr>
                          <a:rPr lang="zh-CN" altLang="zh-CN" i="1">
                            <a:solidFill>
                              <a:srgbClr val="0000FF"/>
                            </a:solidFill>
                          </a:rPr>
                        </m:ctrlPr>
                      </m:dPr>
                      <m:e>
                        <m:r>
                          <a:rPr lang="en-US" altLang="zh-CN" i="1">
                            <a:solidFill>
                              <a:srgbClr val="0000FF"/>
                            </a:solidFill>
                          </a:rPr>
                          <m:t>𝑥</m:t>
                        </m:r>
                        <m:r>
                          <a:rPr lang="en-US" altLang="zh-CN" i="1">
                            <a:solidFill>
                              <a:srgbClr val="0000FF"/>
                            </a:solidFill>
                          </a:rPr>
                          <m:t>,</m:t>
                        </m:r>
                        <m:r>
                          <a:rPr lang="en-US" altLang="zh-CN" i="1">
                            <a:solidFill>
                              <a:srgbClr val="0000FF"/>
                            </a:solidFill>
                          </a:rPr>
                          <m:t>𝑦</m:t>
                        </m:r>
                        <m:r>
                          <a:rPr lang="en-US" altLang="zh-CN" i="1">
                            <a:solidFill>
                              <a:srgbClr val="0000FF"/>
                            </a:solidFill>
                          </a:rPr>
                          <m:t>,</m:t>
                        </m:r>
                        <m:r>
                          <a:rPr lang="en-US" altLang="zh-CN" i="1">
                            <a:solidFill>
                              <a:srgbClr val="0000FF"/>
                            </a:solidFill>
                          </a:rPr>
                          <m:t>𝜎</m:t>
                        </m:r>
                      </m:e>
                    </m:d>
                  </m:oMath>
                </a14:m>
                <a:r>
                  <a:rPr lang="zh-CN" altLang="zh-CN" dirty="0">
                    <a:solidFill>
                      <a:srgbClr val="0000FF"/>
                    </a:solidFill>
                  </a:rPr>
                  <a:t>，并在其中寻找尺度空间极值点</a:t>
                </a:r>
                <a:r>
                  <a:rPr lang="zh-CN" altLang="zh-CN" dirty="0" smtClean="0">
                    <a:solidFill>
                      <a:srgbClr val="0000FF"/>
                    </a:solidFill>
                  </a:rPr>
                  <a:t>。</a:t>
                </a:r>
                <a:endParaRPr lang="en-US" altLang="zh-CN" dirty="0" smtClean="0">
                  <a:solidFill>
                    <a:srgbClr val="0000FF"/>
                  </a:solidFill>
                </a:endParaRPr>
              </a:p>
              <a:p>
                <a14:m>
                  <m:oMath xmlns:m="http://schemas.openxmlformats.org/officeDocument/2006/math">
                    <m:r>
                      <a:rPr lang="en-US" altLang="zh-CN" i="1"/>
                      <m:t>𝐷</m:t>
                    </m:r>
                    <m:d>
                      <m:dPr>
                        <m:ctrlPr>
                          <a:rPr lang="zh-CN" altLang="zh-CN" i="1"/>
                        </m:ctrlPr>
                      </m:dPr>
                      <m:e>
                        <m:r>
                          <a:rPr lang="en-US" altLang="zh-CN" i="1"/>
                          <m:t>𝑥</m:t>
                        </m:r>
                        <m:r>
                          <a:rPr lang="en-US" altLang="zh-CN" i="1"/>
                          <m:t>,</m:t>
                        </m:r>
                        <m:r>
                          <a:rPr lang="en-US" altLang="zh-CN" i="1"/>
                          <m:t>𝑦</m:t>
                        </m:r>
                        <m:r>
                          <a:rPr lang="en-US" altLang="zh-CN" i="1"/>
                          <m:t>,</m:t>
                        </m:r>
                        <m:r>
                          <a:rPr lang="en-US" altLang="zh-CN" i="1"/>
                          <m:t>𝜎</m:t>
                        </m:r>
                      </m:e>
                    </m:d>
                  </m:oMath>
                </a14:m>
                <a:r>
                  <a:rPr lang="zh-CN" altLang="zh-CN" dirty="0"/>
                  <a:t>的计算可以通过两个相邻尺度的差分得到，而这两个相邻尺度由一个常量乘积因子</a:t>
                </a:r>
                <a14:m>
                  <m:oMath xmlns:m="http://schemas.openxmlformats.org/officeDocument/2006/math">
                    <m:r>
                      <a:rPr lang="en-US" altLang="zh-CN" i="1"/>
                      <m:t>𝑘</m:t>
                    </m:r>
                  </m:oMath>
                </a14:m>
                <a:r>
                  <a:rPr lang="zh-CN" altLang="zh-CN" dirty="0"/>
                  <a:t>分开，</a:t>
                </a:r>
                <a:r>
                  <a:rPr lang="zh-CN" altLang="zh-CN" dirty="0" smtClean="0"/>
                  <a:t>即</a:t>
                </a:r>
                <a:endParaRPr lang="en-US" altLang="zh-CN" dirty="0" smtClean="0"/>
              </a:p>
              <a:p>
                <a:pPr lvl="1"/>
                <a14:m>
                  <m:oMath xmlns:m="http://schemas.openxmlformats.org/officeDocument/2006/math">
                    <m:r>
                      <a:rPr lang="en-US" altLang="zh-CN" i="1" smtClean="0">
                        <a:solidFill>
                          <a:srgbClr val="00B050"/>
                        </a:solidFill>
                      </a:rPr>
                      <m:t>𝐷</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𝜎</m:t>
                        </m:r>
                      </m:e>
                    </m:d>
                    <m:r>
                      <a:rPr lang="en-US" altLang="zh-CN" i="1">
                        <a:solidFill>
                          <a:srgbClr val="00B050"/>
                        </a:solidFill>
                      </a:rPr>
                      <m:t>=</m:t>
                    </m:r>
                    <m:d>
                      <m:dPr>
                        <m:ctrlPr>
                          <a:rPr lang="zh-CN" altLang="zh-CN" i="1">
                            <a:solidFill>
                              <a:srgbClr val="00B050"/>
                            </a:solidFill>
                          </a:rPr>
                        </m:ctrlPr>
                      </m:dPr>
                      <m:e>
                        <m:r>
                          <a:rPr lang="en-US" altLang="zh-CN" i="1">
                            <a:solidFill>
                              <a:srgbClr val="00B050"/>
                            </a:solidFill>
                          </a:rPr>
                          <m:t>𝐺</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𝑘</m:t>
                            </m:r>
                            <m:r>
                              <a:rPr lang="en-US" altLang="zh-CN" i="1">
                                <a:solidFill>
                                  <a:srgbClr val="00B050"/>
                                </a:solidFill>
                              </a:rPr>
                              <m:t>𝜎</m:t>
                            </m:r>
                          </m:e>
                        </m:d>
                        <m:r>
                          <a:rPr lang="en-US" altLang="zh-CN" i="1">
                            <a:solidFill>
                              <a:srgbClr val="00B050"/>
                            </a:solidFill>
                          </a:rPr>
                          <m:t>−</m:t>
                        </m:r>
                        <m:r>
                          <a:rPr lang="en-US" altLang="zh-CN" i="1">
                            <a:solidFill>
                              <a:srgbClr val="00B050"/>
                            </a:solidFill>
                          </a:rPr>
                          <m:t>𝐺</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𝜎</m:t>
                            </m:r>
                          </m:e>
                        </m:d>
                      </m:e>
                    </m:d>
                    <m:r>
                      <a:rPr lang="en-US" altLang="zh-CN" i="1">
                        <a:solidFill>
                          <a:srgbClr val="00B050"/>
                        </a:solidFill>
                      </a:rPr>
                      <m:t>∗</m:t>
                    </m:r>
                    <m:r>
                      <a:rPr lang="en-US" altLang="zh-CN" i="1">
                        <a:solidFill>
                          <a:srgbClr val="00B050"/>
                        </a:solidFill>
                      </a:rPr>
                      <m:t>𝐼</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oMath>
                </a14:m>
                <a:endParaRPr lang="en-US" altLang="zh-CN" dirty="0" smtClean="0">
                  <a:solidFill>
                    <a:srgbClr val="00B050"/>
                  </a:solidFill>
                </a:endParaRPr>
              </a:p>
              <a:p>
                <a:pPr lvl="1"/>
                <a14:m>
                  <m:oMath xmlns:m="http://schemas.openxmlformats.org/officeDocument/2006/math">
                    <m:r>
                      <a:rPr lang="en-US" altLang="zh-CN">
                        <a:solidFill>
                          <a:srgbClr val="00B050"/>
                        </a:solidFill>
                      </a:rPr>
                      <m:t> =</m:t>
                    </m:r>
                    <m:r>
                      <a:rPr lang="en-US" altLang="zh-CN" i="1">
                        <a:solidFill>
                          <a:srgbClr val="00B050"/>
                        </a:solidFill>
                      </a:rPr>
                      <m:t> </m:t>
                    </m:r>
                    <m:r>
                      <a:rPr lang="en-US" altLang="zh-CN" i="1">
                        <a:solidFill>
                          <a:srgbClr val="00B050"/>
                        </a:solidFill>
                      </a:rPr>
                      <m:t>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𝑘</m:t>
                        </m:r>
                        <m:r>
                          <a:rPr lang="en-US" altLang="zh-CN" i="1">
                            <a:solidFill>
                              <a:srgbClr val="00B050"/>
                            </a:solidFill>
                          </a:rPr>
                          <m:t>𝜎</m:t>
                        </m:r>
                      </m:e>
                    </m:d>
                    <m:r>
                      <a:rPr lang="en-US" altLang="zh-CN" i="1">
                        <a:solidFill>
                          <a:srgbClr val="00B050"/>
                        </a:solidFill>
                      </a:rPr>
                      <m:t>−</m:t>
                    </m:r>
                    <m:r>
                      <a:rPr lang="en-US" altLang="zh-CN" i="1">
                        <a:solidFill>
                          <a:srgbClr val="00B050"/>
                        </a:solidFill>
                      </a:rPr>
                      <m:t>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m:t>
                        </m:r>
                        <m:r>
                          <a:rPr lang="en-US" altLang="zh-CN" i="1">
                            <a:solidFill>
                              <a:srgbClr val="00B050"/>
                            </a:solidFill>
                          </a:rPr>
                          <m:t>𝜎</m:t>
                        </m:r>
                      </m:e>
                    </m:d>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337" t="-2264" r="-5387"/>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56</a:t>
            </a:fld>
            <a:endParaRPr lang="zh-CN" altLang="en-US"/>
          </a:p>
        </p:txBody>
      </p:sp>
    </p:spTree>
    <p:extLst>
      <p:ext uri="{BB962C8B-B14F-4D97-AF65-F5344CB8AC3E}">
        <p14:creationId xmlns:p14="http://schemas.microsoft.com/office/powerpoint/2010/main" val="229531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 calcmode="lin" valueType="num">
                                      <p:cBhvr additive="base">
                                        <p:cTn id="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高斯差分图像计算</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57</a:t>
            </a:fld>
            <a:endParaRPr lang="zh-CN" altLang="en-US"/>
          </a:p>
        </p:txBody>
      </p:sp>
      <p:pic>
        <p:nvPicPr>
          <p:cNvPr id="6" name="图片 5" descr="高斯差分图像计算.bmp"/>
          <p:cNvPicPr/>
          <p:nvPr/>
        </p:nvPicPr>
        <p:blipFill>
          <a:blip r:embed="rId2" cstate="print"/>
          <a:stretch>
            <a:fillRect/>
          </a:stretch>
        </p:blipFill>
        <p:spPr>
          <a:xfrm>
            <a:off x="827584" y="1772816"/>
            <a:ext cx="6624736" cy="4608512"/>
          </a:xfrm>
          <a:prstGeom prst="rect">
            <a:avLst/>
          </a:prstGeom>
        </p:spPr>
      </p:pic>
    </p:spTree>
    <p:extLst>
      <p:ext uri="{BB962C8B-B14F-4D97-AF65-F5344CB8AC3E}">
        <p14:creationId xmlns:p14="http://schemas.microsoft.com/office/powerpoint/2010/main" val="24581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局域极值点计算</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58</a:t>
            </a:fld>
            <a:endParaRPr lang="zh-CN" altLang="en-US"/>
          </a:p>
        </p:txBody>
      </p:sp>
      <p:pic>
        <p:nvPicPr>
          <p:cNvPr id="6" name="图片 5" descr="局域极值点计算.bmp"/>
          <p:cNvPicPr/>
          <p:nvPr/>
        </p:nvPicPr>
        <p:blipFill>
          <a:blip r:embed="rId2" cstate="print"/>
          <a:stretch>
            <a:fillRect/>
          </a:stretch>
        </p:blipFill>
        <p:spPr>
          <a:xfrm>
            <a:off x="1835696" y="2060848"/>
            <a:ext cx="4752528" cy="3888432"/>
          </a:xfrm>
          <a:prstGeom prst="rect">
            <a:avLst/>
          </a:prstGeom>
        </p:spPr>
      </p:pic>
    </p:spTree>
    <p:extLst>
      <p:ext uri="{BB962C8B-B14F-4D97-AF65-F5344CB8AC3E}">
        <p14:creationId xmlns:p14="http://schemas.microsoft.com/office/powerpoint/2010/main" val="125094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精确关键点定位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77500" lnSpcReduction="20000"/>
              </a:bodyPr>
              <a:lstStyle/>
              <a:p>
                <a:r>
                  <a:rPr lang="zh-CN" altLang="zh-CN" dirty="0">
                    <a:solidFill>
                      <a:srgbClr val="0000FF"/>
                    </a:solidFill>
                  </a:rPr>
                  <a:t>首先，对于每一个候选关键点，邻近数据的插值被用来精确的确定关键点位置</a:t>
                </a:r>
                <a:r>
                  <a:rPr lang="zh-CN" altLang="zh-CN" dirty="0" smtClean="0">
                    <a:solidFill>
                      <a:srgbClr val="0000FF"/>
                    </a:solidFill>
                  </a:rPr>
                  <a:t>。</a:t>
                </a:r>
                <a:endParaRPr lang="en-US" altLang="zh-CN" dirty="0" smtClean="0">
                  <a:solidFill>
                    <a:srgbClr val="0000FF"/>
                  </a:solidFill>
                </a:endParaRPr>
              </a:p>
              <a:p>
                <a:pPr lvl="1"/>
                <a14:m>
                  <m:oMath xmlns:m="http://schemas.openxmlformats.org/officeDocument/2006/math">
                    <m:r>
                      <a:rPr lang="en-US" altLang="zh-CN" i="1"/>
                      <m:t>𝐷</m:t>
                    </m:r>
                    <m:d>
                      <m:dPr>
                        <m:ctrlPr>
                          <a:rPr lang="zh-CN" altLang="zh-CN" i="1"/>
                        </m:ctrlPr>
                      </m:dPr>
                      <m:e>
                        <m:r>
                          <m:rPr>
                            <m:sty m:val="p"/>
                          </m:rPr>
                          <a:rPr lang="en-US" altLang="zh-CN"/>
                          <m:t>x</m:t>
                        </m:r>
                      </m:e>
                    </m:d>
                    <m:r>
                      <a:rPr lang="en-US" altLang="zh-CN" i="1"/>
                      <m:t>=</m:t>
                    </m:r>
                    <m:r>
                      <a:rPr lang="en-US" altLang="zh-CN" i="1"/>
                      <m:t>𝐷</m:t>
                    </m:r>
                    <m:r>
                      <a:rPr lang="en-US" altLang="zh-CN" i="1"/>
                      <m:t>+</m:t>
                    </m:r>
                    <m:sSup>
                      <m:sSupPr>
                        <m:ctrlPr>
                          <a:rPr lang="zh-CN" altLang="zh-CN" i="1"/>
                        </m:ctrlPr>
                      </m:sSupPr>
                      <m:e>
                        <m:f>
                          <m:fPr>
                            <m:ctrlPr>
                              <a:rPr lang="zh-CN" altLang="zh-CN" i="1"/>
                            </m:ctrlPr>
                          </m:fPr>
                          <m:num>
                            <m:r>
                              <a:rPr lang="en-US" altLang="zh-CN" i="1"/>
                              <m:t>𝜕</m:t>
                            </m:r>
                            <m:r>
                              <a:rPr lang="en-US" altLang="zh-CN" i="1"/>
                              <m:t>𝐷</m:t>
                            </m:r>
                          </m:num>
                          <m:den>
                            <m:r>
                              <a:rPr lang="en-US" altLang="zh-CN" i="1"/>
                              <m:t>𝜕</m:t>
                            </m:r>
                            <m:r>
                              <m:rPr>
                                <m:sty m:val="p"/>
                              </m:rPr>
                              <a:rPr lang="en-US" altLang="zh-CN"/>
                              <m:t>x</m:t>
                            </m:r>
                          </m:den>
                        </m:f>
                      </m:e>
                      <m:sup>
                        <m:r>
                          <a:rPr lang="en-US" altLang="zh-CN" i="1"/>
                          <m:t>𝑇</m:t>
                        </m:r>
                      </m:sup>
                    </m:sSup>
                    <m:r>
                      <m:rPr>
                        <m:sty m:val="p"/>
                      </m:rPr>
                      <a:rPr lang="en-US" altLang="zh-CN"/>
                      <m:t>x</m:t>
                    </m:r>
                    <m:r>
                      <a:rPr lang="en-US" altLang="zh-CN" i="1"/>
                      <m:t>+</m:t>
                    </m:r>
                    <m:f>
                      <m:fPr>
                        <m:ctrlPr>
                          <a:rPr lang="zh-CN" altLang="zh-CN" i="1"/>
                        </m:ctrlPr>
                      </m:fPr>
                      <m:num>
                        <m:r>
                          <a:rPr lang="en-US" altLang="zh-CN" i="1"/>
                          <m:t>1</m:t>
                        </m:r>
                      </m:num>
                      <m:den>
                        <m:r>
                          <a:rPr lang="en-US" altLang="zh-CN" i="1"/>
                          <m:t>2</m:t>
                        </m:r>
                      </m:den>
                    </m:f>
                    <m:sSup>
                      <m:sSupPr>
                        <m:ctrlPr>
                          <a:rPr lang="zh-CN" altLang="zh-CN" i="1"/>
                        </m:ctrlPr>
                      </m:sSupPr>
                      <m:e>
                        <m:r>
                          <m:rPr>
                            <m:sty m:val="p"/>
                          </m:rPr>
                          <a:rPr lang="en-US" altLang="zh-CN"/>
                          <m:t>x</m:t>
                        </m:r>
                      </m:e>
                      <m:sup>
                        <m:r>
                          <a:rPr lang="en-US" altLang="zh-CN" i="1"/>
                          <m:t>𝑇</m:t>
                        </m:r>
                      </m:sup>
                    </m:sSup>
                    <m:f>
                      <m:fPr>
                        <m:ctrlPr>
                          <a:rPr lang="zh-CN" altLang="zh-CN" i="1"/>
                        </m:ctrlPr>
                      </m:fPr>
                      <m:num>
                        <m:sSup>
                          <m:sSupPr>
                            <m:ctrlPr>
                              <a:rPr lang="zh-CN" altLang="zh-CN" i="1"/>
                            </m:ctrlPr>
                          </m:sSupPr>
                          <m:e>
                            <m:r>
                              <a:rPr lang="en-US" altLang="zh-CN" i="1"/>
                              <m:t>𝜕</m:t>
                            </m:r>
                          </m:e>
                          <m:sup>
                            <m:r>
                              <a:rPr lang="en-US" altLang="zh-CN" i="1"/>
                              <m:t>2</m:t>
                            </m:r>
                          </m:sup>
                        </m:sSup>
                        <m:r>
                          <a:rPr lang="en-US" altLang="zh-CN" i="1"/>
                          <m:t>𝐷</m:t>
                        </m:r>
                      </m:num>
                      <m:den>
                        <m:r>
                          <a:rPr lang="en-US" altLang="zh-CN" i="1"/>
                          <m:t>𝜕</m:t>
                        </m:r>
                        <m:sSup>
                          <m:sSupPr>
                            <m:ctrlPr>
                              <a:rPr lang="zh-CN" altLang="zh-CN" i="1"/>
                            </m:ctrlPr>
                          </m:sSupPr>
                          <m:e>
                            <m:r>
                              <m:rPr>
                                <m:sty m:val="p"/>
                              </m:rPr>
                              <a:rPr lang="en-US" altLang="zh-CN"/>
                              <m:t>x</m:t>
                            </m:r>
                          </m:e>
                          <m:sup>
                            <m:r>
                              <a:rPr lang="en-US" altLang="zh-CN" i="1"/>
                              <m:t>2</m:t>
                            </m:r>
                          </m:sup>
                        </m:sSup>
                      </m:den>
                    </m:f>
                    <m:r>
                      <m:rPr>
                        <m:sty m:val="p"/>
                      </m:rPr>
                      <a:rPr lang="en-US" altLang="zh-CN"/>
                      <m:t>x</m:t>
                    </m:r>
                    <m:r>
                      <a:rPr lang="zh-CN" altLang="zh-CN"/>
                      <m:t>，</m:t>
                    </m:r>
                  </m:oMath>
                </a14:m>
                <a:endParaRPr lang="en-US" altLang="zh-CN" dirty="0" smtClean="0"/>
              </a:p>
              <a:p>
                <a:pPr lvl="1"/>
                <a14:m>
                  <m:oMath xmlns:m="http://schemas.openxmlformats.org/officeDocument/2006/math">
                    <m:acc>
                      <m:accPr>
                        <m:chr m:val="̂"/>
                        <m:ctrlPr>
                          <a:rPr lang="zh-CN" altLang="zh-CN" i="1"/>
                        </m:ctrlPr>
                      </m:accPr>
                      <m:e>
                        <m:r>
                          <m:rPr>
                            <m:sty m:val="p"/>
                          </m:rPr>
                          <a:rPr lang="en-US" altLang="zh-CN"/>
                          <m:t>x</m:t>
                        </m:r>
                      </m:e>
                    </m:acc>
                    <m:r>
                      <a:rPr lang="en-US" altLang="zh-CN"/>
                      <m:t>=</m:t>
                    </m:r>
                    <m:r>
                      <a:rPr lang="en-US" altLang="zh-CN" i="1"/>
                      <m:t>−</m:t>
                    </m:r>
                    <m:sSup>
                      <m:sSupPr>
                        <m:ctrlPr>
                          <a:rPr lang="zh-CN" altLang="zh-CN" i="1"/>
                        </m:ctrlPr>
                      </m:sSupPr>
                      <m:e>
                        <m:f>
                          <m:fPr>
                            <m:ctrlPr>
                              <a:rPr lang="zh-CN" altLang="zh-CN" i="1"/>
                            </m:ctrlPr>
                          </m:fPr>
                          <m:num>
                            <m:sSup>
                              <m:sSupPr>
                                <m:ctrlPr>
                                  <a:rPr lang="zh-CN" altLang="zh-CN" i="1"/>
                                </m:ctrlPr>
                              </m:sSupPr>
                              <m:e>
                                <m:r>
                                  <a:rPr lang="en-US" altLang="zh-CN" i="1"/>
                                  <m:t>𝜕</m:t>
                                </m:r>
                              </m:e>
                              <m:sup>
                                <m:r>
                                  <a:rPr lang="en-US" altLang="zh-CN" i="1"/>
                                  <m:t>2</m:t>
                                </m:r>
                              </m:sup>
                            </m:sSup>
                            <m:r>
                              <a:rPr lang="en-US" altLang="zh-CN" i="1"/>
                              <m:t>𝐷</m:t>
                            </m:r>
                          </m:num>
                          <m:den>
                            <m:r>
                              <a:rPr lang="en-US" altLang="zh-CN" i="1"/>
                              <m:t>𝜕</m:t>
                            </m:r>
                            <m:sSup>
                              <m:sSupPr>
                                <m:ctrlPr>
                                  <a:rPr lang="zh-CN" altLang="zh-CN" i="1"/>
                                </m:ctrlPr>
                              </m:sSupPr>
                              <m:e>
                                <m:r>
                                  <m:rPr>
                                    <m:sty m:val="p"/>
                                  </m:rPr>
                                  <a:rPr lang="en-US" altLang="zh-CN"/>
                                  <m:t>x</m:t>
                                </m:r>
                              </m:e>
                              <m:sup>
                                <m:r>
                                  <a:rPr lang="en-US" altLang="zh-CN" i="1"/>
                                  <m:t>2</m:t>
                                </m:r>
                              </m:sup>
                            </m:sSup>
                          </m:den>
                        </m:f>
                      </m:e>
                      <m:sup>
                        <m:r>
                          <a:rPr lang="en-US" altLang="zh-CN" i="1"/>
                          <m:t>−1</m:t>
                        </m:r>
                      </m:sup>
                    </m:sSup>
                    <m:f>
                      <m:fPr>
                        <m:ctrlPr>
                          <a:rPr lang="zh-CN" altLang="zh-CN" i="1"/>
                        </m:ctrlPr>
                      </m:fPr>
                      <m:num>
                        <m:r>
                          <a:rPr lang="en-US" altLang="zh-CN" i="1"/>
                          <m:t>𝜕</m:t>
                        </m:r>
                        <m:r>
                          <a:rPr lang="en-US" altLang="zh-CN" i="1"/>
                          <m:t>𝐷</m:t>
                        </m:r>
                      </m:num>
                      <m:den>
                        <m:r>
                          <a:rPr lang="en-US" altLang="zh-CN" i="1"/>
                          <m:t>𝜕</m:t>
                        </m:r>
                        <m:r>
                          <m:rPr>
                            <m:sty m:val="p"/>
                          </m:rPr>
                          <a:rPr lang="en-US" altLang="zh-CN"/>
                          <m:t>x</m:t>
                        </m:r>
                      </m:den>
                    </m:f>
                    <m:r>
                      <a:rPr lang="zh-CN" altLang="zh-CN"/>
                      <m:t>。</m:t>
                    </m:r>
                  </m:oMath>
                </a14:m>
                <a:endParaRPr lang="en-US" altLang="zh-CN" dirty="0" smtClean="0"/>
              </a:p>
              <a:p>
                <a:pPr lvl="1"/>
                <a14:m>
                  <m:oMath xmlns:m="http://schemas.openxmlformats.org/officeDocument/2006/math">
                    <m:r>
                      <a:rPr lang="en-US" altLang="zh-CN" i="1"/>
                      <m:t>𝐷</m:t>
                    </m:r>
                    <m:d>
                      <m:dPr>
                        <m:ctrlPr>
                          <a:rPr lang="zh-CN" altLang="zh-CN" i="1"/>
                        </m:ctrlPr>
                      </m:dPr>
                      <m:e>
                        <m:acc>
                          <m:accPr>
                            <m:chr m:val="̂"/>
                            <m:ctrlPr>
                              <a:rPr lang="zh-CN" altLang="zh-CN" i="1"/>
                            </m:ctrlPr>
                          </m:accPr>
                          <m:e>
                            <m:r>
                              <m:rPr>
                                <m:sty m:val="p"/>
                              </m:rPr>
                              <a:rPr lang="en-US" altLang="zh-CN"/>
                              <m:t>x</m:t>
                            </m:r>
                          </m:e>
                        </m:acc>
                      </m:e>
                    </m:d>
                    <m:r>
                      <a:rPr lang="en-US" altLang="zh-CN" i="1"/>
                      <m:t>=</m:t>
                    </m:r>
                    <m:r>
                      <a:rPr lang="en-US" altLang="zh-CN" i="1"/>
                      <m:t>𝐷</m:t>
                    </m:r>
                    <m:r>
                      <a:rPr lang="en-US" altLang="zh-CN" i="1"/>
                      <m:t>+</m:t>
                    </m:r>
                    <m:f>
                      <m:fPr>
                        <m:ctrlPr>
                          <a:rPr lang="zh-CN" altLang="zh-CN" i="1"/>
                        </m:ctrlPr>
                      </m:fPr>
                      <m:num>
                        <m:r>
                          <a:rPr lang="en-US" altLang="zh-CN" i="1"/>
                          <m:t>1</m:t>
                        </m:r>
                      </m:num>
                      <m:den>
                        <m:r>
                          <a:rPr lang="en-US" altLang="zh-CN" i="1"/>
                          <m:t>2</m:t>
                        </m:r>
                      </m:den>
                    </m:f>
                    <m:sSup>
                      <m:sSupPr>
                        <m:ctrlPr>
                          <a:rPr lang="zh-CN" altLang="zh-CN" i="1"/>
                        </m:ctrlPr>
                      </m:sSupPr>
                      <m:e>
                        <m:f>
                          <m:fPr>
                            <m:ctrlPr>
                              <a:rPr lang="zh-CN" altLang="zh-CN" i="1"/>
                            </m:ctrlPr>
                          </m:fPr>
                          <m:num>
                            <m:r>
                              <a:rPr lang="en-US" altLang="zh-CN" i="1"/>
                              <m:t>𝜕</m:t>
                            </m:r>
                            <m:r>
                              <a:rPr lang="en-US" altLang="zh-CN" i="1"/>
                              <m:t>𝐷</m:t>
                            </m:r>
                          </m:num>
                          <m:den>
                            <m:r>
                              <a:rPr lang="en-US" altLang="zh-CN" i="1"/>
                              <m:t>𝜕</m:t>
                            </m:r>
                            <m:r>
                              <m:rPr>
                                <m:sty m:val="p"/>
                              </m:rPr>
                              <a:rPr lang="en-US" altLang="zh-CN"/>
                              <m:t>x</m:t>
                            </m:r>
                          </m:den>
                        </m:f>
                      </m:e>
                      <m:sup>
                        <m:r>
                          <a:rPr lang="en-US" altLang="zh-CN" i="1"/>
                          <m:t>𝑇</m:t>
                        </m:r>
                      </m:sup>
                    </m:sSup>
                    <m:acc>
                      <m:accPr>
                        <m:chr m:val="̂"/>
                        <m:ctrlPr>
                          <a:rPr lang="zh-CN" altLang="zh-CN" i="1"/>
                        </m:ctrlPr>
                      </m:accPr>
                      <m:e>
                        <m:r>
                          <m:rPr>
                            <m:sty m:val="p"/>
                          </m:rPr>
                          <a:rPr lang="en-US" altLang="zh-CN"/>
                          <m:t>x</m:t>
                        </m:r>
                      </m:e>
                    </m:acc>
                    <m:r>
                      <a:rPr lang="zh-CN" altLang="zh-CN"/>
                      <m:t>。</m:t>
                    </m:r>
                  </m:oMath>
                </a14:m>
                <a:endParaRPr lang="en-US" altLang="zh-CN" dirty="0" smtClean="0"/>
              </a:p>
              <a:p>
                <a:r>
                  <a:rPr lang="zh-CN" altLang="zh-CN" dirty="0">
                    <a:solidFill>
                      <a:srgbClr val="C00000"/>
                    </a:solidFill>
                  </a:rPr>
                  <a:t>高斯差分函数在沿着边缘处会拥有比较强的响应，但是沿着边缘的位置比较难确定，所以对于少量的噪声是不稳定的</a:t>
                </a:r>
                <a:r>
                  <a:rPr lang="zh-CN" altLang="zh-CN" dirty="0" smtClean="0">
                    <a:solidFill>
                      <a:srgbClr val="C00000"/>
                    </a:solidFill>
                  </a:rPr>
                  <a:t>。</a:t>
                </a:r>
                <a:endParaRPr lang="en-US" altLang="zh-CN" dirty="0" smtClean="0">
                  <a:solidFill>
                    <a:srgbClr val="C00000"/>
                  </a:solidFill>
                </a:endParaRPr>
              </a:p>
              <a:p>
                <a:pPr lvl="1"/>
                <a14:m>
                  <m:oMath xmlns:m="http://schemas.openxmlformats.org/officeDocument/2006/math">
                    <m:r>
                      <a:rPr lang="en-US" altLang="zh-CN" b="1" i="1"/>
                      <m:t>𝐇</m:t>
                    </m:r>
                    <m:r>
                      <a:rPr lang="en-US" altLang="zh-CN" i="1"/>
                      <m:t>=</m:t>
                    </m:r>
                    <m:d>
                      <m:dPr>
                        <m:begChr m:val="["/>
                        <m:endChr m:val="]"/>
                        <m:ctrlPr>
                          <a:rPr lang="zh-CN" altLang="zh-CN" i="1"/>
                        </m:ctrlPr>
                      </m:dPr>
                      <m:e>
                        <m:m>
                          <m:mPr>
                            <m:mcs>
                              <m:mc>
                                <m:mcPr>
                                  <m:count m:val="2"/>
                                  <m:mcJc m:val="center"/>
                                </m:mcPr>
                              </m:mc>
                            </m:mcs>
                            <m:ctrlPr>
                              <a:rPr lang="zh-CN" altLang="zh-CN" i="1"/>
                            </m:ctrlPr>
                          </m:mPr>
                          <m:mr>
                            <m:e>
                              <m:sSub>
                                <m:sSubPr>
                                  <m:ctrlPr>
                                    <a:rPr lang="zh-CN" altLang="zh-CN" i="1"/>
                                  </m:ctrlPr>
                                </m:sSubPr>
                                <m:e>
                                  <m:r>
                                    <a:rPr lang="en-US" altLang="zh-CN" i="1"/>
                                    <m:t>𝐷</m:t>
                                  </m:r>
                                </m:e>
                                <m:sub>
                                  <m:r>
                                    <a:rPr lang="en-US" altLang="zh-CN" i="1"/>
                                    <m:t>𝑥𝑥</m:t>
                                  </m:r>
                                </m:sub>
                              </m:sSub>
                            </m:e>
                            <m:e>
                              <m:sSub>
                                <m:sSubPr>
                                  <m:ctrlPr>
                                    <a:rPr lang="zh-CN" altLang="zh-CN" i="1"/>
                                  </m:ctrlPr>
                                </m:sSubPr>
                                <m:e>
                                  <m:r>
                                    <a:rPr lang="en-US" altLang="zh-CN" i="1"/>
                                    <m:t>𝐷</m:t>
                                  </m:r>
                                </m:e>
                                <m:sub>
                                  <m:r>
                                    <a:rPr lang="en-US" altLang="zh-CN" i="1"/>
                                    <m:t>𝑥𝑦</m:t>
                                  </m:r>
                                </m:sub>
                              </m:sSub>
                            </m:e>
                          </m:mr>
                          <m:mr>
                            <m:e>
                              <m:sSub>
                                <m:sSubPr>
                                  <m:ctrlPr>
                                    <a:rPr lang="zh-CN" altLang="zh-CN" i="1"/>
                                  </m:ctrlPr>
                                </m:sSubPr>
                                <m:e>
                                  <m:r>
                                    <a:rPr lang="en-US" altLang="zh-CN" i="1"/>
                                    <m:t>𝐷</m:t>
                                  </m:r>
                                </m:e>
                                <m:sub>
                                  <m:r>
                                    <a:rPr lang="en-US" altLang="zh-CN" i="1"/>
                                    <m:t>𝑥𝑦</m:t>
                                  </m:r>
                                </m:sub>
                              </m:sSub>
                            </m:e>
                            <m:e>
                              <m:sSub>
                                <m:sSubPr>
                                  <m:ctrlPr>
                                    <a:rPr lang="zh-CN" altLang="zh-CN" i="1"/>
                                  </m:ctrlPr>
                                </m:sSubPr>
                                <m:e>
                                  <m:r>
                                    <a:rPr lang="en-US" altLang="zh-CN" i="1"/>
                                    <m:t>𝐷</m:t>
                                  </m:r>
                                </m:e>
                                <m:sub>
                                  <m:r>
                                    <a:rPr lang="en-US" altLang="zh-CN" i="1"/>
                                    <m:t>𝑦𝑦</m:t>
                                  </m:r>
                                </m:sub>
                              </m:sSub>
                            </m:e>
                          </m:mr>
                        </m:m>
                      </m:e>
                    </m:d>
                    <m:r>
                      <a:rPr lang="zh-CN" altLang="zh-CN"/>
                      <m:t>，</m:t>
                    </m:r>
                  </m:oMath>
                </a14:m>
                <a:endParaRPr lang="en-US" altLang="zh-CN" dirty="0" smtClean="0"/>
              </a:p>
              <a:p>
                <a:pPr lvl="1"/>
                <a14:m>
                  <m:oMath xmlns:m="http://schemas.openxmlformats.org/officeDocument/2006/math">
                    <m:r>
                      <m:rPr>
                        <m:sty m:val="p"/>
                      </m:rPr>
                      <a:rPr lang="en-US" altLang="zh-CN"/>
                      <m:t>Tr</m:t>
                    </m:r>
                    <m:d>
                      <m:dPr>
                        <m:ctrlPr>
                          <a:rPr lang="zh-CN" altLang="zh-CN" i="1"/>
                        </m:ctrlPr>
                      </m:dPr>
                      <m:e>
                        <m:r>
                          <a:rPr lang="en-US" altLang="zh-CN" b="1" i="1"/>
                          <m:t>𝐇</m:t>
                        </m:r>
                      </m:e>
                    </m:d>
                    <m:r>
                      <a:rPr lang="en-US" altLang="zh-CN"/>
                      <m:t>=</m:t>
                    </m:r>
                    <m:sSub>
                      <m:sSubPr>
                        <m:ctrlPr>
                          <a:rPr lang="zh-CN" altLang="zh-CN" i="1"/>
                        </m:ctrlPr>
                      </m:sSubPr>
                      <m:e>
                        <m:r>
                          <a:rPr lang="en-US" altLang="zh-CN" i="1"/>
                          <m:t>𝐷</m:t>
                        </m:r>
                      </m:e>
                      <m:sub>
                        <m:r>
                          <a:rPr lang="en-US" altLang="zh-CN" i="1"/>
                          <m:t>𝑥𝑥</m:t>
                        </m:r>
                      </m:sub>
                    </m:sSub>
                    <m:r>
                      <a:rPr lang="en-US" altLang="zh-CN" i="1"/>
                      <m:t>+</m:t>
                    </m:r>
                    <m:sSub>
                      <m:sSubPr>
                        <m:ctrlPr>
                          <a:rPr lang="zh-CN" altLang="zh-CN" i="1"/>
                        </m:ctrlPr>
                      </m:sSubPr>
                      <m:e>
                        <m:r>
                          <a:rPr lang="en-US" altLang="zh-CN" i="1"/>
                          <m:t>𝐷</m:t>
                        </m:r>
                      </m:e>
                      <m:sub>
                        <m:r>
                          <a:rPr lang="en-US" altLang="zh-CN" i="1"/>
                          <m:t>𝑦𝑦</m:t>
                        </m:r>
                      </m:sub>
                    </m:sSub>
                    <m:r>
                      <a:rPr lang="en-US" altLang="zh-CN" i="1"/>
                      <m:t>=</m:t>
                    </m:r>
                    <m:r>
                      <a:rPr lang="en-US" altLang="zh-CN" i="1"/>
                      <m:t>𝛼</m:t>
                    </m:r>
                    <m:r>
                      <a:rPr lang="en-US" altLang="zh-CN" i="1"/>
                      <m:t>+</m:t>
                    </m:r>
                    <m:r>
                      <a:rPr lang="en-US" altLang="zh-CN" i="1"/>
                      <m:t>𝛽</m:t>
                    </m:r>
                    <m:r>
                      <a:rPr lang="zh-CN" altLang="zh-CN"/>
                      <m:t>，</m:t>
                    </m:r>
                  </m:oMath>
                </a14:m>
                <a:endParaRPr lang="en-US" altLang="zh-CN" dirty="0" smtClean="0"/>
              </a:p>
              <a:p>
                <a:pPr lvl="1"/>
                <a14:m>
                  <m:oMath xmlns:m="http://schemas.openxmlformats.org/officeDocument/2006/math">
                    <m:r>
                      <m:rPr>
                        <m:sty m:val="p"/>
                      </m:rPr>
                      <a:rPr lang="en-US" altLang="zh-CN"/>
                      <m:t>Det</m:t>
                    </m:r>
                    <m:d>
                      <m:dPr>
                        <m:ctrlPr>
                          <a:rPr lang="zh-CN" altLang="zh-CN" i="1"/>
                        </m:ctrlPr>
                      </m:dPr>
                      <m:e>
                        <m:r>
                          <a:rPr lang="en-US" altLang="zh-CN" b="1" i="1"/>
                          <m:t>𝐇</m:t>
                        </m:r>
                      </m:e>
                    </m:d>
                    <m:r>
                      <a:rPr lang="en-US" altLang="zh-CN"/>
                      <m:t>=</m:t>
                    </m:r>
                    <m:sSub>
                      <m:sSubPr>
                        <m:ctrlPr>
                          <a:rPr lang="zh-CN" altLang="zh-CN" i="1"/>
                        </m:ctrlPr>
                      </m:sSubPr>
                      <m:e>
                        <m:r>
                          <a:rPr lang="en-US" altLang="zh-CN" i="1"/>
                          <m:t>𝐷</m:t>
                        </m:r>
                      </m:e>
                      <m:sub>
                        <m:r>
                          <a:rPr lang="en-US" altLang="zh-CN" i="1"/>
                          <m:t>𝑥𝑥</m:t>
                        </m:r>
                      </m:sub>
                    </m:sSub>
                    <m:sSub>
                      <m:sSubPr>
                        <m:ctrlPr>
                          <a:rPr lang="zh-CN" altLang="zh-CN" i="1"/>
                        </m:ctrlPr>
                      </m:sSubPr>
                      <m:e>
                        <m:r>
                          <a:rPr lang="en-US" altLang="zh-CN" i="1"/>
                          <m:t>𝐷</m:t>
                        </m:r>
                      </m:e>
                      <m:sub>
                        <m:r>
                          <a:rPr lang="en-US" altLang="zh-CN" i="1"/>
                          <m:t>𝑦𝑦</m:t>
                        </m:r>
                      </m:sub>
                    </m:sSub>
                    <m:r>
                      <a:rPr lang="en-US" altLang="zh-CN" i="1"/>
                      <m:t>−</m:t>
                    </m:r>
                    <m:sSup>
                      <m:sSupPr>
                        <m:ctrlPr>
                          <a:rPr lang="zh-CN" altLang="zh-CN" i="1"/>
                        </m:ctrlPr>
                      </m:sSupPr>
                      <m:e>
                        <m:d>
                          <m:dPr>
                            <m:ctrlPr>
                              <a:rPr lang="zh-CN" altLang="zh-CN" i="1"/>
                            </m:ctrlPr>
                          </m:dPr>
                          <m:e>
                            <m:sSub>
                              <m:sSubPr>
                                <m:ctrlPr>
                                  <a:rPr lang="zh-CN" altLang="zh-CN" i="1"/>
                                </m:ctrlPr>
                              </m:sSubPr>
                              <m:e>
                                <m:r>
                                  <a:rPr lang="en-US" altLang="zh-CN" i="1"/>
                                  <m:t>𝐷</m:t>
                                </m:r>
                              </m:e>
                              <m:sub>
                                <m:r>
                                  <a:rPr lang="en-US" altLang="zh-CN" i="1"/>
                                  <m:t>𝑥𝑦</m:t>
                                </m:r>
                              </m:sub>
                            </m:sSub>
                          </m:e>
                        </m:d>
                      </m:e>
                      <m:sup>
                        <m:r>
                          <a:rPr lang="en-US" altLang="zh-CN" i="1"/>
                          <m:t>2</m:t>
                        </m:r>
                      </m:sup>
                    </m:sSup>
                    <m:r>
                      <a:rPr lang="en-US" altLang="zh-CN" i="1"/>
                      <m:t>=</m:t>
                    </m:r>
                    <m:r>
                      <a:rPr lang="en-US" altLang="zh-CN" i="1"/>
                      <m:t>𝛼𝛽</m:t>
                    </m:r>
                    <m:r>
                      <a:rPr lang="zh-CN" altLang="zh-CN"/>
                      <m:t>。</m:t>
                    </m:r>
                  </m:oMath>
                </a14:m>
                <a:endParaRPr lang="en-US" altLang="zh-CN" dirty="0" smtClean="0"/>
              </a:p>
              <a:p>
                <a:pPr lvl="1"/>
                <a14:m>
                  <m:oMath xmlns:m="http://schemas.openxmlformats.org/officeDocument/2006/math">
                    <m:f>
                      <m:fPr>
                        <m:ctrlPr>
                          <a:rPr lang="zh-CN" altLang="zh-CN" i="1"/>
                        </m:ctrlPr>
                      </m:fPr>
                      <m:num>
                        <m:sSup>
                          <m:sSupPr>
                            <m:ctrlPr>
                              <a:rPr lang="zh-CN" altLang="zh-CN" i="1"/>
                            </m:ctrlPr>
                          </m:sSupPr>
                          <m:e>
                            <m:r>
                              <m:rPr>
                                <m:sty m:val="p"/>
                              </m:rPr>
                              <a:rPr lang="en-US" altLang="zh-CN"/>
                              <m:t>Tr</m:t>
                            </m:r>
                            <m:d>
                              <m:dPr>
                                <m:ctrlPr>
                                  <a:rPr lang="zh-CN" altLang="zh-CN" i="1"/>
                                </m:ctrlPr>
                              </m:dPr>
                              <m:e>
                                <m:r>
                                  <a:rPr lang="en-US" altLang="zh-CN" b="1" i="1"/>
                                  <m:t>𝐇</m:t>
                                </m:r>
                              </m:e>
                            </m:d>
                          </m:e>
                          <m:sup>
                            <m:r>
                              <a:rPr lang="en-US" altLang="zh-CN"/>
                              <m:t>2</m:t>
                            </m:r>
                          </m:sup>
                        </m:sSup>
                      </m:num>
                      <m:den>
                        <m:r>
                          <m:rPr>
                            <m:sty m:val="p"/>
                          </m:rPr>
                          <a:rPr lang="en-US" altLang="zh-CN"/>
                          <m:t>Det</m:t>
                        </m:r>
                        <m:d>
                          <m:dPr>
                            <m:ctrlPr>
                              <a:rPr lang="zh-CN" altLang="zh-CN" i="1"/>
                            </m:ctrlPr>
                          </m:dPr>
                          <m:e>
                            <m:r>
                              <a:rPr lang="en-US" altLang="zh-CN" b="1" i="1"/>
                              <m:t>𝐇</m:t>
                            </m:r>
                          </m:e>
                        </m:d>
                      </m:den>
                    </m:f>
                    <m:r>
                      <a:rPr lang="en-US" altLang="zh-CN"/>
                      <m:t>&lt;</m:t>
                    </m:r>
                    <m:f>
                      <m:fPr>
                        <m:ctrlPr>
                          <a:rPr lang="zh-CN" altLang="zh-CN" i="1"/>
                        </m:ctrlPr>
                      </m:fPr>
                      <m:num>
                        <m:sSup>
                          <m:sSupPr>
                            <m:ctrlPr>
                              <a:rPr lang="zh-CN" altLang="zh-CN" i="1"/>
                            </m:ctrlPr>
                          </m:sSupPr>
                          <m:e>
                            <m:d>
                              <m:dPr>
                                <m:ctrlPr>
                                  <a:rPr lang="zh-CN" altLang="zh-CN" i="1"/>
                                </m:ctrlPr>
                              </m:dPr>
                              <m:e>
                                <m:r>
                                  <a:rPr lang="en-US" altLang="zh-CN" i="1"/>
                                  <m:t>𝑟</m:t>
                                </m:r>
                                <m:r>
                                  <a:rPr lang="en-US" altLang="zh-CN" i="1"/>
                                  <m:t>+1</m:t>
                                </m:r>
                              </m:e>
                            </m:d>
                          </m:e>
                          <m:sup>
                            <m:r>
                              <a:rPr lang="en-US" altLang="zh-CN"/>
                              <m:t>2</m:t>
                            </m:r>
                          </m:sup>
                        </m:sSup>
                      </m:num>
                      <m:den>
                        <m:r>
                          <a:rPr lang="en-US" altLang="zh-CN" i="1"/>
                          <m:t>𝑟</m:t>
                        </m:r>
                      </m:den>
                    </m:f>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t="-1635"/>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59</a:t>
            </a:fld>
            <a:endParaRPr lang="zh-CN" altLang="en-US"/>
          </a:p>
        </p:txBody>
      </p:sp>
    </p:spTree>
    <p:extLst>
      <p:ext uri="{BB962C8B-B14F-4D97-AF65-F5344CB8AC3E}">
        <p14:creationId xmlns:p14="http://schemas.microsoft.com/office/powerpoint/2010/main" val="353413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p:cTn id="22"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3">
                                            <p:txEl>
                                              <p:pRg st="6" end="6"/>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 calcmode="lin" valueType="num">
                                      <p:cBhvr>
                                        <p:cTn id="44"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6" dur="500"/>
                                        <p:tgtEl>
                                          <p:spTgt spid="3">
                                            <p:txEl>
                                              <p:pRg st="7" end="7"/>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p:cTn id="49"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Horn</a:t>
            </a:r>
            <a:r>
              <a:rPr lang="zh-CN" altLang="zh-CN" dirty="0"/>
              <a:t>和</a:t>
            </a:r>
            <a:r>
              <a:rPr lang="en-US" altLang="zh-CN" dirty="0" err="1" smtClean="0"/>
              <a:t>Schunk</a:t>
            </a:r>
            <a:r>
              <a:rPr lang="zh-CN" altLang="en-US" dirty="0" smtClean="0"/>
              <a:t>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609416"/>
                <a:ext cx="8579296" cy="4846320"/>
              </a:xfrm>
            </p:spPr>
            <p:txBody>
              <a:bodyPr>
                <a:normAutofit fontScale="92500"/>
              </a:bodyPr>
              <a:lstStyle/>
              <a:p>
                <a:r>
                  <a:rPr lang="zh-CN" altLang="zh-CN" dirty="0" smtClean="0">
                    <a:solidFill>
                      <a:srgbClr val="00B050"/>
                    </a:solidFill>
                  </a:rPr>
                  <a:t>亮度变化约束方程本身是不能确定光流的，其只是给出了光流在亮度梯度方向上的分量信息。</a:t>
                </a:r>
                <a:endParaRPr lang="en-US" altLang="zh-CN" dirty="0" smtClean="0">
                  <a:solidFill>
                    <a:srgbClr val="00B050"/>
                  </a:solidFill>
                </a:endParaRPr>
              </a:p>
              <a:p>
                <a:pPr lvl="1"/>
                <a:r>
                  <a:rPr lang="zh-CN" altLang="zh-CN" dirty="0">
                    <a:solidFill>
                      <a:srgbClr val="00B050"/>
                    </a:solidFill>
                  </a:rPr>
                  <a:t>通过使得如下公式的最小化来求取约束条件，其中前一项表示平滑性，后一项表示亮度变化约束，整个公式表示这两项的加权和，具体数学描述为</a:t>
                </a:r>
                <a:r>
                  <a:rPr lang="zh-CN" altLang="zh-CN" dirty="0" smtClean="0">
                    <a:solidFill>
                      <a:srgbClr val="00B050"/>
                    </a:solidFill>
                  </a:rPr>
                  <a:t>：</a:t>
                </a:r>
                <a:endParaRPr lang="en-US" altLang="zh-CN" dirty="0" smtClean="0">
                  <a:solidFill>
                    <a:srgbClr val="00B050"/>
                  </a:solidFill>
                </a:endParaRPr>
              </a:p>
              <a:p>
                <a:pPr lvl="2"/>
                <a14:m>
                  <m:oMath xmlns:m="http://schemas.openxmlformats.org/officeDocument/2006/math">
                    <m:sSub>
                      <m:sSubPr>
                        <m:ctrlPr>
                          <a:rPr lang="zh-CN" altLang="zh-CN" i="1" smtClean="0">
                            <a:solidFill>
                              <a:schemeClr val="tx1"/>
                            </a:solidFill>
                          </a:rPr>
                        </m:ctrlPr>
                      </m:sSubPr>
                      <m:e>
                        <m:nary>
                          <m:naryPr>
                            <m:chr m:val="∬"/>
                            <m:limLoc m:val="undOvr"/>
                            <m:subHide m:val="on"/>
                            <m:supHide m:val="on"/>
                            <m:ctrlPr>
                              <a:rPr lang="zh-CN" altLang="zh-CN" i="1">
                                <a:solidFill>
                                  <a:schemeClr val="tx1"/>
                                </a:solidFill>
                              </a:rPr>
                            </m:ctrlPr>
                          </m:naryPr>
                          <m:sub/>
                          <m:sup/>
                          <m:e>
                            <m:d>
                              <m:dPr>
                                <m:ctrlPr>
                                  <a:rPr lang="zh-CN" altLang="zh-CN" i="1">
                                    <a:solidFill>
                                      <a:schemeClr val="tx1"/>
                                    </a:solidFill>
                                  </a:rPr>
                                </m:ctrlPr>
                              </m:dPr>
                              <m:e>
                                <m:sSup>
                                  <m:sSupPr>
                                    <m:ctrlPr>
                                      <a:rPr lang="zh-CN" altLang="zh-CN" i="1">
                                        <a:solidFill>
                                          <a:schemeClr val="tx1"/>
                                        </a:solidFill>
                                      </a:rPr>
                                    </m:ctrlPr>
                                  </m:sSupPr>
                                  <m:e>
                                    <m:d>
                                      <m:dPr>
                                        <m:ctrlPr>
                                          <a:rPr lang="zh-CN" altLang="zh-CN" i="1">
                                            <a:solidFill>
                                              <a:schemeClr val="tx1"/>
                                            </a:solidFill>
                                          </a:rPr>
                                        </m:ctrlPr>
                                      </m:dPr>
                                      <m:e>
                                        <m:f>
                                          <m:fPr>
                                            <m:ctrlPr>
                                              <a:rPr lang="zh-CN" altLang="zh-CN" i="1">
                                                <a:solidFill>
                                                  <a:schemeClr val="tx1"/>
                                                </a:solidFill>
                                              </a:rPr>
                                            </m:ctrlPr>
                                          </m:fPr>
                                          <m:num>
                                            <m:r>
                                              <a:rPr lang="en-US" altLang="zh-CN" i="1">
                                                <a:solidFill>
                                                  <a:schemeClr val="tx1"/>
                                                </a:solidFill>
                                              </a:rPr>
                                              <m:t>𝜕</m:t>
                                            </m:r>
                                            <m:r>
                                              <a:rPr lang="en-US" altLang="zh-CN" i="1">
                                                <a:solidFill>
                                                  <a:schemeClr val="tx1"/>
                                                </a:solidFill>
                                              </a:rPr>
                                              <m:t>𝑢</m:t>
                                            </m:r>
                                          </m:num>
                                          <m:den>
                                            <m:r>
                                              <a:rPr lang="en-US" altLang="zh-CN" i="1">
                                                <a:solidFill>
                                                  <a:schemeClr val="tx1"/>
                                                </a:solidFill>
                                              </a:rPr>
                                              <m:t>𝜕</m:t>
                                            </m:r>
                                            <m:r>
                                              <a:rPr lang="en-US" altLang="zh-CN" i="1">
                                                <a:solidFill>
                                                  <a:schemeClr val="tx1"/>
                                                </a:solidFill>
                                              </a:rPr>
                                              <m:t>𝑥</m:t>
                                            </m:r>
                                          </m:den>
                                        </m:f>
                                      </m:e>
                                    </m:d>
                                  </m:e>
                                  <m:sup>
                                    <m:r>
                                      <a:rPr lang="en-US" altLang="zh-CN" i="1">
                                        <a:solidFill>
                                          <a:schemeClr val="tx1"/>
                                        </a:solidFill>
                                      </a:rPr>
                                      <m:t>2</m:t>
                                    </m:r>
                                  </m:sup>
                                </m:sSup>
                                <m:r>
                                  <a:rPr lang="en-US" altLang="zh-CN" i="1">
                                    <a:solidFill>
                                      <a:schemeClr val="tx1"/>
                                    </a:solidFill>
                                  </a:rPr>
                                  <m:t>+</m:t>
                                </m:r>
                                <m:sSup>
                                  <m:sSupPr>
                                    <m:ctrlPr>
                                      <a:rPr lang="zh-CN" altLang="zh-CN" i="1">
                                        <a:solidFill>
                                          <a:schemeClr val="tx1"/>
                                        </a:solidFill>
                                      </a:rPr>
                                    </m:ctrlPr>
                                  </m:sSupPr>
                                  <m:e>
                                    <m:d>
                                      <m:dPr>
                                        <m:ctrlPr>
                                          <a:rPr lang="zh-CN" altLang="zh-CN" i="1">
                                            <a:solidFill>
                                              <a:schemeClr val="tx1"/>
                                            </a:solidFill>
                                          </a:rPr>
                                        </m:ctrlPr>
                                      </m:dPr>
                                      <m:e>
                                        <m:f>
                                          <m:fPr>
                                            <m:ctrlPr>
                                              <a:rPr lang="zh-CN" altLang="zh-CN" i="1">
                                                <a:solidFill>
                                                  <a:schemeClr val="tx1"/>
                                                </a:solidFill>
                                              </a:rPr>
                                            </m:ctrlPr>
                                          </m:fPr>
                                          <m:num>
                                            <m:r>
                                              <a:rPr lang="en-US" altLang="zh-CN" i="1">
                                                <a:solidFill>
                                                  <a:schemeClr val="tx1"/>
                                                </a:solidFill>
                                              </a:rPr>
                                              <m:t>𝜕</m:t>
                                            </m:r>
                                            <m:r>
                                              <a:rPr lang="en-US" altLang="zh-CN" i="1">
                                                <a:solidFill>
                                                  <a:schemeClr val="tx1"/>
                                                </a:solidFill>
                                              </a:rPr>
                                              <m:t>𝑢</m:t>
                                            </m:r>
                                          </m:num>
                                          <m:den>
                                            <m:r>
                                              <a:rPr lang="en-US" altLang="zh-CN" i="1">
                                                <a:solidFill>
                                                  <a:schemeClr val="tx1"/>
                                                </a:solidFill>
                                              </a:rPr>
                                              <m:t>𝜕</m:t>
                                            </m:r>
                                            <m:r>
                                              <a:rPr lang="en-US" altLang="zh-CN" i="1">
                                                <a:solidFill>
                                                  <a:schemeClr val="tx1"/>
                                                </a:solidFill>
                                              </a:rPr>
                                              <m:t>𝑦</m:t>
                                            </m:r>
                                          </m:den>
                                        </m:f>
                                      </m:e>
                                    </m:d>
                                  </m:e>
                                  <m:sup>
                                    <m:r>
                                      <a:rPr lang="en-US" altLang="zh-CN" i="1">
                                        <a:solidFill>
                                          <a:schemeClr val="tx1"/>
                                        </a:solidFill>
                                      </a:rPr>
                                      <m:t>2</m:t>
                                    </m:r>
                                  </m:sup>
                                </m:sSup>
                                <m:r>
                                  <a:rPr lang="en-US" altLang="zh-CN" i="1">
                                    <a:solidFill>
                                      <a:schemeClr val="tx1"/>
                                    </a:solidFill>
                                  </a:rPr>
                                  <m:t>+</m:t>
                                </m:r>
                                <m:sSup>
                                  <m:sSupPr>
                                    <m:ctrlPr>
                                      <a:rPr lang="zh-CN" altLang="zh-CN" i="1">
                                        <a:solidFill>
                                          <a:schemeClr val="tx1"/>
                                        </a:solidFill>
                                      </a:rPr>
                                    </m:ctrlPr>
                                  </m:sSupPr>
                                  <m:e>
                                    <m:d>
                                      <m:dPr>
                                        <m:ctrlPr>
                                          <a:rPr lang="zh-CN" altLang="zh-CN" i="1">
                                            <a:solidFill>
                                              <a:schemeClr val="tx1"/>
                                            </a:solidFill>
                                          </a:rPr>
                                        </m:ctrlPr>
                                      </m:dPr>
                                      <m:e>
                                        <m:f>
                                          <m:fPr>
                                            <m:ctrlPr>
                                              <a:rPr lang="zh-CN" altLang="zh-CN" i="1">
                                                <a:solidFill>
                                                  <a:schemeClr val="tx1"/>
                                                </a:solidFill>
                                              </a:rPr>
                                            </m:ctrlPr>
                                          </m:fPr>
                                          <m:num>
                                            <m:r>
                                              <a:rPr lang="en-US" altLang="zh-CN" i="1">
                                                <a:solidFill>
                                                  <a:schemeClr val="tx1"/>
                                                </a:solidFill>
                                              </a:rPr>
                                              <m:t>𝜕</m:t>
                                            </m:r>
                                            <m:r>
                                              <a:rPr lang="en-US" altLang="zh-CN" i="1">
                                                <a:solidFill>
                                                  <a:schemeClr val="tx1"/>
                                                </a:solidFill>
                                              </a:rPr>
                                              <m:t>𝑣</m:t>
                                            </m:r>
                                          </m:num>
                                          <m:den>
                                            <m:r>
                                              <a:rPr lang="en-US" altLang="zh-CN" i="1">
                                                <a:solidFill>
                                                  <a:schemeClr val="tx1"/>
                                                </a:solidFill>
                                              </a:rPr>
                                              <m:t>𝜕</m:t>
                                            </m:r>
                                            <m:r>
                                              <a:rPr lang="en-US" altLang="zh-CN" i="1">
                                                <a:solidFill>
                                                  <a:schemeClr val="tx1"/>
                                                </a:solidFill>
                                              </a:rPr>
                                              <m:t>𝑥</m:t>
                                            </m:r>
                                          </m:den>
                                        </m:f>
                                      </m:e>
                                    </m:d>
                                  </m:e>
                                  <m:sup>
                                    <m:r>
                                      <a:rPr lang="en-US" altLang="zh-CN" i="1">
                                        <a:solidFill>
                                          <a:schemeClr val="tx1"/>
                                        </a:solidFill>
                                      </a:rPr>
                                      <m:t>2</m:t>
                                    </m:r>
                                  </m:sup>
                                </m:sSup>
                                <m:r>
                                  <a:rPr lang="en-US" altLang="zh-CN" i="1">
                                    <a:solidFill>
                                      <a:schemeClr val="tx1"/>
                                    </a:solidFill>
                                  </a:rPr>
                                  <m:t>+</m:t>
                                </m:r>
                                <m:sSup>
                                  <m:sSupPr>
                                    <m:ctrlPr>
                                      <a:rPr lang="zh-CN" altLang="zh-CN" i="1">
                                        <a:solidFill>
                                          <a:schemeClr val="tx1"/>
                                        </a:solidFill>
                                      </a:rPr>
                                    </m:ctrlPr>
                                  </m:sSupPr>
                                  <m:e>
                                    <m:d>
                                      <m:dPr>
                                        <m:ctrlPr>
                                          <a:rPr lang="zh-CN" altLang="zh-CN" i="1">
                                            <a:solidFill>
                                              <a:schemeClr val="tx1"/>
                                            </a:solidFill>
                                          </a:rPr>
                                        </m:ctrlPr>
                                      </m:dPr>
                                      <m:e>
                                        <m:f>
                                          <m:fPr>
                                            <m:ctrlPr>
                                              <a:rPr lang="zh-CN" altLang="zh-CN" i="1">
                                                <a:solidFill>
                                                  <a:schemeClr val="tx1"/>
                                                </a:solidFill>
                                              </a:rPr>
                                            </m:ctrlPr>
                                          </m:fPr>
                                          <m:num>
                                            <m:r>
                                              <a:rPr lang="en-US" altLang="zh-CN" i="1">
                                                <a:solidFill>
                                                  <a:schemeClr val="tx1"/>
                                                </a:solidFill>
                                              </a:rPr>
                                              <m:t>𝜕</m:t>
                                            </m:r>
                                            <m:r>
                                              <a:rPr lang="en-US" altLang="zh-CN" i="1">
                                                <a:solidFill>
                                                  <a:schemeClr val="tx1"/>
                                                </a:solidFill>
                                              </a:rPr>
                                              <m:t>𝑣</m:t>
                                            </m:r>
                                          </m:num>
                                          <m:den>
                                            <m:r>
                                              <a:rPr lang="en-US" altLang="zh-CN" i="1">
                                                <a:solidFill>
                                                  <a:schemeClr val="tx1"/>
                                                </a:solidFill>
                                              </a:rPr>
                                              <m:t>𝜕</m:t>
                                            </m:r>
                                            <m:r>
                                              <a:rPr lang="en-US" altLang="zh-CN" i="1">
                                                <a:solidFill>
                                                  <a:schemeClr val="tx1"/>
                                                </a:solidFill>
                                              </a:rPr>
                                              <m:t>𝑦</m:t>
                                            </m:r>
                                          </m:den>
                                        </m:f>
                                      </m:e>
                                    </m:d>
                                  </m:e>
                                  <m:sup>
                                    <m:r>
                                      <a:rPr lang="en-US" altLang="zh-CN" i="1">
                                        <a:solidFill>
                                          <a:schemeClr val="tx1"/>
                                        </a:solidFill>
                                      </a:rPr>
                                      <m:t>2</m:t>
                                    </m:r>
                                  </m:sup>
                                </m:sSup>
                              </m:e>
                            </m:d>
                            <m:r>
                              <a:rPr lang="en-US" altLang="zh-CN" i="1">
                                <a:solidFill>
                                  <a:schemeClr val="tx1"/>
                                </a:solidFill>
                              </a:rPr>
                              <m:t>𝑑𝑥𝑑𝑦</m:t>
                            </m:r>
                          </m:e>
                        </m:nary>
                        <m:r>
                          <a:rPr lang="en-US" altLang="zh-CN" i="1">
                            <a:solidFill>
                              <a:schemeClr val="tx1"/>
                            </a:solidFill>
                          </a:rPr>
                          <m:t>+</m:t>
                        </m:r>
                        <m:r>
                          <a:rPr lang="en-US" altLang="zh-CN" i="1">
                            <a:solidFill>
                              <a:schemeClr val="tx1"/>
                            </a:solidFill>
                          </a:rPr>
                          <m:t>𝛽</m:t>
                        </m:r>
                        <m:nary>
                          <m:naryPr>
                            <m:chr m:val="∬"/>
                            <m:limLoc m:val="undOvr"/>
                            <m:subHide m:val="on"/>
                            <m:supHide m:val="on"/>
                            <m:ctrlPr>
                              <a:rPr lang="zh-CN" altLang="zh-CN" i="1">
                                <a:solidFill>
                                  <a:schemeClr val="tx1"/>
                                </a:solidFill>
                              </a:rPr>
                            </m:ctrlPr>
                          </m:naryPr>
                          <m:sub/>
                          <m:sup/>
                          <m:e>
                            <m:d>
                              <m:dPr>
                                <m:ctrlPr>
                                  <a:rPr lang="zh-CN" altLang="zh-CN" i="1">
                                    <a:solidFill>
                                      <a:schemeClr val="tx1"/>
                                    </a:solidFill>
                                  </a:rPr>
                                </m:ctrlPr>
                              </m:dPr>
                              <m:e>
                                <m:r>
                                  <a:rPr lang="en-US" altLang="zh-CN" i="1">
                                    <a:solidFill>
                                      <a:schemeClr val="tx1"/>
                                    </a:solidFill>
                                  </a:rPr>
                                  <m:t>𝛻</m:t>
                                </m:r>
                                <m:r>
                                  <a:rPr lang="en-US" altLang="zh-CN" i="1">
                                    <a:solidFill>
                                      <a:schemeClr val="tx1"/>
                                    </a:solidFill>
                                  </a:rPr>
                                  <m:t>𝐼</m:t>
                                </m:r>
                                <m:r>
                                  <a:rPr lang="en-US" altLang="zh-CN" i="1">
                                    <a:solidFill>
                                      <a:schemeClr val="tx1"/>
                                    </a:solidFill>
                                  </a:rPr>
                                  <m:t>.</m:t>
                                </m:r>
                                <m:acc>
                                  <m:accPr>
                                    <m:chr m:val="⃑"/>
                                    <m:ctrlPr>
                                      <a:rPr lang="zh-CN" altLang="zh-CN" i="1">
                                        <a:solidFill>
                                          <a:schemeClr val="tx1"/>
                                        </a:solidFill>
                                      </a:rPr>
                                    </m:ctrlPr>
                                  </m:accPr>
                                  <m:e>
                                    <m:r>
                                      <a:rPr lang="en-US" altLang="zh-CN" i="1">
                                        <a:solidFill>
                                          <a:schemeClr val="tx1"/>
                                        </a:solidFill>
                                      </a:rPr>
                                      <m:t>𝑢</m:t>
                                    </m:r>
                                  </m:e>
                                </m:acc>
                                <m:r>
                                  <a:rPr lang="en-US" altLang="zh-CN" i="1">
                                    <a:solidFill>
                                      <a:schemeClr val="tx1"/>
                                    </a:solidFill>
                                  </a:rPr>
                                  <m:t>+</m:t>
                                </m:r>
                                <m:sSub>
                                  <m:sSubPr>
                                    <m:ctrlPr>
                                      <a:rPr lang="zh-CN" altLang="zh-CN" i="1">
                                        <a:solidFill>
                                          <a:schemeClr val="tx1"/>
                                        </a:solidFill>
                                      </a:rPr>
                                    </m:ctrlPr>
                                  </m:sSubPr>
                                  <m:e>
                                    <m:r>
                                      <a:rPr lang="en-US" altLang="zh-CN" i="1">
                                        <a:solidFill>
                                          <a:schemeClr val="tx1"/>
                                        </a:solidFill>
                                      </a:rPr>
                                      <m:t>𝐼</m:t>
                                    </m:r>
                                  </m:e>
                                  <m:sub>
                                    <m:r>
                                      <a:rPr lang="en-US" altLang="zh-CN" i="1">
                                        <a:solidFill>
                                          <a:schemeClr val="tx1"/>
                                        </a:solidFill>
                                      </a:rPr>
                                      <m:t>𝑡</m:t>
                                    </m:r>
                                  </m:sub>
                                </m:sSub>
                              </m:e>
                            </m:d>
                            <m:r>
                              <a:rPr lang="en-US" altLang="zh-CN" i="1">
                                <a:solidFill>
                                  <a:schemeClr val="tx1"/>
                                </a:solidFill>
                              </a:rPr>
                              <m:t>𝑑𝑥𝑑𝑦</m:t>
                            </m:r>
                          </m:e>
                        </m:nary>
                      </m:e>
                      <m:sub>
                        <m:r>
                          <m:rPr>
                            <m:sty m:val="p"/>
                          </m:rPr>
                          <a:rPr lang="en-US" altLang="zh-CN">
                            <a:solidFill>
                              <a:schemeClr val="tx1"/>
                            </a:solidFill>
                          </a:rPr>
                          <m:t>over</m:t>
                        </m:r>
                        <m:r>
                          <a:rPr lang="en-US" altLang="zh-CN">
                            <a:solidFill>
                              <a:schemeClr val="tx1"/>
                            </a:solidFill>
                          </a:rPr>
                          <m:t> </m:t>
                        </m:r>
                        <m:r>
                          <m:rPr>
                            <m:sty m:val="p"/>
                          </m:rPr>
                          <a:rPr lang="en-US" altLang="zh-CN">
                            <a:solidFill>
                              <a:schemeClr val="tx1"/>
                            </a:solidFill>
                          </a:rPr>
                          <m:t>image</m:t>
                        </m:r>
                      </m:sub>
                    </m:sSub>
                    <m:r>
                      <a:rPr lang="zh-CN" altLang="zh-CN">
                        <a:solidFill>
                          <a:schemeClr val="tx1"/>
                        </a:solidFill>
                      </a:rPr>
                      <m:t>。</m:t>
                    </m:r>
                  </m:oMath>
                </a14:m>
                <a:endParaRPr lang="en-US" altLang="zh-CN" dirty="0" smtClean="0">
                  <a:solidFill>
                    <a:schemeClr val="tx1"/>
                  </a:solidFill>
                </a:endParaRPr>
              </a:p>
              <a:p>
                <a:r>
                  <a:rPr lang="zh-CN" altLang="zh-CN" dirty="0">
                    <a:solidFill>
                      <a:srgbClr val="00B050"/>
                    </a:solidFill>
                  </a:rPr>
                  <a:t>对于</a:t>
                </a:r>
                <a:r>
                  <a:rPr lang="en-US" altLang="zh-CN" dirty="0">
                    <a:solidFill>
                      <a:srgbClr val="00B050"/>
                    </a:solidFill>
                  </a:rPr>
                  <a:t>Horn</a:t>
                </a:r>
                <a:r>
                  <a:rPr lang="zh-CN" altLang="zh-CN" dirty="0">
                    <a:solidFill>
                      <a:srgbClr val="00B050"/>
                    </a:solidFill>
                  </a:rPr>
                  <a:t>和</a:t>
                </a:r>
                <a:r>
                  <a:rPr lang="en-US" altLang="zh-CN" dirty="0" err="1">
                    <a:solidFill>
                      <a:srgbClr val="00B050"/>
                    </a:solidFill>
                  </a:rPr>
                  <a:t>Schunk</a:t>
                </a:r>
                <a:r>
                  <a:rPr lang="zh-CN" altLang="zh-CN" dirty="0">
                    <a:solidFill>
                      <a:srgbClr val="00B050"/>
                    </a:solidFill>
                  </a:rPr>
                  <a:t>算法，存在两个主要的问题</a:t>
                </a:r>
                <a:r>
                  <a:rPr lang="zh-CN" altLang="zh-CN" dirty="0" smtClean="0">
                    <a:solidFill>
                      <a:srgbClr val="00B050"/>
                    </a:solidFill>
                  </a:rPr>
                  <a:t>。</a:t>
                </a:r>
                <a:endParaRPr lang="en-US" altLang="zh-CN" dirty="0" smtClean="0">
                  <a:solidFill>
                    <a:srgbClr val="00B050"/>
                  </a:solidFill>
                </a:endParaRPr>
              </a:p>
              <a:p>
                <a:pPr lvl="1"/>
                <a:r>
                  <a:rPr lang="zh-CN" altLang="zh-CN" dirty="0">
                    <a:solidFill>
                      <a:srgbClr val="0000FF"/>
                    </a:solidFill>
                  </a:rPr>
                  <a:t>第一</a:t>
                </a:r>
                <a:r>
                  <a:rPr lang="zh-CN" altLang="zh-CN" dirty="0">
                    <a:solidFill>
                      <a:srgbClr val="00B050"/>
                    </a:solidFill>
                  </a:rPr>
                  <a:t>，亮度变化约束方程只是在图像的局部区域很好的满足条件，此区域要求具有高梯度信息</a:t>
                </a:r>
                <a:r>
                  <a:rPr lang="zh-CN" altLang="zh-CN" dirty="0" smtClean="0">
                    <a:solidFill>
                      <a:srgbClr val="00B050"/>
                    </a:solidFill>
                  </a:rPr>
                  <a:t>。</a:t>
                </a:r>
                <a:endParaRPr lang="en-US" altLang="zh-CN" dirty="0" smtClean="0">
                  <a:solidFill>
                    <a:srgbClr val="00B050"/>
                  </a:solidFill>
                </a:endParaRPr>
              </a:p>
              <a:p>
                <a:pPr lvl="1"/>
                <a:r>
                  <a:rPr lang="zh-CN" altLang="zh-CN" dirty="0">
                    <a:solidFill>
                      <a:srgbClr val="FF0000"/>
                    </a:solidFill>
                  </a:rPr>
                  <a:t>第二</a:t>
                </a:r>
                <a:r>
                  <a:rPr lang="zh-CN" altLang="zh-CN" dirty="0">
                    <a:solidFill>
                      <a:srgbClr val="00B050"/>
                    </a:solidFill>
                  </a:rPr>
                  <a:t>，在光流的不连续处光流信息将会被平滑，这就会导致不精确的光流估算。</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57200" y="1609416"/>
                <a:ext cx="8579296" cy="4846320"/>
              </a:xfrm>
              <a:blipFill rotWithShape="1">
                <a:blip r:embed="rId2"/>
                <a:stretch>
                  <a:fillRect l="-284" t="-100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a:t>
            </a:fld>
            <a:endParaRPr lang="zh-CN" altLang="en-US" dirty="0"/>
          </a:p>
        </p:txBody>
      </p:sp>
    </p:spTree>
    <p:extLst>
      <p:ext uri="{BB962C8B-B14F-4D97-AF65-F5344CB8AC3E}">
        <p14:creationId xmlns:p14="http://schemas.microsoft.com/office/powerpoint/2010/main" val="221216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80">
                                          <p:stCondLst>
                                            <p:cond delay="0"/>
                                          </p:stCondLst>
                                        </p:cTn>
                                        <p:tgtEl>
                                          <p:spTgt spid="3">
                                            <p:txEl>
                                              <p:pRg st="2" end="2"/>
                                            </p:txEl>
                                          </p:spTgt>
                                        </p:tgtEl>
                                      </p:cBhvr>
                                    </p:animEffect>
                                    <p:anim calcmode="lin" valueType="num">
                                      <p:cBhvr>
                                        <p:cTn id="2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
                                            <p:txEl>
                                              <p:pRg st="2" end="2"/>
                                            </p:txEl>
                                          </p:spTgt>
                                        </p:tgtEl>
                                      </p:cBhvr>
                                      <p:to x="100000" y="60000"/>
                                    </p:animScale>
                                    <p:animScale>
                                      <p:cBhvr>
                                        <p:cTn id="30" dur="166" decel="50000">
                                          <p:stCondLst>
                                            <p:cond delay="676"/>
                                          </p:stCondLst>
                                        </p:cTn>
                                        <p:tgtEl>
                                          <p:spTgt spid="3">
                                            <p:txEl>
                                              <p:pRg st="2" end="2"/>
                                            </p:txEl>
                                          </p:spTgt>
                                        </p:tgtEl>
                                      </p:cBhvr>
                                      <p:to x="100000" y="100000"/>
                                    </p:animScale>
                                    <p:animScale>
                                      <p:cBhvr>
                                        <p:cTn id="31" dur="26">
                                          <p:stCondLst>
                                            <p:cond delay="1312"/>
                                          </p:stCondLst>
                                        </p:cTn>
                                        <p:tgtEl>
                                          <p:spTgt spid="3">
                                            <p:txEl>
                                              <p:pRg st="2" end="2"/>
                                            </p:txEl>
                                          </p:spTgt>
                                        </p:tgtEl>
                                      </p:cBhvr>
                                      <p:to x="100000" y="80000"/>
                                    </p:animScale>
                                    <p:animScale>
                                      <p:cBhvr>
                                        <p:cTn id="32" dur="166" decel="50000">
                                          <p:stCondLst>
                                            <p:cond delay="1338"/>
                                          </p:stCondLst>
                                        </p:cTn>
                                        <p:tgtEl>
                                          <p:spTgt spid="3">
                                            <p:txEl>
                                              <p:pRg st="2" end="2"/>
                                            </p:txEl>
                                          </p:spTgt>
                                        </p:tgtEl>
                                      </p:cBhvr>
                                      <p:to x="100000" y="100000"/>
                                    </p:animScale>
                                    <p:animScale>
                                      <p:cBhvr>
                                        <p:cTn id="33" dur="26">
                                          <p:stCondLst>
                                            <p:cond delay="1642"/>
                                          </p:stCondLst>
                                        </p:cTn>
                                        <p:tgtEl>
                                          <p:spTgt spid="3">
                                            <p:txEl>
                                              <p:pRg st="2" end="2"/>
                                            </p:txEl>
                                          </p:spTgt>
                                        </p:tgtEl>
                                      </p:cBhvr>
                                      <p:to x="100000" y="90000"/>
                                    </p:animScale>
                                    <p:animScale>
                                      <p:cBhvr>
                                        <p:cTn id="34" dur="166" decel="50000">
                                          <p:stCondLst>
                                            <p:cond delay="1668"/>
                                          </p:stCondLst>
                                        </p:cTn>
                                        <p:tgtEl>
                                          <p:spTgt spid="3">
                                            <p:txEl>
                                              <p:pRg st="2" end="2"/>
                                            </p:txEl>
                                          </p:spTgt>
                                        </p:tgtEl>
                                      </p:cBhvr>
                                      <p:to x="100000" y="100000"/>
                                    </p:animScale>
                                    <p:animScale>
                                      <p:cBhvr>
                                        <p:cTn id="35" dur="26">
                                          <p:stCondLst>
                                            <p:cond delay="1808"/>
                                          </p:stCondLst>
                                        </p:cTn>
                                        <p:tgtEl>
                                          <p:spTgt spid="3">
                                            <p:txEl>
                                              <p:pRg st="2" end="2"/>
                                            </p:txEl>
                                          </p:spTgt>
                                        </p:tgtEl>
                                      </p:cBhvr>
                                      <p:to x="100000" y="95000"/>
                                    </p:animScale>
                                    <p:animScale>
                                      <p:cBhvr>
                                        <p:cTn id="36" dur="166" decel="50000">
                                          <p:stCondLst>
                                            <p:cond delay="1834"/>
                                          </p:stCondLst>
                                        </p:cTn>
                                        <p:tgtEl>
                                          <p:spTgt spid="3">
                                            <p:txEl>
                                              <p:pRg st="2" end="2"/>
                                            </p:txEl>
                                          </p:spTgt>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 calcmode="lin" valueType="num">
                                      <p:cBhvr additive="base">
                                        <p:cTn id="4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方向赋值</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85000" lnSpcReduction="10000"/>
              </a:bodyPr>
              <a:lstStyle/>
              <a:p>
                <a:r>
                  <a:rPr lang="zh-CN" altLang="zh-CN" dirty="0"/>
                  <a:t>对于每一个关键点的位置，一个或者多个方向被赋值，主要依赖于局部图像梯度方向信息</a:t>
                </a:r>
                <a:r>
                  <a:rPr lang="zh-CN" altLang="zh-CN" dirty="0" smtClean="0"/>
                  <a:t>。</a:t>
                </a:r>
                <a:endParaRPr lang="en-US" altLang="zh-CN" dirty="0" smtClean="0"/>
              </a:p>
              <a:p>
                <a:endParaRPr lang="en-US" altLang="zh-CN" dirty="0" smtClean="0"/>
              </a:p>
              <a:p>
                <a:r>
                  <a:rPr lang="zh-CN" altLang="zh-CN" dirty="0" smtClean="0">
                    <a:solidFill>
                      <a:srgbClr val="C00000"/>
                    </a:solidFill>
                  </a:rPr>
                  <a:t>根据</a:t>
                </a:r>
                <a:r>
                  <a:rPr lang="zh-CN" altLang="zh-CN" dirty="0">
                    <a:solidFill>
                      <a:srgbClr val="C00000"/>
                    </a:solidFill>
                  </a:rPr>
                  <a:t>局部图像特性，对每一个关键点赋予一个合适的方向，并根据该方向来表示关键点描述子，从而获取对于图像旋转的不变性</a:t>
                </a:r>
                <a:r>
                  <a:rPr lang="zh-CN" altLang="zh-CN" dirty="0" smtClean="0">
                    <a:solidFill>
                      <a:srgbClr val="C00000"/>
                    </a:solidFill>
                  </a:rPr>
                  <a:t>。</a:t>
                </a:r>
                <a:endParaRPr lang="en-US" altLang="zh-CN" dirty="0" smtClean="0">
                  <a:solidFill>
                    <a:srgbClr val="C00000"/>
                  </a:solidFill>
                </a:endParaRPr>
              </a:p>
              <a:p>
                <a:endParaRPr lang="en-US" altLang="zh-CN" dirty="0" smtClean="0"/>
              </a:p>
              <a:p>
                <a:r>
                  <a:rPr lang="zh-CN" altLang="zh-CN" dirty="0" smtClean="0"/>
                  <a:t>对于</a:t>
                </a:r>
                <a:r>
                  <a:rPr lang="zh-CN" altLang="zh-CN" dirty="0"/>
                  <a:t>当前尺度上的每个图像样本</a:t>
                </a:r>
                <a14:m>
                  <m:oMath xmlns:m="http://schemas.openxmlformats.org/officeDocument/2006/math">
                    <m:r>
                      <a:rPr lang="en-US" altLang="zh-CN" i="1"/>
                      <m:t>𝐿</m:t>
                    </m:r>
                    <m:d>
                      <m:dPr>
                        <m:ctrlPr>
                          <a:rPr lang="zh-CN" altLang="zh-CN" i="1"/>
                        </m:ctrlPr>
                      </m:dPr>
                      <m:e>
                        <m:r>
                          <a:rPr lang="en-US" altLang="zh-CN" i="1"/>
                          <m:t>𝑥</m:t>
                        </m:r>
                        <m:r>
                          <a:rPr lang="en-US" altLang="zh-CN" i="1"/>
                          <m:t>,</m:t>
                        </m:r>
                        <m:r>
                          <a:rPr lang="en-US" altLang="zh-CN" i="1"/>
                          <m:t>𝑦</m:t>
                        </m:r>
                      </m:e>
                    </m:d>
                  </m:oMath>
                </a14:m>
                <a:r>
                  <a:rPr lang="zh-CN" altLang="zh-CN" dirty="0"/>
                  <a:t>，使用像素差值来预计算梯度幅值</a:t>
                </a:r>
                <a14:m>
                  <m:oMath xmlns:m="http://schemas.openxmlformats.org/officeDocument/2006/math">
                    <m:r>
                      <a:rPr lang="en-US" altLang="zh-CN" i="1"/>
                      <m:t>𝑚</m:t>
                    </m:r>
                    <m:d>
                      <m:dPr>
                        <m:ctrlPr>
                          <a:rPr lang="zh-CN" altLang="zh-CN" i="1"/>
                        </m:ctrlPr>
                      </m:dPr>
                      <m:e>
                        <m:r>
                          <a:rPr lang="en-US" altLang="zh-CN" i="1"/>
                          <m:t>𝑥</m:t>
                        </m:r>
                        <m:r>
                          <a:rPr lang="en-US" altLang="zh-CN" i="1"/>
                          <m:t>,</m:t>
                        </m:r>
                        <m:r>
                          <a:rPr lang="en-US" altLang="zh-CN" i="1"/>
                          <m:t>𝑦</m:t>
                        </m:r>
                      </m:e>
                    </m:d>
                  </m:oMath>
                </a14:m>
                <a:r>
                  <a:rPr lang="zh-CN" altLang="zh-CN" dirty="0"/>
                  <a:t>和方向</a:t>
                </a:r>
                <a14:m>
                  <m:oMath xmlns:m="http://schemas.openxmlformats.org/officeDocument/2006/math">
                    <m:r>
                      <a:rPr lang="en-US" altLang="zh-CN" i="1"/>
                      <m:t>𝜃</m:t>
                    </m:r>
                    <m:d>
                      <m:dPr>
                        <m:ctrlPr>
                          <a:rPr lang="zh-CN" altLang="zh-CN" i="1"/>
                        </m:ctrlPr>
                      </m:dPr>
                      <m:e>
                        <m:r>
                          <a:rPr lang="en-US" altLang="zh-CN" i="1"/>
                          <m:t>𝑥</m:t>
                        </m:r>
                        <m:r>
                          <a:rPr lang="en-US" altLang="zh-CN" i="1"/>
                          <m:t>,</m:t>
                        </m:r>
                        <m:r>
                          <a:rPr lang="en-US" altLang="zh-CN" i="1"/>
                          <m:t>𝑦</m:t>
                        </m:r>
                      </m:e>
                    </m:d>
                  </m:oMath>
                </a14:m>
                <a:r>
                  <a:rPr lang="zh-CN" altLang="zh-CN" dirty="0"/>
                  <a:t>，</a:t>
                </a:r>
                <a:r>
                  <a:rPr lang="zh-CN" altLang="zh-CN" dirty="0" smtClean="0"/>
                  <a:t>有</a:t>
                </a:r>
                <a:endParaRPr lang="en-US" altLang="zh-CN" dirty="0" smtClean="0"/>
              </a:p>
              <a:p>
                <a:pPr lvl="1"/>
                <a14:m>
                  <m:oMath xmlns:m="http://schemas.openxmlformats.org/officeDocument/2006/math">
                    <m:r>
                      <a:rPr lang="en-US" altLang="zh-CN" i="1" smtClean="0">
                        <a:solidFill>
                          <a:srgbClr val="00B050"/>
                        </a:solidFill>
                      </a:rPr>
                      <m:t>𝑚</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en-US" altLang="zh-CN" i="1">
                        <a:solidFill>
                          <a:srgbClr val="00B050"/>
                        </a:solidFill>
                      </a:rPr>
                      <m:t>=</m:t>
                    </m:r>
                    <m:rad>
                      <m:radPr>
                        <m:degHide m:val="on"/>
                        <m:ctrlPr>
                          <a:rPr lang="zh-CN" altLang="zh-CN" i="1">
                            <a:solidFill>
                              <a:srgbClr val="00B050"/>
                            </a:solidFill>
                          </a:rPr>
                        </m:ctrlPr>
                      </m:radPr>
                      <m:deg/>
                      <m:e>
                        <m:sSup>
                          <m:sSupPr>
                            <m:ctrlPr>
                              <a:rPr lang="zh-CN" altLang="zh-CN" i="1">
                                <a:solidFill>
                                  <a:srgbClr val="00B050"/>
                                </a:solidFill>
                              </a:rPr>
                            </m:ctrlPr>
                          </m:sSupPr>
                          <m:e>
                            <m:d>
                              <m:dPr>
                                <m:ctrlPr>
                                  <a:rPr lang="zh-CN" altLang="zh-CN" i="1">
                                    <a:solidFill>
                                      <a:srgbClr val="00B050"/>
                                    </a:solidFill>
                                  </a:rPr>
                                </m:ctrlPr>
                              </m:dPr>
                              <m:e>
                                <m:r>
                                  <a:rPr lang="en-US" altLang="zh-CN" i="1">
                                    <a:solidFill>
                                      <a:srgbClr val="00B050"/>
                                    </a:solidFill>
                                  </a:rPr>
                                  <m:t>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+1,</m:t>
                                    </m:r>
                                    <m:r>
                                      <a:rPr lang="en-US" altLang="zh-CN" i="1">
                                        <a:solidFill>
                                          <a:srgbClr val="00B050"/>
                                        </a:solidFill>
                                      </a:rPr>
                                      <m:t>𝑦</m:t>
                                    </m:r>
                                  </m:e>
                                </m:d>
                                <m:r>
                                  <a:rPr lang="en-US" altLang="zh-CN" i="1">
                                    <a:solidFill>
                                      <a:srgbClr val="00B050"/>
                                    </a:solidFill>
                                  </a:rPr>
                                  <m:t>−</m:t>
                                </m:r>
                                <m:r>
                                  <a:rPr lang="en-US" altLang="zh-CN" i="1">
                                    <a:solidFill>
                                      <a:srgbClr val="00B050"/>
                                    </a:solidFill>
                                  </a:rPr>
                                  <m:t>𝐿</m:t>
                                </m:r>
                                <m:r>
                                  <a:rPr lang="en-US" altLang="zh-CN" i="1">
                                    <a:solidFill>
                                      <a:srgbClr val="00B050"/>
                                    </a:solidFill>
                                  </a:rPr>
                                  <m:t>(</m:t>
                                </m:r>
                                <m:r>
                                  <a:rPr lang="en-US" altLang="zh-CN" i="1">
                                    <a:solidFill>
                                      <a:srgbClr val="00B050"/>
                                    </a:solidFill>
                                  </a:rPr>
                                  <m:t>𝑥</m:t>
                                </m:r>
                                <m:r>
                                  <a:rPr lang="en-US" altLang="zh-CN" i="1">
                                    <a:solidFill>
                                      <a:srgbClr val="00B050"/>
                                    </a:solidFill>
                                  </a:rPr>
                                  <m:t>−1,</m:t>
                                </m:r>
                                <m:r>
                                  <a:rPr lang="en-US" altLang="zh-CN" i="1">
                                    <a:solidFill>
                                      <a:srgbClr val="00B050"/>
                                    </a:solidFill>
                                  </a:rPr>
                                  <m:t>𝑦</m:t>
                                </m:r>
                                <m:r>
                                  <a:rPr lang="en-US" altLang="zh-CN" i="1">
                                    <a:solidFill>
                                      <a:srgbClr val="00B050"/>
                                    </a:solidFill>
                                  </a:rPr>
                                  <m:t>)</m:t>
                                </m:r>
                              </m:e>
                            </m:d>
                          </m:e>
                          <m:sup>
                            <m:r>
                              <a:rPr lang="en-US" altLang="zh-CN" i="1">
                                <a:solidFill>
                                  <a:srgbClr val="00B050"/>
                                </a:solidFill>
                              </a:rPr>
                              <m:t>2</m:t>
                            </m:r>
                          </m:sup>
                        </m:sSup>
                        <m:r>
                          <a:rPr lang="en-US" altLang="zh-CN" i="1">
                            <a:solidFill>
                              <a:srgbClr val="00B050"/>
                            </a:solidFill>
                          </a:rPr>
                          <m:t>+</m:t>
                        </m:r>
                        <m:sSup>
                          <m:sSupPr>
                            <m:ctrlPr>
                              <a:rPr lang="zh-CN" altLang="zh-CN" i="1">
                                <a:solidFill>
                                  <a:srgbClr val="00B050"/>
                                </a:solidFill>
                              </a:rPr>
                            </m:ctrlPr>
                          </m:sSupPr>
                          <m:e>
                            <m:d>
                              <m:dPr>
                                <m:ctrlPr>
                                  <a:rPr lang="zh-CN" altLang="zh-CN" i="1">
                                    <a:solidFill>
                                      <a:srgbClr val="00B050"/>
                                    </a:solidFill>
                                  </a:rPr>
                                </m:ctrlPr>
                              </m:dPr>
                              <m:e>
                                <m:r>
                                  <a:rPr lang="en-US" altLang="zh-CN" i="1">
                                    <a:solidFill>
                                      <a:srgbClr val="00B050"/>
                                    </a:solidFill>
                                  </a:rPr>
                                  <m:t>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+1</m:t>
                                    </m:r>
                                  </m:e>
                                </m:d>
                                <m:r>
                                  <a:rPr lang="en-US" altLang="zh-CN" i="1">
                                    <a:solidFill>
                                      <a:srgbClr val="00B050"/>
                                    </a:solidFill>
                                  </a:rPr>
                                  <m:t>−</m:t>
                                </m:r>
                                <m:r>
                                  <a:rPr lang="en-US" altLang="zh-CN" i="1">
                                    <a:solidFill>
                                      <a:srgbClr val="00B050"/>
                                    </a:solidFill>
                                  </a:rPr>
                                  <m:t>𝐿</m:t>
                                </m:r>
                                <m:r>
                                  <a:rPr lang="en-US" altLang="zh-CN" i="1">
                                    <a:solidFill>
                                      <a:srgbClr val="00B050"/>
                                    </a:solidFill>
                                  </a:rPr>
                                  <m:t>(</m:t>
                                </m:r>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−1)</m:t>
                                </m:r>
                              </m:e>
                            </m:d>
                          </m:e>
                          <m:sup>
                            <m:r>
                              <a:rPr lang="en-US" altLang="zh-CN" i="1">
                                <a:solidFill>
                                  <a:srgbClr val="00B050"/>
                                </a:solidFill>
                              </a:rPr>
                              <m:t>2</m:t>
                            </m:r>
                          </m:sup>
                        </m:sSup>
                      </m:e>
                    </m:rad>
                    <m:r>
                      <a:rPr lang="zh-CN" altLang="zh-CN">
                        <a:solidFill>
                          <a:srgbClr val="00B050"/>
                        </a:solidFill>
                      </a:rPr>
                      <m:t>，</m:t>
                    </m:r>
                  </m:oMath>
                </a14:m>
                <a:endParaRPr lang="en-US" altLang="zh-CN" dirty="0" smtClean="0">
                  <a:solidFill>
                    <a:srgbClr val="00B050"/>
                  </a:solidFill>
                </a:endParaRPr>
              </a:p>
              <a:p>
                <a:pPr lvl="1"/>
                <a14:m>
                  <m:oMath xmlns:m="http://schemas.openxmlformats.org/officeDocument/2006/math">
                    <m:r>
                      <a:rPr lang="en-US" altLang="zh-CN" i="1">
                        <a:solidFill>
                          <a:srgbClr val="00B050"/>
                        </a:solidFill>
                      </a:rPr>
                      <m:t>𝜃</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e>
                    </m:d>
                    <m:r>
                      <a:rPr lang="en-US" altLang="zh-CN" i="1">
                        <a:solidFill>
                          <a:srgbClr val="00B050"/>
                        </a:solidFill>
                      </a:rPr>
                      <m:t>=</m:t>
                    </m:r>
                    <m:sSup>
                      <m:sSupPr>
                        <m:ctrlPr>
                          <a:rPr lang="zh-CN" altLang="zh-CN" i="1">
                            <a:solidFill>
                              <a:srgbClr val="00B050"/>
                            </a:solidFill>
                          </a:rPr>
                        </m:ctrlPr>
                      </m:sSupPr>
                      <m:e>
                        <m:r>
                          <m:rPr>
                            <m:sty m:val="p"/>
                          </m:rPr>
                          <a:rPr lang="en-US" altLang="zh-CN">
                            <a:solidFill>
                              <a:srgbClr val="00B050"/>
                            </a:solidFill>
                          </a:rPr>
                          <m:t>tan</m:t>
                        </m:r>
                      </m:e>
                      <m:sup>
                        <m:r>
                          <a:rPr lang="en-US" altLang="zh-CN" i="1">
                            <a:solidFill>
                              <a:srgbClr val="00B050"/>
                            </a:solidFill>
                          </a:rPr>
                          <m:t>−1</m:t>
                        </m:r>
                      </m:sup>
                    </m:sSup>
                    <m:d>
                      <m:dPr>
                        <m:ctrlPr>
                          <a:rPr lang="zh-CN" altLang="zh-CN" i="1">
                            <a:solidFill>
                              <a:srgbClr val="00B050"/>
                            </a:solidFill>
                          </a:rPr>
                        </m:ctrlPr>
                      </m:dPr>
                      <m:e>
                        <m:f>
                          <m:fPr>
                            <m:type m:val="lin"/>
                            <m:ctrlPr>
                              <a:rPr lang="zh-CN" altLang="zh-CN" i="1">
                                <a:solidFill>
                                  <a:srgbClr val="00B050"/>
                                </a:solidFill>
                              </a:rPr>
                            </m:ctrlPr>
                          </m:fPr>
                          <m:num>
                            <m:r>
                              <a:rPr lang="en-US" altLang="zh-CN" i="1">
                                <a:solidFill>
                                  <a:srgbClr val="00B050"/>
                                </a:solidFill>
                              </a:rPr>
                              <m:t>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+1</m:t>
                                </m:r>
                              </m:e>
                            </m:d>
                            <m:r>
                              <a:rPr lang="en-US" altLang="zh-CN" i="1">
                                <a:solidFill>
                                  <a:srgbClr val="00B050"/>
                                </a:solidFill>
                              </a:rPr>
                              <m:t>−</m:t>
                            </m:r>
                            <m:r>
                              <a:rPr lang="en-US" altLang="zh-CN" i="1">
                                <a:solidFill>
                                  <a:srgbClr val="00B050"/>
                                </a:solidFill>
                              </a:rPr>
                              <m:t>𝐿</m:t>
                            </m:r>
                            <m:r>
                              <a:rPr lang="en-US" altLang="zh-CN" i="1">
                                <a:solidFill>
                                  <a:srgbClr val="00B050"/>
                                </a:solidFill>
                              </a:rPr>
                              <m:t>(</m:t>
                            </m:r>
                            <m:r>
                              <a:rPr lang="en-US" altLang="zh-CN" i="1">
                                <a:solidFill>
                                  <a:srgbClr val="00B050"/>
                                </a:solidFill>
                              </a:rPr>
                              <m:t>𝑥</m:t>
                            </m:r>
                            <m:r>
                              <a:rPr lang="en-US" altLang="zh-CN" i="1">
                                <a:solidFill>
                                  <a:srgbClr val="00B050"/>
                                </a:solidFill>
                              </a:rPr>
                              <m:t>,</m:t>
                            </m:r>
                            <m:r>
                              <a:rPr lang="en-US" altLang="zh-CN" i="1">
                                <a:solidFill>
                                  <a:srgbClr val="00B050"/>
                                </a:solidFill>
                              </a:rPr>
                              <m:t>𝑦</m:t>
                            </m:r>
                            <m:r>
                              <a:rPr lang="en-US" altLang="zh-CN" i="1">
                                <a:solidFill>
                                  <a:srgbClr val="00B050"/>
                                </a:solidFill>
                              </a:rPr>
                              <m:t>−1)</m:t>
                            </m:r>
                          </m:num>
                          <m:den>
                            <m:r>
                              <a:rPr lang="en-US" altLang="zh-CN" i="1">
                                <a:solidFill>
                                  <a:srgbClr val="00B050"/>
                                </a:solidFill>
                              </a:rPr>
                              <m:t>𝐿</m:t>
                            </m:r>
                            <m:d>
                              <m:dPr>
                                <m:ctrlPr>
                                  <a:rPr lang="zh-CN" altLang="zh-CN" i="1">
                                    <a:solidFill>
                                      <a:srgbClr val="00B050"/>
                                    </a:solidFill>
                                  </a:rPr>
                                </m:ctrlPr>
                              </m:dPr>
                              <m:e>
                                <m:r>
                                  <a:rPr lang="en-US" altLang="zh-CN" i="1">
                                    <a:solidFill>
                                      <a:srgbClr val="00B050"/>
                                    </a:solidFill>
                                  </a:rPr>
                                  <m:t>𝑥</m:t>
                                </m:r>
                                <m:r>
                                  <a:rPr lang="en-US" altLang="zh-CN" i="1">
                                    <a:solidFill>
                                      <a:srgbClr val="00B050"/>
                                    </a:solidFill>
                                  </a:rPr>
                                  <m:t>+1,</m:t>
                                </m:r>
                                <m:r>
                                  <a:rPr lang="en-US" altLang="zh-CN" i="1">
                                    <a:solidFill>
                                      <a:srgbClr val="00B050"/>
                                    </a:solidFill>
                                  </a:rPr>
                                  <m:t>𝑦</m:t>
                                </m:r>
                              </m:e>
                            </m:d>
                            <m:r>
                              <a:rPr lang="en-US" altLang="zh-CN" i="1">
                                <a:solidFill>
                                  <a:srgbClr val="00B050"/>
                                </a:solidFill>
                              </a:rPr>
                              <m:t>−</m:t>
                            </m:r>
                            <m:r>
                              <a:rPr lang="en-US" altLang="zh-CN" i="1">
                                <a:solidFill>
                                  <a:srgbClr val="00B050"/>
                                </a:solidFill>
                              </a:rPr>
                              <m:t>𝐿</m:t>
                            </m:r>
                            <m:r>
                              <a:rPr lang="en-US" altLang="zh-CN" i="1">
                                <a:solidFill>
                                  <a:srgbClr val="00B050"/>
                                </a:solidFill>
                              </a:rPr>
                              <m:t>(</m:t>
                            </m:r>
                            <m:r>
                              <a:rPr lang="en-US" altLang="zh-CN" i="1">
                                <a:solidFill>
                                  <a:srgbClr val="00B050"/>
                                </a:solidFill>
                              </a:rPr>
                              <m:t>𝑥</m:t>
                            </m:r>
                            <m:r>
                              <a:rPr lang="en-US" altLang="zh-CN" i="1">
                                <a:solidFill>
                                  <a:srgbClr val="00B050"/>
                                </a:solidFill>
                              </a:rPr>
                              <m:t>−1,</m:t>
                            </m:r>
                            <m:r>
                              <a:rPr lang="en-US" altLang="zh-CN" i="1">
                                <a:solidFill>
                                  <a:srgbClr val="00B050"/>
                                </a:solidFill>
                              </a:rPr>
                              <m:t>𝑦</m:t>
                            </m:r>
                            <m:r>
                              <a:rPr lang="en-US" altLang="zh-CN" i="1">
                                <a:solidFill>
                                  <a:srgbClr val="00B050"/>
                                </a:solidFill>
                              </a:rPr>
                              <m:t>)</m:t>
                            </m:r>
                          </m:den>
                        </m:f>
                      </m:e>
                    </m:d>
                    <m:r>
                      <a:rPr lang="zh-CN" altLang="zh-CN">
                        <a:solidFill>
                          <a:srgbClr val="00B050"/>
                        </a:solidFill>
                      </a:rPr>
                      <m:t>。</m:t>
                    </m:r>
                  </m:oMath>
                </a14:m>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8" t="-1384" r="-842" b="-8176"/>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60</a:t>
            </a:fld>
            <a:endParaRPr lang="zh-CN" altLang="en-US"/>
          </a:p>
        </p:txBody>
      </p:sp>
    </p:spTree>
    <p:extLst>
      <p:ext uri="{BB962C8B-B14F-4D97-AF65-F5344CB8AC3E}">
        <p14:creationId xmlns:p14="http://schemas.microsoft.com/office/powerpoint/2010/main" val="223346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 calcmode="lin" valueType="num">
                                      <p:cBhvr additive="base">
                                        <p:cTn id="1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 calcmode="lin" valueType="num">
                                      <p:cBhvr additive="base">
                                        <p:cTn id="2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关键点描述子</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61</a:t>
            </a:fld>
            <a:endParaRPr lang="zh-CN" altLang="en-US"/>
          </a:p>
        </p:txBody>
      </p:sp>
      <p:pic>
        <p:nvPicPr>
          <p:cNvPr id="6" name="图片 5" descr="关键点描述子.bmp"/>
          <p:cNvPicPr/>
          <p:nvPr/>
        </p:nvPicPr>
        <p:blipFill>
          <a:blip r:embed="rId2" cstate="print"/>
          <a:stretch>
            <a:fillRect/>
          </a:stretch>
        </p:blipFill>
        <p:spPr>
          <a:xfrm>
            <a:off x="1907704" y="1700808"/>
            <a:ext cx="4752528" cy="2160240"/>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4149080"/>
            <a:ext cx="8126051" cy="207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36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146"/>
                                        </p:tgtEl>
                                        <p:attrNameLst>
                                          <p:attrName>style.visibility</p:attrName>
                                        </p:attrNameLst>
                                      </p:cBhvr>
                                      <p:to>
                                        <p:strVal val="visible"/>
                                      </p:to>
                                    </p:set>
                                    <p:anim calcmode="lin" valueType="num">
                                      <p:cBhvr>
                                        <p:cTn id="14" dur="500" fill="hold"/>
                                        <p:tgtEl>
                                          <p:spTgt spid="6146"/>
                                        </p:tgtEl>
                                        <p:attrNameLst>
                                          <p:attrName>ppt_w</p:attrName>
                                        </p:attrNameLst>
                                      </p:cBhvr>
                                      <p:tavLst>
                                        <p:tav tm="0">
                                          <p:val>
                                            <p:fltVal val="0"/>
                                          </p:val>
                                        </p:tav>
                                        <p:tav tm="100000">
                                          <p:val>
                                            <p:strVal val="#ppt_w"/>
                                          </p:val>
                                        </p:tav>
                                      </p:tavLst>
                                    </p:anim>
                                    <p:anim calcmode="lin" valueType="num">
                                      <p:cBhvr>
                                        <p:cTn id="15" dur="500" fill="hold"/>
                                        <p:tgtEl>
                                          <p:spTgt spid="6146"/>
                                        </p:tgtEl>
                                        <p:attrNameLst>
                                          <p:attrName>ppt_h</p:attrName>
                                        </p:attrNameLst>
                                      </p:cBhvr>
                                      <p:tavLst>
                                        <p:tav tm="0">
                                          <p:val>
                                            <p:fltVal val="0"/>
                                          </p:val>
                                        </p:tav>
                                        <p:tav tm="100000">
                                          <p:val>
                                            <p:strVal val="#ppt_h"/>
                                          </p:val>
                                        </p:tav>
                                      </p:tavLst>
                                    </p:anim>
                                    <p:animEffect transition="in" filter="fade">
                                      <p:cBhvr>
                                        <p:cTn id="16"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SURF</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SURF</a:t>
            </a:r>
            <a:r>
              <a:rPr lang="zh-CN" altLang="zh-CN" dirty="0"/>
              <a:t>特征在一定程度上是受</a:t>
            </a:r>
            <a:r>
              <a:rPr lang="en-US" altLang="zh-CN" dirty="0"/>
              <a:t>SIFT</a:t>
            </a:r>
            <a:r>
              <a:rPr lang="zh-CN" altLang="zh-CN" dirty="0" smtClean="0"/>
              <a:t>特征的</a:t>
            </a:r>
            <a:r>
              <a:rPr lang="zh-CN" altLang="zh-CN" dirty="0"/>
              <a:t>启发</a:t>
            </a:r>
            <a:r>
              <a:rPr lang="zh-CN" altLang="zh-CN" dirty="0" smtClean="0"/>
              <a:t>。</a:t>
            </a:r>
            <a:endParaRPr lang="en-US" altLang="zh-CN" dirty="0" smtClean="0"/>
          </a:p>
          <a:p>
            <a:pPr lvl="1"/>
            <a:r>
              <a:rPr lang="zh-CN" altLang="zh-CN" dirty="0" smtClean="0">
                <a:solidFill>
                  <a:srgbClr val="00B050"/>
                </a:solidFill>
              </a:rPr>
              <a:t>标准</a:t>
            </a:r>
            <a:r>
              <a:rPr lang="zh-CN" altLang="zh-CN" dirty="0">
                <a:solidFill>
                  <a:srgbClr val="00B050"/>
                </a:solidFill>
              </a:rPr>
              <a:t>的</a:t>
            </a:r>
            <a:r>
              <a:rPr lang="en-US" altLang="zh-CN" dirty="0">
                <a:solidFill>
                  <a:srgbClr val="00B050"/>
                </a:solidFill>
              </a:rPr>
              <a:t>SURF</a:t>
            </a:r>
            <a:r>
              <a:rPr lang="zh-CN" altLang="zh-CN" dirty="0">
                <a:solidFill>
                  <a:srgbClr val="00B050"/>
                </a:solidFill>
              </a:rPr>
              <a:t>特征要比</a:t>
            </a:r>
            <a:r>
              <a:rPr lang="en-US" altLang="zh-CN" dirty="0">
                <a:solidFill>
                  <a:srgbClr val="00B050"/>
                </a:solidFill>
              </a:rPr>
              <a:t>SIFT</a:t>
            </a:r>
            <a:r>
              <a:rPr lang="zh-CN" altLang="zh-CN" dirty="0">
                <a:solidFill>
                  <a:srgbClr val="00B050"/>
                </a:solidFill>
              </a:rPr>
              <a:t>特征快上好几倍，并据作者声称，其相比</a:t>
            </a:r>
            <a:r>
              <a:rPr lang="en-US" altLang="zh-CN" dirty="0">
                <a:solidFill>
                  <a:srgbClr val="00B050"/>
                </a:solidFill>
              </a:rPr>
              <a:t>SIFT</a:t>
            </a:r>
            <a:r>
              <a:rPr lang="zh-CN" altLang="zh-CN" dirty="0">
                <a:solidFill>
                  <a:srgbClr val="00B050"/>
                </a:solidFill>
              </a:rPr>
              <a:t>特征对于不同的图像变换更加的鲁棒</a:t>
            </a:r>
            <a:r>
              <a:rPr lang="zh-CN" altLang="zh-CN" dirty="0" smtClean="0">
                <a:solidFill>
                  <a:srgbClr val="00B050"/>
                </a:solidFill>
              </a:rPr>
              <a:t>。</a:t>
            </a:r>
            <a:endParaRPr lang="en-US" altLang="zh-CN" dirty="0" smtClean="0">
              <a:solidFill>
                <a:srgbClr val="00B050"/>
              </a:solidFill>
            </a:endParaRPr>
          </a:p>
          <a:p>
            <a:r>
              <a:rPr lang="en-US" altLang="zh-CN" dirty="0"/>
              <a:t>SURF</a:t>
            </a:r>
            <a:r>
              <a:rPr lang="zh-CN" altLang="zh-CN" dirty="0"/>
              <a:t>特征是基于二维</a:t>
            </a:r>
            <a:r>
              <a:rPr lang="en-US" altLang="zh-CN" dirty="0" err="1"/>
              <a:t>Haar</a:t>
            </a:r>
            <a:r>
              <a:rPr lang="zh-CN" altLang="zh-CN" dirty="0"/>
              <a:t>小波响应之和，并有效的利用了积分图像</a:t>
            </a:r>
            <a:r>
              <a:rPr lang="zh-CN" altLang="zh-CN" dirty="0" smtClean="0"/>
              <a:t>。</a:t>
            </a:r>
            <a:endParaRPr lang="en-US" altLang="zh-CN" dirty="0" smtClean="0"/>
          </a:p>
          <a:p>
            <a:pPr lvl="1"/>
            <a:r>
              <a:rPr lang="zh-CN" altLang="zh-CN" dirty="0">
                <a:solidFill>
                  <a:srgbClr val="C00000"/>
                </a:solidFill>
              </a:rPr>
              <a:t>作为基本的图像特征，</a:t>
            </a:r>
            <a:r>
              <a:rPr lang="en-US" altLang="zh-CN" dirty="0">
                <a:solidFill>
                  <a:srgbClr val="C00000"/>
                </a:solidFill>
              </a:rPr>
              <a:t>SURF</a:t>
            </a:r>
            <a:r>
              <a:rPr lang="zh-CN" altLang="zh-CN" dirty="0">
                <a:solidFill>
                  <a:srgbClr val="C00000"/>
                </a:solidFill>
              </a:rPr>
              <a:t>特征使用</a:t>
            </a:r>
            <a:r>
              <a:rPr lang="en-US" altLang="zh-CN" dirty="0" err="1">
                <a:solidFill>
                  <a:srgbClr val="C00000"/>
                </a:solidFill>
              </a:rPr>
              <a:t>Haar</a:t>
            </a:r>
            <a:r>
              <a:rPr lang="zh-CN" altLang="zh-CN" dirty="0">
                <a:solidFill>
                  <a:srgbClr val="C00000"/>
                </a:solidFill>
              </a:rPr>
              <a:t>小波来近似</a:t>
            </a:r>
            <a:r>
              <a:rPr lang="en-US" altLang="zh-CN" dirty="0">
                <a:solidFill>
                  <a:srgbClr val="C00000"/>
                </a:solidFill>
              </a:rPr>
              <a:t>Hessian</a:t>
            </a:r>
            <a:r>
              <a:rPr lang="zh-CN" altLang="zh-CN" dirty="0">
                <a:solidFill>
                  <a:srgbClr val="C00000"/>
                </a:solidFill>
              </a:rPr>
              <a:t>行列式斑点检测器</a:t>
            </a:r>
            <a:r>
              <a:rPr lang="zh-CN" altLang="zh-CN" dirty="0" smtClean="0">
                <a:solidFill>
                  <a:srgbClr val="C00000"/>
                </a:solidFill>
              </a:rPr>
              <a:t>。</a:t>
            </a:r>
            <a:endParaRPr lang="en-US" altLang="zh-CN" dirty="0" smtClean="0">
              <a:solidFill>
                <a:srgbClr val="C00000"/>
              </a:solidFill>
            </a:endParaRPr>
          </a:p>
          <a:p>
            <a:r>
              <a:rPr lang="en-US" altLang="zh-CN" dirty="0"/>
              <a:t>S</a:t>
            </a:r>
            <a:r>
              <a:rPr lang="en-US" altLang="zh-CN" dirty="0" smtClean="0"/>
              <a:t>URF</a:t>
            </a:r>
            <a:r>
              <a:rPr lang="zh-CN" altLang="zh-CN" dirty="0"/>
              <a:t>特征的大部分性能的提升要归功于一种中间图像表示的使用，即积分</a:t>
            </a:r>
            <a:r>
              <a:rPr lang="zh-CN" altLang="zh-CN" dirty="0" smtClean="0"/>
              <a:t>图像</a:t>
            </a:r>
            <a:r>
              <a:rPr lang="zh-CN" altLang="en-US" dirty="0" smtClean="0"/>
              <a:t>。</a:t>
            </a:r>
            <a:endParaRPr lang="en-US" altLang="zh-CN" dirty="0" smtClean="0"/>
          </a:p>
          <a:p>
            <a:pPr lvl="1"/>
            <a:r>
              <a:rPr lang="zh-CN" altLang="zh-CN" dirty="0">
                <a:solidFill>
                  <a:srgbClr val="0000FF"/>
                </a:solidFill>
              </a:rPr>
              <a:t>积分图像可以从输入图像快速计算得到，并用于加速矩形区域面积的计算。</a:t>
            </a:r>
            <a:endParaRPr lang="zh-CN" altLang="en-US" dirty="0">
              <a:solidFill>
                <a:srgbClr val="0000FF"/>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62</a:t>
            </a:fld>
            <a:endParaRPr lang="zh-CN" altLang="en-US"/>
          </a:p>
        </p:txBody>
      </p:sp>
    </p:spTree>
    <p:extLst>
      <p:ext uri="{BB962C8B-B14F-4D97-AF65-F5344CB8AC3E}">
        <p14:creationId xmlns:p14="http://schemas.microsoft.com/office/powerpoint/2010/main" val="406341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SURF</a:t>
            </a:r>
            <a:endParaRPr lang="zh-CN" altLang="en-US" dirty="0"/>
          </a:p>
        </p:txBody>
      </p:sp>
      <p:sp>
        <p:nvSpPr>
          <p:cNvPr id="3" name="内容占位符 2"/>
          <p:cNvSpPr>
            <a:spLocks noGrp="1"/>
          </p:cNvSpPr>
          <p:nvPr>
            <p:ph idx="1"/>
          </p:nvPr>
        </p:nvSpPr>
        <p:spPr/>
        <p:txBody>
          <a:bodyPr/>
          <a:lstStyle/>
          <a:p>
            <a:r>
              <a:rPr lang="zh-CN" altLang="zh-CN" dirty="0"/>
              <a:t>在图像中定位尺度和旋转不变的兴趣点的任务，可以分为三个如下的步骤</a:t>
            </a:r>
            <a:r>
              <a:rPr lang="zh-CN" altLang="zh-CN" dirty="0" smtClean="0"/>
              <a:t>：</a:t>
            </a:r>
            <a:endParaRPr lang="en-US" altLang="zh-CN" dirty="0" smtClean="0"/>
          </a:p>
          <a:p>
            <a:pPr lvl="1"/>
            <a:r>
              <a:rPr lang="zh-CN" altLang="zh-CN" dirty="0">
                <a:solidFill>
                  <a:srgbClr val="0000FF"/>
                </a:solidFill>
              </a:rPr>
              <a:t>对响应进行阈值化，以使得所有低于预设阈值的数值被剔除掉</a:t>
            </a:r>
            <a:r>
              <a:rPr lang="zh-CN" altLang="zh-CN" dirty="0" smtClean="0">
                <a:solidFill>
                  <a:srgbClr val="0000FF"/>
                </a:solidFill>
              </a:rPr>
              <a:t>；</a:t>
            </a:r>
            <a:endParaRPr lang="en-US" altLang="zh-CN" dirty="0" smtClean="0">
              <a:solidFill>
                <a:srgbClr val="0000FF"/>
              </a:solidFill>
            </a:endParaRPr>
          </a:p>
          <a:p>
            <a:pPr lvl="1"/>
            <a:r>
              <a:rPr lang="zh-CN" altLang="zh-CN" dirty="0">
                <a:solidFill>
                  <a:srgbClr val="0000FF"/>
                </a:solidFill>
              </a:rPr>
              <a:t>执行非最大抑制操作来寻找一个候选点的集合</a:t>
            </a:r>
            <a:r>
              <a:rPr lang="zh-CN" altLang="zh-CN" dirty="0" smtClean="0">
                <a:solidFill>
                  <a:srgbClr val="0000FF"/>
                </a:solidFill>
              </a:rPr>
              <a:t>；</a:t>
            </a:r>
            <a:endParaRPr lang="en-US" altLang="zh-CN" dirty="0" smtClean="0">
              <a:solidFill>
                <a:srgbClr val="0000FF"/>
              </a:solidFill>
            </a:endParaRPr>
          </a:p>
          <a:p>
            <a:pPr lvl="1"/>
            <a:r>
              <a:rPr lang="zh-CN" altLang="zh-CN" dirty="0">
                <a:solidFill>
                  <a:srgbClr val="0000FF"/>
                </a:solidFill>
              </a:rPr>
              <a:t>根据近邻数据进行插值，以实现在图像和尺度位置上亚像素精度的定位。</a:t>
            </a:r>
            <a:endParaRPr lang="zh-CN" altLang="en-US" dirty="0">
              <a:solidFill>
                <a:srgbClr val="0000FF"/>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63</a:t>
            </a:fld>
            <a:endParaRPr lang="zh-CN" alt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509120"/>
            <a:ext cx="8108401"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70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7170"/>
                                        </p:tgtEl>
                                        <p:attrNameLst>
                                          <p:attrName>style.visibility</p:attrName>
                                        </p:attrNameLst>
                                      </p:cBhvr>
                                      <p:to>
                                        <p:strVal val="visible"/>
                                      </p:to>
                                    </p:set>
                                    <p:anim calcmode="lin" valueType="num">
                                      <p:cBhvr>
                                        <p:cTn id="25" dur="500" fill="hold"/>
                                        <p:tgtEl>
                                          <p:spTgt spid="7170"/>
                                        </p:tgtEl>
                                        <p:attrNameLst>
                                          <p:attrName>ppt_w</p:attrName>
                                        </p:attrNameLst>
                                      </p:cBhvr>
                                      <p:tavLst>
                                        <p:tav tm="0">
                                          <p:val>
                                            <p:fltVal val="0"/>
                                          </p:val>
                                        </p:tav>
                                        <p:tav tm="100000">
                                          <p:val>
                                            <p:strVal val="#ppt_w"/>
                                          </p:val>
                                        </p:tav>
                                      </p:tavLst>
                                    </p:anim>
                                    <p:anim calcmode="lin" valueType="num">
                                      <p:cBhvr>
                                        <p:cTn id="26" dur="500" fill="hold"/>
                                        <p:tgtEl>
                                          <p:spTgt spid="7170"/>
                                        </p:tgtEl>
                                        <p:attrNameLst>
                                          <p:attrName>ppt_h</p:attrName>
                                        </p:attrNameLst>
                                      </p:cBhvr>
                                      <p:tavLst>
                                        <p:tav tm="0">
                                          <p:val>
                                            <p:fltVal val="0"/>
                                          </p:val>
                                        </p:tav>
                                        <p:tav tm="100000">
                                          <p:val>
                                            <p:strVal val="#ppt_h"/>
                                          </p:val>
                                        </p:tav>
                                      </p:tavLst>
                                    </p:anim>
                                    <p:animEffect transition="in" filter="fade">
                                      <p:cBhvr>
                                        <p:cTn id="2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SURF</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64</a:t>
            </a:fld>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628800"/>
            <a:ext cx="4112036" cy="25202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4293096"/>
            <a:ext cx="8254195" cy="21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23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195"/>
                                        </p:tgtEl>
                                        <p:attrNameLst>
                                          <p:attrName>style.visibility</p:attrName>
                                        </p:attrNameLst>
                                      </p:cBhvr>
                                      <p:to>
                                        <p:strVal val="visible"/>
                                      </p:to>
                                    </p:set>
                                    <p:anim calcmode="lin" valueType="num">
                                      <p:cBhvr>
                                        <p:cTn id="14" dur="500" fill="hold"/>
                                        <p:tgtEl>
                                          <p:spTgt spid="8195"/>
                                        </p:tgtEl>
                                        <p:attrNameLst>
                                          <p:attrName>ppt_w</p:attrName>
                                        </p:attrNameLst>
                                      </p:cBhvr>
                                      <p:tavLst>
                                        <p:tav tm="0">
                                          <p:val>
                                            <p:fltVal val="0"/>
                                          </p:val>
                                        </p:tav>
                                        <p:tav tm="100000">
                                          <p:val>
                                            <p:strVal val="#ppt_w"/>
                                          </p:val>
                                        </p:tav>
                                      </p:tavLst>
                                    </p:anim>
                                    <p:anim calcmode="lin" valueType="num">
                                      <p:cBhvr>
                                        <p:cTn id="15" dur="500" fill="hold"/>
                                        <p:tgtEl>
                                          <p:spTgt spid="8195"/>
                                        </p:tgtEl>
                                        <p:attrNameLst>
                                          <p:attrName>ppt_h</p:attrName>
                                        </p:attrNameLst>
                                      </p:cBhvr>
                                      <p:tavLst>
                                        <p:tav tm="0">
                                          <p:val>
                                            <p:fltVal val="0"/>
                                          </p:val>
                                        </p:tav>
                                        <p:tav tm="100000">
                                          <p:val>
                                            <p:strVal val="#ppt_h"/>
                                          </p:val>
                                        </p:tav>
                                      </p:tavLst>
                                    </p:anim>
                                    <p:animEffect transition="in" filter="fade">
                                      <p:cBhvr>
                                        <p:cTn id="16"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GLOH</a:t>
            </a:r>
            <a:endParaRPr lang="zh-CN" altLang="en-US" dirty="0"/>
          </a:p>
        </p:txBody>
      </p:sp>
      <p:sp>
        <p:nvSpPr>
          <p:cNvPr id="3" name="内容占位符 2"/>
          <p:cNvSpPr>
            <a:spLocks noGrp="1"/>
          </p:cNvSpPr>
          <p:nvPr>
            <p:ph idx="1"/>
          </p:nvPr>
        </p:nvSpPr>
        <p:spPr/>
        <p:txBody>
          <a:bodyPr/>
          <a:lstStyle/>
          <a:p>
            <a:r>
              <a:rPr lang="zh-CN" altLang="zh-CN" dirty="0"/>
              <a:t>梯度位置与方向</a:t>
            </a:r>
            <a:r>
              <a:rPr lang="zh-CN" altLang="zh-CN" dirty="0" smtClean="0"/>
              <a:t>直方图是</a:t>
            </a:r>
            <a:r>
              <a:rPr lang="zh-CN" altLang="zh-CN" dirty="0"/>
              <a:t>一种鲁棒的图像描述子，与</a:t>
            </a:r>
            <a:r>
              <a:rPr lang="en-US" altLang="zh-CN" dirty="0"/>
              <a:t>SIFT</a:t>
            </a:r>
            <a:r>
              <a:rPr lang="zh-CN" altLang="zh-CN" dirty="0"/>
              <a:t>特征描述子类似，其为直方图考虑了更多的空间区域</a:t>
            </a:r>
            <a:r>
              <a:rPr lang="zh-CN" altLang="zh-CN" dirty="0" smtClean="0"/>
              <a:t>。</a:t>
            </a:r>
            <a:endParaRPr lang="en-US" altLang="zh-CN" dirty="0" smtClean="0"/>
          </a:p>
          <a:p>
            <a:r>
              <a:rPr lang="zh-CN" altLang="zh-CN" dirty="0">
                <a:solidFill>
                  <a:srgbClr val="0000FF"/>
                </a:solidFill>
              </a:rPr>
              <a:t>不像</a:t>
            </a:r>
            <a:r>
              <a:rPr lang="en-US" altLang="zh-CN" dirty="0">
                <a:solidFill>
                  <a:srgbClr val="0000FF"/>
                </a:solidFill>
              </a:rPr>
              <a:t>SIFT</a:t>
            </a:r>
            <a:r>
              <a:rPr lang="zh-CN" altLang="zh-CN" dirty="0">
                <a:solidFill>
                  <a:srgbClr val="0000FF"/>
                </a:solidFill>
              </a:rPr>
              <a:t>特征和</a:t>
            </a:r>
            <a:r>
              <a:rPr lang="en-US" altLang="zh-CN" dirty="0">
                <a:solidFill>
                  <a:srgbClr val="0000FF"/>
                </a:solidFill>
              </a:rPr>
              <a:t>SURF</a:t>
            </a:r>
            <a:r>
              <a:rPr lang="zh-CN" altLang="zh-CN" dirty="0">
                <a:solidFill>
                  <a:srgbClr val="0000FF"/>
                </a:solidFill>
              </a:rPr>
              <a:t>特征既涉及兴趣点的特征检测，又涉及兴趣点的特征描述，</a:t>
            </a:r>
            <a:r>
              <a:rPr lang="en-US" altLang="zh-CN" dirty="0">
                <a:solidFill>
                  <a:srgbClr val="0000FF"/>
                </a:solidFill>
              </a:rPr>
              <a:t>GLOH</a:t>
            </a:r>
            <a:r>
              <a:rPr lang="zh-CN" altLang="zh-CN" dirty="0">
                <a:solidFill>
                  <a:srgbClr val="0000FF"/>
                </a:solidFill>
              </a:rPr>
              <a:t>特征只涉及特征描述，其可以使用一般的兴趣点检测结果，例如</a:t>
            </a:r>
            <a:r>
              <a:rPr lang="en-US" altLang="zh-CN" dirty="0" err="1">
                <a:solidFill>
                  <a:srgbClr val="0000FF"/>
                </a:solidFill>
              </a:rPr>
              <a:t>DoG</a:t>
            </a:r>
            <a:r>
              <a:rPr lang="zh-CN" altLang="zh-CN" dirty="0">
                <a:solidFill>
                  <a:srgbClr val="0000FF"/>
                </a:solidFill>
              </a:rPr>
              <a:t>检测（为</a:t>
            </a:r>
            <a:r>
              <a:rPr lang="en-US" altLang="zh-CN" dirty="0">
                <a:solidFill>
                  <a:srgbClr val="0000FF"/>
                </a:solidFill>
              </a:rPr>
              <a:t>SIFT</a:t>
            </a:r>
            <a:r>
              <a:rPr lang="zh-CN" altLang="zh-CN" dirty="0">
                <a:solidFill>
                  <a:srgbClr val="0000FF"/>
                </a:solidFill>
              </a:rPr>
              <a:t>特征所采用）</a:t>
            </a:r>
            <a:r>
              <a:rPr lang="zh-CN" altLang="zh-CN" dirty="0" smtClean="0">
                <a:solidFill>
                  <a:srgbClr val="0000FF"/>
                </a:solidFill>
              </a:rPr>
              <a:t>。</a:t>
            </a:r>
            <a:endParaRPr lang="en-US" altLang="zh-CN" dirty="0" smtClean="0">
              <a:solidFill>
                <a:srgbClr val="0000FF"/>
              </a:solidFill>
            </a:endParaRPr>
          </a:p>
          <a:p>
            <a:r>
              <a:rPr lang="en-US" altLang="zh-CN" dirty="0"/>
              <a:t>GLOH</a:t>
            </a:r>
            <a:r>
              <a:rPr lang="zh-CN" altLang="zh-CN" dirty="0"/>
              <a:t>特征描述子，作为</a:t>
            </a:r>
            <a:r>
              <a:rPr lang="en-US" altLang="zh-CN" dirty="0"/>
              <a:t>SIFT</a:t>
            </a:r>
            <a:r>
              <a:rPr lang="zh-CN" altLang="zh-CN" dirty="0"/>
              <a:t>特征描述子的一种扩展，要优于</a:t>
            </a:r>
            <a:r>
              <a:rPr lang="en-US" altLang="zh-CN" dirty="0"/>
              <a:t>SIFT</a:t>
            </a:r>
            <a:r>
              <a:rPr lang="zh-CN" altLang="zh-CN" dirty="0"/>
              <a:t>特征描述子和其它描述子</a:t>
            </a:r>
            <a:r>
              <a:rPr lang="zh-CN" altLang="zh-CN" dirty="0" smtClean="0"/>
              <a:t>。</a:t>
            </a:r>
            <a:endParaRPr lang="en-US" altLang="zh-CN" dirty="0" smtClean="0"/>
          </a:p>
          <a:p>
            <a:r>
              <a:rPr lang="en-US" altLang="zh-CN" dirty="0">
                <a:solidFill>
                  <a:srgbClr val="C00000"/>
                </a:solidFill>
              </a:rPr>
              <a:t>GLOH</a:t>
            </a:r>
            <a:r>
              <a:rPr lang="zh-CN" altLang="zh-CN" dirty="0">
                <a:solidFill>
                  <a:srgbClr val="C00000"/>
                </a:solidFill>
              </a:rPr>
              <a:t>特征描述子的目的，是提高</a:t>
            </a:r>
            <a:r>
              <a:rPr lang="en-US" altLang="zh-CN" dirty="0">
                <a:solidFill>
                  <a:srgbClr val="C00000"/>
                </a:solidFill>
              </a:rPr>
              <a:t>SIFT</a:t>
            </a:r>
            <a:r>
              <a:rPr lang="zh-CN" altLang="zh-CN" dirty="0">
                <a:solidFill>
                  <a:srgbClr val="C00000"/>
                </a:solidFill>
              </a:rPr>
              <a:t>特征描述子的鲁棒性和可分辨性。</a:t>
            </a:r>
            <a:endParaRPr lang="zh-CN" altLang="en-US" dirty="0">
              <a:solidFill>
                <a:srgbClr val="C0000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65</a:t>
            </a:fld>
            <a:endParaRPr lang="zh-CN" altLang="en-US"/>
          </a:p>
        </p:txBody>
      </p:sp>
    </p:spTree>
    <p:extLst>
      <p:ext uri="{BB962C8B-B14F-4D97-AF65-F5344CB8AC3E}">
        <p14:creationId xmlns:p14="http://schemas.microsoft.com/office/powerpoint/2010/main" val="231591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80">
                                          <p:stCondLst>
                                            <p:cond delay="0"/>
                                          </p:stCondLst>
                                        </p:cTn>
                                        <p:tgtEl>
                                          <p:spTgt spid="3">
                                            <p:txEl>
                                              <p:pRg st="1" end="1"/>
                                            </p:txEl>
                                          </p:spTgt>
                                        </p:tgtEl>
                                      </p:cBhvr>
                                    </p:animEffect>
                                    <p:anim calcmode="lin" valueType="num">
                                      <p:cBhvr>
                                        <p:cTn id="8"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1" end="1"/>
                                            </p:txEl>
                                          </p:spTgt>
                                        </p:tgtEl>
                                      </p:cBhvr>
                                      <p:to x="100000" y="60000"/>
                                    </p:animScale>
                                    <p:animScale>
                                      <p:cBhvr>
                                        <p:cTn id="14" dur="166" decel="50000">
                                          <p:stCondLst>
                                            <p:cond delay="676"/>
                                          </p:stCondLst>
                                        </p:cTn>
                                        <p:tgtEl>
                                          <p:spTgt spid="3">
                                            <p:txEl>
                                              <p:pRg st="1" end="1"/>
                                            </p:txEl>
                                          </p:spTgt>
                                        </p:tgtEl>
                                      </p:cBhvr>
                                      <p:to x="100000" y="100000"/>
                                    </p:animScale>
                                    <p:animScale>
                                      <p:cBhvr>
                                        <p:cTn id="15" dur="26">
                                          <p:stCondLst>
                                            <p:cond delay="1312"/>
                                          </p:stCondLst>
                                        </p:cTn>
                                        <p:tgtEl>
                                          <p:spTgt spid="3">
                                            <p:txEl>
                                              <p:pRg st="1" end="1"/>
                                            </p:txEl>
                                          </p:spTgt>
                                        </p:tgtEl>
                                      </p:cBhvr>
                                      <p:to x="100000" y="80000"/>
                                    </p:animScale>
                                    <p:animScale>
                                      <p:cBhvr>
                                        <p:cTn id="16" dur="166" decel="50000">
                                          <p:stCondLst>
                                            <p:cond delay="1338"/>
                                          </p:stCondLst>
                                        </p:cTn>
                                        <p:tgtEl>
                                          <p:spTgt spid="3">
                                            <p:txEl>
                                              <p:pRg st="1" end="1"/>
                                            </p:txEl>
                                          </p:spTgt>
                                        </p:tgtEl>
                                      </p:cBhvr>
                                      <p:to x="100000" y="100000"/>
                                    </p:animScale>
                                    <p:animScale>
                                      <p:cBhvr>
                                        <p:cTn id="17" dur="26">
                                          <p:stCondLst>
                                            <p:cond delay="1642"/>
                                          </p:stCondLst>
                                        </p:cTn>
                                        <p:tgtEl>
                                          <p:spTgt spid="3">
                                            <p:txEl>
                                              <p:pRg st="1" end="1"/>
                                            </p:txEl>
                                          </p:spTgt>
                                        </p:tgtEl>
                                      </p:cBhvr>
                                      <p:to x="100000" y="90000"/>
                                    </p:animScale>
                                    <p:animScale>
                                      <p:cBhvr>
                                        <p:cTn id="18" dur="166" decel="50000">
                                          <p:stCondLst>
                                            <p:cond delay="1668"/>
                                          </p:stCondLst>
                                        </p:cTn>
                                        <p:tgtEl>
                                          <p:spTgt spid="3">
                                            <p:txEl>
                                              <p:pRg st="1" end="1"/>
                                            </p:txEl>
                                          </p:spTgt>
                                        </p:tgtEl>
                                      </p:cBhvr>
                                      <p:to x="100000" y="100000"/>
                                    </p:animScale>
                                    <p:animScale>
                                      <p:cBhvr>
                                        <p:cTn id="19" dur="26">
                                          <p:stCondLst>
                                            <p:cond delay="1808"/>
                                          </p:stCondLst>
                                        </p:cTn>
                                        <p:tgtEl>
                                          <p:spTgt spid="3">
                                            <p:txEl>
                                              <p:pRg st="1" end="1"/>
                                            </p:txEl>
                                          </p:spTgt>
                                        </p:tgtEl>
                                      </p:cBhvr>
                                      <p:to x="100000" y="95000"/>
                                    </p:animScale>
                                    <p:animScale>
                                      <p:cBhvr>
                                        <p:cTn id="20" dur="166" decel="50000">
                                          <p:stCondLst>
                                            <p:cond delay="1834"/>
                                          </p:stCondLst>
                                        </p:cTn>
                                        <p:tgtEl>
                                          <p:spTgt spid="3">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80">
                                          <p:stCondLst>
                                            <p:cond delay="0"/>
                                          </p:stCondLst>
                                        </p:cTn>
                                        <p:tgtEl>
                                          <p:spTgt spid="3">
                                            <p:txEl>
                                              <p:pRg st="2" end="2"/>
                                            </p:txEl>
                                          </p:spTgt>
                                        </p:tgtEl>
                                      </p:cBhvr>
                                    </p:animEffect>
                                    <p:anim calcmode="lin" valueType="num">
                                      <p:cBhvr>
                                        <p:cTn id="26"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2" end="2"/>
                                            </p:txEl>
                                          </p:spTgt>
                                        </p:tgtEl>
                                      </p:cBhvr>
                                      <p:to x="100000" y="60000"/>
                                    </p:animScale>
                                    <p:animScale>
                                      <p:cBhvr>
                                        <p:cTn id="32" dur="166" decel="50000">
                                          <p:stCondLst>
                                            <p:cond delay="676"/>
                                          </p:stCondLst>
                                        </p:cTn>
                                        <p:tgtEl>
                                          <p:spTgt spid="3">
                                            <p:txEl>
                                              <p:pRg st="2" end="2"/>
                                            </p:txEl>
                                          </p:spTgt>
                                        </p:tgtEl>
                                      </p:cBhvr>
                                      <p:to x="100000" y="100000"/>
                                    </p:animScale>
                                    <p:animScale>
                                      <p:cBhvr>
                                        <p:cTn id="33" dur="26">
                                          <p:stCondLst>
                                            <p:cond delay="1312"/>
                                          </p:stCondLst>
                                        </p:cTn>
                                        <p:tgtEl>
                                          <p:spTgt spid="3">
                                            <p:txEl>
                                              <p:pRg st="2" end="2"/>
                                            </p:txEl>
                                          </p:spTgt>
                                        </p:tgtEl>
                                      </p:cBhvr>
                                      <p:to x="100000" y="80000"/>
                                    </p:animScale>
                                    <p:animScale>
                                      <p:cBhvr>
                                        <p:cTn id="34" dur="166" decel="50000">
                                          <p:stCondLst>
                                            <p:cond delay="1338"/>
                                          </p:stCondLst>
                                        </p:cTn>
                                        <p:tgtEl>
                                          <p:spTgt spid="3">
                                            <p:txEl>
                                              <p:pRg st="2" end="2"/>
                                            </p:txEl>
                                          </p:spTgt>
                                        </p:tgtEl>
                                      </p:cBhvr>
                                      <p:to x="100000" y="100000"/>
                                    </p:animScale>
                                    <p:animScale>
                                      <p:cBhvr>
                                        <p:cTn id="35" dur="26">
                                          <p:stCondLst>
                                            <p:cond delay="1642"/>
                                          </p:stCondLst>
                                        </p:cTn>
                                        <p:tgtEl>
                                          <p:spTgt spid="3">
                                            <p:txEl>
                                              <p:pRg st="2" end="2"/>
                                            </p:txEl>
                                          </p:spTgt>
                                        </p:tgtEl>
                                      </p:cBhvr>
                                      <p:to x="100000" y="90000"/>
                                    </p:animScale>
                                    <p:animScale>
                                      <p:cBhvr>
                                        <p:cTn id="36" dur="166" decel="50000">
                                          <p:stCondLst>
                                            <p:cond delay="1668"/>
                                          </p:stCondLst>
                                        </p:cTn>
                                        <p:tgtEl>
                                          <p:spTgt spid="3">
                                            <p:txEl>
                                              <p:pRg st="2" end="2"/>
                                            </p:txEl>
                                          </p:spTgt>
                                        </p:tgtEl>
                                      </p:cBhvr>
                                      <p:to x="100000" y="100000"/>
                                    </p:animScale>
                                    <p:animScale>
                                      <p:cBhvr>
                                        <p:cTn id="37" dur="26">
                                          <p:stCondLst>
                                            <p:cond delay="1808"/>
                                          </p:stCondLst>
                                        </p:cTn>
                                        <p:tgtEl>
                                          <p:spTgt spid="3">
                                            <p:txEl>
                                              <p:pRg st="2" end="2"/>
                                            </p:txEl>
                                          </p:spTgt>
                                        </p:tgtEl>
                                      </p:cBhvr>
                                      <p:to x="100000" y="95000"/>
                                    </p:animScale>
                                    <p:animScale>
                                      <p:cBhvr>
                                        <p:cTn id="38" dur="166" decel="50000">
                                          <p:stCondLst>
                                            <p:cond delay="1834"/>
                                          </p:stCondLst>
                                        </p:cTn>
                                        <p:tgtEl>
                                          <p:spTgt spid="3">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wipe(down)">
                                      <p:cBhvr>
                                        <p:cTn id="43" dur="580">
                                          <p:stCondLst>
                                            <p:cond delay="0"/>
                                          </p:stCondLst>
                                        </p:cTn>
                                        <p:tgtEl>
                                          <p:spTgt spid="3">
                                            <p:txEl>
                                              <p:pRg st="3" end="3"/>
                                            </p:txEl>
                                          </p:spTgt>
                                        </p:tgtEl>
                                      </p:cBhvr>
                                    </p:animEffect>
                                    <p:anim calcmode="lin" valueType="num">
                                      <p:cBhvr>
                                        <p:cTn id="44"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3" end="3"/>
                                            </p:txEl>
                                          </p:spTgt>
                                        </p:tgtEl>
                                      </p:cBhvr>
                                      <p:to x="100000" y="60000"/>
                                    </p:animScale>
                                    <p:animScale>
                                      <p:cBhvr>
                                        <p:cTn id="50" dur="166" decel="50000">
                                          <p:stCondLst>
                                            <p:cond delay="676"/>
                                          </p:stCondLst>
                                        </p:cTn>
                                        <p:tgtEl>
                                          <p:spTgt spid="3">
                                            <p:txEl>
                                              <p:pRg st="3" end="3"/>
                                            </p:txEl>
                                          </p:spTgt>
                                        </p:tgtEl>
                                      </p:cBhvr>
                                      <p:to x="100000" y="100000"/>
                                    </p:animScale>
                                    <p:animScale>
                                      <p:cBhvr>
                                        <p:cTn id="51" dur="26">
                                          <p:stCondLst>
                                            <p:cond delay="1312"/>
                                          </p:stCondLst>
                                        </p:cTn>
                                        <p:tgtEl>
                                          <p:spTgt spid="3">
                                            <p:txEl>
                                              <p:pRg st="3" end="3"/>
                                            </p:txEl>
                                          </p:spTgt>
                                        </p:tgtEl>
                                      </p:cBhvr>
                                      <p:to x="100000" y="80000"/>
                                    </p:animScale>
                                    <p:animScale>
                                      <p:cBhvr>
                                        <p:cTn id="52" dur="166" decel="50000">
                                          <p:stCondLst>
                                            <p:cond delay="1338"/>
                                          </p:stCondLst>
                                        </p:cTn>
                                        <p:tgtEl>
                                          <p:spTgt spid="3">
                                            <p:txEl>
                                              <p:pRg st="3" end="3"/>
                                            </p:txEl>
                                          </p:spTgt>
                                        </p:tgtEl>
                                      </p:cBhvr>
                                      <p:to x="100000" y="100000"/>
                                    </p:animScale>
                                    <p:animScale>
                                      <p:cBhvr>
                                        <p:cTn id="53" dur="26">
                                          <p:stCondLst>
                                            <p:cond delay="1642"/>
                                          </p:stCondLst>
                                        </p:cTn>
                                        <p:tgtEl>
                                          <p:spTgt spid="3">
                                            <p:txEl>
                                              <p:pRg st="3" end="3"/>
                                            </p:txEl>
                                          </p:spTgt>
                                        </p:tgtEl>
                                      </p:cBhvr>
                                      <p:to x="100000" y="90000"/>
                                    </p:animScale>
                                    <p:animScale>
                                      <p:cBhvr>
                                        <p:cTn id="54" dur="166" decel="50000">
                                          <p:stCondLst>
                                            <p:cond delay="1668"/>
                                          </p:stCondLst>
                                        </p:cTn>
                                        <p:tgtEl>
                                          <p:spTgt spid="3">
                                            <p:txEl>
                                              <p:pRg st="3" end="3"/>
                                            </p:txEl>
                                          </p:spTgt>
                                        </p:tgtEl>
                                      </p:cBhvr>
                                      <p:to x="100000" y="100000"/>
                                    </p:animScale>
                                    <p:animScale>
                                      <p:cBhvr>
                                        <p:cTn id="55" dur="26">
                                          <p:stCondLst>
                                            <p:cond delay="1808"/>
                                          </p:stCondLst>
                                        </p:cTn>
                                        <p:tgtEl>
                                          <p:spTgt spid="3">
                                            <p:txEl>
                                              <p:pRg st="3" end="3"/>
                                            </p:txEl>
                                          </p:spTgt>
                                        </p:tgtEl>
                                      </p:cBhvr>
                                      <p:to x="100000" y="95000"/>
                                    </p:animScale>
                                    <p:animScale>
                                      <p:cBhvr>
                                        <p:cTn id="56" dur="166" decel="50000">
                                          <p:stCondLst>
                                            <p:cond delay="1834"/>
                                          </p:stCondLst>
                                        </p:cTn>
                                        <p:tgtEl>
                                          <p:spTgt spid="3">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GLOH</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66</a:t>
            </a:fld>
            <a:endParaRPr lang="zh-CN" altLang="en-US"/>
          </a:p>
        </p:txBody>
      </p:sp>
      <p:pic>
        <p:nvPicPr>
          <p:cNvPr id="6" name="图片 5" descr="GLOH 特征描述子.bmp"/>
          <p:cNvPicPr/>
          <p:nvPr/>
        </p:nvPicPr>
        <p:blipFill>
          <a:blip r:embed="rId2" cstate="print"/>
          <a:stretch>
            <a:fillRect/>
          </a:stretch>
        </p:blipFill>
        <p:spPr>
          <a:xfrm>
            <a:off x="251520" y="2492896"/>
            <a:ext cx="8712968" cy="2304256"/>
          </a:xfrm>
          <a:prstGeom prst="rect">
            <a:avLst/>
          </a:prstGeom>
        </p:spPr>
      </p:pic>
    </p:spTree>
    <p:extLst>
      <p:ext uri="{BB962C8B-B14F-4D97-AF65-F5344CB8AC3E}">
        <p14:creationId xmlns:p14="http://schemas.microsoft.com/office/powerpoint/2010/main" val="18225599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形状上下文</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lnSpcReduction="10000"/>
              </a:bodyPr>
              <a:lstStyle/>
              <a:p>
                <a:r>
                  <a:rPr lang="zh-CN" altLang="zh-CN" dirty="0"/>
                  <a:t>形状上下文的</a:t>
                </a:r>
                <a:r>
                  <a:rPr lang="zh-CN" altLang="zh-CN" dirty="0">
                    <a:solidFill>
                      <a:srgbClr val="0000FF"/>
                    </a:solidFill>
                  </a:rPr>
                  <a:t>基本思想</a:t>
                </a:r>
                <a:r>
                  <a:rPr lang="zh-CN" altLang="zh-CN" dirty="0"/>
                  <a:t>就是首先在形状的轮廓上挑选</a:t>
                </a:r>
                <a14:m>
                  <m:oMath xmlns:m="http://schemas.openxmlformats.org/officeDocument/2006/math">
                    <m:r>
                      <a:rPr lang="en-US" altLang="zh-CN" i="1"/>
                      <m:t>𝑛</m:t>
                    </m:r>
                  </m:oMath>
                </a14:m>
                <a:r>
                  <a:rPr lang="zh-CN" altLang="zh-CN" dirty="0"/>
                  <a:t>个点</a:t>
                </a:r>
                <a:r>
                  <a:rPr lang="zh-CN" altLang="zh-CN" dirty="0" smtClean="0"/>
                  <a:t>。</a:t>
                </a:r>
                <a:endParaRPr lang="en-US" altLang="zh-CN" dirty="0" smtClean="0"/>
              </a:p>
              <a:p>
                <a:r>
                  <a:rPr lang="zh-CN" altLang="zh-CN" dirty="0" smtClean="0">
                    <a:solidFill>
                      <a:srgbClr val="C00000"/>
                    </a:solidFill>
                  </a:rPr>
                  <a:t>对于形状上的每一个点</a:t>
                </a:r>
                <a14:m>
                  <m:oMath xmlns:m="http://schemas.openxmlformats.org/officeDocument/2006/math">
                    <m:sSub>
                      <m:sSubPr>
                        <m:ctrlPr>
                          <a:rPr lang="zh-CN" altLang="zh-CN" i="1">
                            <a:solidFill>
                              <a:srgbClr val="C00000"/>
                            </a:solidFill>
                          </a:rPr>
                        </m:ctrlPr>
                      </m:sSubPr>
                      <m:e>
                        <m:r>
                          <a:rPr lang="en-US" altLang="zh-CN" i="1">
                            <a:solidFill>
                              <a:srgbClr val="C00000"/>
                            </a:solidFill>
                          </a:rPr>
                          <m:t>𝑝</m:t>
                        </m:r>
                      </m:e>
                      <m:sub>
                        <m:r>
                          <a:rPr lang="en-US" altLang="zh-CN" i="1">
                            <a:solidFill>
                              <a:srgbClr val="C00000"/>
                            </a:solidFill>
                          </a:rPr>
                          <m:t>𝑖</m:t>
                        </m:r>
                      </m:sub>
                    </m:sSub>
                  </m:oMath>
                </a14:m>
                <a:r>
                  <a:rPr lang="zh-CN" altLang="zh-CN" dirty="0">
                    <a:solidFill>
                      <a:srgbClr val="C00000"/>
                    </a:solidFill>
                  </a:rPr>
                  <a:t>，就存在</a:t>
                </a:r>
                <a14:m>
                  <m:oMath xmlns:m="http://schemas.openxmlformats.org/officeDocument/2006/math">
                    <m:r>
                      <a:rPr lang="en-US" altLang="zh-CN" i="1">
                        <a:solidFill>
                          <a:srgbClr val="C00000"/>
                        </a:solidFill>
                      </a:rPr>
                      <m:t>𝑛</m:t>
                    </m:r>
                    <m:r>
                      <a:rPr lang="en-US" altLang="zh-CN" i="1">
                        <a:solidFill>
                          <a:srgbClr val="C00000"/>
                        </a:solidFill>
                      </a:rPr>
                      <m:t>−1</m:t>
                    </m:r>
                  </m:oMath>
                </a14:m>
                <a:r>
                  <a:rPr lang="zh-CN" altLang="zh-CN" dirty="0">
                    <a:solidFill>
                      <a:srgbClr val="C00000"/>
                    </a:solidFill>
                  </a:rPr>
                  <a:t>个向量，每个向量分别连接</a:t>
                </a:r>
                <a14:m>
                  <m:oMath xmlns:m="http://schemas.openxmlformats.org/officeDocument/2006/math">
                    <m:sSub>
                      <m:sSubPr>
                        <m:ctrlPr>
                          <a:rPr lang="zh-CN" altLang="zh-CN" i="1">
                            <a:solidFill>
                              <a:srgbClr val="C00000"/>
                            </a:solidFill>
                          </a:rPr>
                        </m:ctrlPr>
                      </m:sSubPr>
                      <m:e>
                        <m:r>
                          <a:rPr lang="en-US" altLang="zh-CN" i="1">
                            <a:solidFill>
                              <a:srgbClr val="C00000"/>
                            </a:solidFill>
                          </a:rPr>
                          <m:t>𝑝</m:t>
                        </m:r>
                      </m:e>
                      <m:sub>
                        <m:r>
                          <a:rPr lang="en-US" altLang="zh-CN" i="1">
                            <a:solidFill>
                              <a:srgbClr val="C00000"/>
                            </a:solidFill>
                          </a:rPr>
                          <m:t>𝑖</m:t>
                        </m:r>
                      </m:sub>
                    </m:sSub>
                  </m:oMath>
                </a14:m>
                <a:r>
                  <a:rPr lang="zh-CN" altLang="zh-CN" dirty="0">
                    <a:solidFill>
                      <a:srgbClr val="C00000"/>
                    </a:solidFill>
                  </a:rPr>
                  <a:t>到其它所有的点</a:t>
                </a:r>
                <a:r>
                  <a:rPr lang="zh-CN" altLang="zh-CN" dirty="0" smtClean="0">
                    <a:solidFill>
                      <a:srgbClr val="C00000"/>
                    </a:solidFill>
                  </a:rPr>
                  <a:t>。</a:t>
                </a:r>
                <a:endParaRPr lang="en-US" altLang="zh-CN" dirty="0" smtClean="0">
                  <a:solidFill>
                    <a:srgbClr val="C00000"/>
                  </a:solidFill>
                </a:endParaRPr>
              </a:p>
              <a:p>
                <a:r>
                  <a:rPr lang="zh-CN" altLang="zh-CN" dirty="0">
                    <a:solidFill>
                      <a:srgbClr val="0070C0"/>
                    </a:solidFill>
                  </a:rPr>
                  <a:t>关键是，相对位置上的分布信息可以具有鲁棒的、紧凑的且具有高鉴别性的描述能力</a:t>
                </a:r>
                <a:r>
                  <a:rPr lang="zh-CN" altLang="zh-CN" dirty="0" smtClean="0">
                    <a:solidFill>
                      <a:srgbClr val="0070C0"/>
                    </a:solidFill>
                  </a:rPr>
                  <a:t>。</a:t>
                </a:r>
                <a:endParaRPr lang="en-US" altLang="zh-CN" dirty="0" smtClean="0">
                  <a:solidFill>
                    <a:srgbClr val="0070C0"/>
                  </a:solidFill>
                </a:endParaRPr>
              </a:p>
              <a:p>
                <a:r>
                  <a:rPr lang="zh-CN" altLang="zh-CN" dirty="0"/>
                  <a:t>对于点</a:t>
                </a:r>
                <a14:m>
                  <m:oMath xmlns:m="http://schemas.openxmlformats.org/officeDocument/2006/math">
                    <m:sSub>
                      <m:sSubPr>
                        <m:ctrlPr>
                          <a:rPr lang="zh-CN" altLang="zh-CN" i="1"/>
                        </m:ctrlPr>
                      </m:sSubPr>
                      <m:e>
                        <m:r>
                          <a:rPr lang="en-US" altLang="zh-CN" i="1"/>
                          <m:t>𝑝</m:t>
                        </m:r>
                      </m:e>
                      <m:sub>
                        <m:r>
                          <a:rPr lang="en-US" altLang="zh-CN" i="1"/>
                          <m:t>𝑖</m:t>
                        </m:r>
                      </m:sub>
                    </m:sSub>
                  </m:oMath>
                </a14:m>
                <a:r>
                  <a:rPr lang="zh-CN" altLang="zh-CN" dirty="0"/>
                  <a:t>来说，形状上下文就可以定义为，剩余</a:t>
                </a:r>
                <a14:m>
                  <m:oMath xmlns:m="http://schemas.openxmlformats.org/officeDocument/2006/math">
                    <m:r>
                      <a:rPr lang="en-US" altLang="zh-CN" i="1"/>
                      <m:t>𝑛</m:t>
                    </m:r>
                    <m:r>
                      <a:rPr lang="en-US" altLang="zh-CN" i="1"/>
                      <m:t>−1</m:t>
                    </m:r>
                  </m:oMath>
                </a14:m>
                <a:r>
                  <a:rPr lang="zh-CN" altLang="zh-CN" dirty="0"/>
                  <a:t>个点的相对坐标的粗略直方图，</a:t>
                </a:r>
                <a:r>
                  <a:rPr lang="zh-CN" altLang="zh-CN" dirty="0" smtClean="0"/>
                  <a:t>即</a:t>
                </a:r>
                <a:endParaRPr lang="en-US" altLang="zh-CN" dirty="0" smtClean="0"/>
              </a:p>
              <a:p>
                <a:pPr lvl="1"/>
                <a14:m>
                  <m:oMath xmlns:m="http://schemas.openxmlformats.org/officeDocument/2006/math">
                    <m:sSub>
                      <m:sSubPr>
                        <m:ctrlPr>
                          <a:rPr lang="zh-CN" altLang="zh-CN" i="1" smtClean="0">
                            <a:solidFill>
                              <a:srgbClr val="FF0000"/>
                            </a:solidFill>
                          </a:rPr>
                        </m:ctrlPr>
                      </m:sSubPr>
                      <m:e>
                        <m:r>
                          <a:rPr lang="en-US" altLang="zh-CN" i="1">
                            <a:solidFill>
                              <a:srgbClr val="FF0000"/>
                            </a:solidFill>
                          </a:rPr>
                          <m:t>h</m:t>
                        </m:r>
                      </m:e>
                      <m:sub>
                        <m:r>
                          <a:rPr lang="en-US" altLang="zh-CN" i="1">
                            <a:solidFill>
                              <a:srgbClr val="FF0000"/>
                            </a:solidFill>
                          </a:rPr>
                          <m:t>𝑖</m:t>
                        </m:r>
                      </m:sub>
                    </m:sSub>
                    <m:d>
                      <m:dPr>
                        <m:ctrlPr>
                          <a:rPr lang="zh-CN" altLang="zh-CN" i="1">
                            <a:solidFill>
                              <a:srgbClr val="FF0000"/>
                            </a:solidFill>
                          </a:rPr>
                        </m:ctrlPr>
                      </m:dPr>
                      <m:e>
                        <m:r>
                          <a:rPr lang="en-US" altLang="zh-CN" i="1">
                            <a:solidFill>
                              <a:srgbClr val="FF0000"/>
                            </a:solidFill>
                          </a:rPr>
                          <m:t>𝑘</m:t>
                        </m:r>
                      </m:e>
                    </m:d>
                    <m:r>
                      <a:rPr lang="en-US" altLang="zh-CN" i="1">
                        <a:solidFill>
                          <a:srgbClr val="FF0000"/>
                        </a:solidFill>
                      </a:rPr>
                      <m:t>=#</m:t>
                    </m:r>
                    <m:d>
                      <m:dPr>
                        <m:begChr m:val="{"/>
                        <m:endChr m:val="}"/>
                        <m:ctrlPr>
                          <a:rPr lang="zh-CN" altLang="zh-CN" i="1">
                            <a:solidFill>
                              <a:srgbClr val="FF0000"/>
                            </a:solidFill>
                          </a:rPr>
                        </m:ctrlPr>
                      </m:dPr>
                      <m:e>
                        <m:r>
                          <a:rPr lang="en-US" altLang="zh-CN" i="1">
                            <a:solidFill>
                              <a:srgbClr val="FF0000"/>
                            </a:solidFill>
                          </a:rPr>
                          <m:t>𝑞</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𝑝</m:t>
                            </m:r>
                          </m:e>
                          <m:sub>
                            <m:r>
                              <a:rPr lang="en-US" altLang="zh-CN" i="1">
                                <a:solidFill>
                                  <a:srgbClr val="FF0000"/>
                                </a:solidFill>
                              </a:rPr>
                              <m:t>𝑖</m:t>
                            </m:r>
                          </m:sub>
                        </m:sSub>
                        <m:r>
                          <a:rPr lang="en-US" altLang="zh-CN" i="1">
                            <a:solidFill>
                              <a:srgbClr val="FF0000"/>
                            </a:solidFill>
                          </a:rPr>
                          <m:t>:</m:t>
                        </m:r>
                        <m:d>
                          <m:dPr>
                            <m:ctrlPr>
                              <a:rPr lang="zh-CN" altLang="zh-CN" i="1">
                                <a:solidFill>
                                  <a:srgbClr val="FF0000"/>
                                </a:solidFill>
                              </a:rPr>
                            </m:ctrlPr>
                          </m:dPr>
                          <m:e>
                            <m:r>
                              <a:rPr lang="en-US" altLang="zh-CN" i="1">
                                <a:solidFill>
                                  <a:srgbClr val="FF0000"/>
                                </a:solidFill>
                              </a:rPr>
                              <m:t>𝑞</m:t>
                            </m:r>
                            <m:r>
                              <a:rPr lang="en-US" altLang="zh-CN" i="1">
                                <a:solidFill>
                                  <a:srgbClr val="FF0000"/>
                                </a:solidFill>
                              </a:rPr>
                              <m:t>−</m:t>
                            </m:r>
                            <m:sSub>
                              <m:sSubPr>
                                <m:ctrlPr>
                                  <a:rPr lang="zh-CN" altLang="zh-CN" i="1">
                                    <a:solidFill>
                                      <a:srgbClr val="FF0000"/>
                                    </a:solidFill>
                                  </a:rPr>
                                </m:ctrlPr>
                              </m:sSubPr>
                              <m:e>
                                <m:r>
                                  <a:rPr lang="en-US" altLang="zh-CN" i="1">
                                    <a:solidFill>
                                      <a:srgbClr val="FF0000"/>
                                    </a:solidFill>
                                  </a:rPr>
                                  <m:t>𝑝</m:t>
                                </m:r>
                              </m:e>
                              <m:sub>
                                <m:r>
                                  <a:rPr lang="en-US" altLang="zh-CN" i="1">
                                    <a:solidFill>
                                      <a:srgbClr val="FF0000"/>
                                    </a:solidFill>
                                  </a:rPr>
                                  <m:t>𝑖</m:t>
                                </m:r>
                              </m:sub>
                            </m:sSub>
                          </m:e>
                        </m:d>
                        <m:r>
                          <a:rPr lang="en-US" altLang="zh-CN" i="1">
                            <a:solidFill>
                              <a:srgbClr val="FF0000"/>
                            </a:solidFill>
                          </a:rPr>
                          <m:t>∈</m:t>
                        </m:r>
                        <m:r>
                          <m:rPr>
                            <m:sty m:val="p"/>
                          </m:rPr>
                          <a:rPr lang="en-US" altLang="zh-CN">
                            <a:solidFill>
                              <a:srgbClr val="FF0000"/>
                            </a:solidFill>
                          </a:rPr>
                          <m:t>bin</m:t>
                        </m:r>
                        <m:d>
                          <m:dPr>
                            <m:ctrlPr>
                              <a:rPr lang="zh-CN" altLang="zh-CN" i="1">
                                <a:solidFill>
                                  <a:srgbClr val="FF0000"/>
                                </a:solidFill>
                              </a:rPr>
                            </m:ctrlPr>
                          </m:dPr>
                          <m:e>
                            <m:r>
                              <a:rPr lang="en-US" altLang="zh-CN" i="1">
                                <a:solidFill>
                                  <a:srgbClr val="FF0000"/>
                                </a:solidFill>
                              </a:rPr>
                              <m:t>𝑘</m:t>
                            </m:r>
                          </m:e>
                        </m:d>
                      </m:e>
                    </m:d>
                    <m:r>
                      <a:rPr lang="zh-CN" altLang="zh-CN">
                        <a:solidFill>
                          <a:srgbClr val="FF0000"/>
                        </a:solidFill>
                      </a:rPr>
                      <m:t>，</m:t>
                    </m:r>
                  </m:oMath>
                </a14:m>
                <a:endParaRPr lang="en-US" altLang="zh-CN" dirty="0" smtClean="0">
                  <a:solidFill>
                    <a:srgbClr val="FF0000"/>
                  </a:solidFill>
                </a:endParaRPr>
              </a:p>
              <a:p>
                <a:pPr lvl="2"/>
                <a:r>
                  <a:rPr lang="zh-CN" altLang="zh-CN" dirty="0" smtClean="0">
                    <a:solidFill>
                      <a:srgbClr val="00B050"/>
                    </a:solidFill>
                  </a:rPr>
                  <a:t>其中</a:t>
                </a:r>
                <a14:m>
                  <m:oMath xmlns:m="http://schemas.openxmlformats.org/officeDocument/2006/math">
                    <m:r>
                      <m:rPr>
                        <m:sty m:val="p"/>
                      </m:rPr>
                      <a:rPr lang="en-US" altLang="zh-CN">
                        <a:solidFill>
                          <a:srgbClr val="00B050"/>
                        </a:solidFill>
                      </a:rPr>
                      <m:t>bin</m:t>
                    </m:r>
                    <m:d>
                      <m:dPr>
                        <m:ctrlPr>
                          <a:rPr lang="zh-CN" altLang="zh-CN" i="1">
                            <a:solidFill>
                              <a:srgbClr val="00B050"/>
                            </a:solidFill>
                          </a:rPr>
                        </m:ctrlPr>
                      </m:dPr>
                      <m:e>
                        <m:r>
                          <a:rPr lang="en-US" altLang="zh-CN">
                            <a:solidFill>
                              <a:srgbClr val="00B050"/>
                            </a:solidFill>
                          </a:rPr>
                          <m:t>.</m:t>
                        </m:r>
                      </m:e>
                    </m:d>
                  </m:oMath>
                </a14:m>
                <a:r>
                  <a:rPr lang="zh-CN" altLang="zh-CN" dirty="0">
                    <a:solidFill>
                      <a:srgbClr val="00B050"/>
                    </a:solidFill>
                  </a:rPr>
                  <a:t>表示在对数极坐标下统一的容器，这就使得描述子对于邻近的采样点位置更加敏感，而对于相距较远的采样点位置不太敏感。</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887" r="-6061"/>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67</a:t>
            </a:fld>
            <a:endParaRPr lang="zh-CN" altLang="en-US"/>
          </a:p>
        </p:txBody>
      </p:sp>
    </p:spTree>
    <p:extLst>
      <p:ext uri="{BB962C8B-B14F-4D97-AF65-F5344CB8AC3E}">
        <p14:creationId xmlns:p14="http://schemas.microsoft.com/office/powerpoint/2010/main" val="186343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形状上下文</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68</a:t>
            </a:fld>
            <a:endParaRPr lang="zh-CN" alt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8280920" cy="4662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58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Effect transition="in" filter="fade">
                                      <p:cBhvr>
                                        <p:cTn id="9"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基于内容的图像检索</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zh-CN" dirty="0"/>
              <a:t>传统的图像索引方法所面临的问题就导致了基于内容的图像</a:t>
            </a:r>
            <a:r>
              <a:rPr lang="zh-CN" altLang="zh-CN" dirty="0" smtClean="0"/>
              <a:t>检索技术</a:t>
            </a:r>
            <a:r>
              <a:rPr lang="zh-CN" altLang="zh-CN" dirty="0"/>
              <a:t>的产生，其利用的是自动抽取的图像特征，例如</a:t>
            </a:r>
            <a:r>
              <a:rPr lang="zh-CN" altLang="zh-CN" dirty="0">
                <a:solidFill>
                  <a:srgbClr val="00B050"/>
                </a:solidFill>
              </a:rPr>
              <a:t>颜色、纹理和形状</a:t>
            </a:r>
            <a:r>
              <a:rPr lang="zh-CN" altLang="zh-CN" dirty="0" smtClean="0"/>
              <a:t>。</a:t>
            </a:r>
            <a:endParaRPr lang="en-US" altLang="zh-CN" dirty="0" smtClean="0"/>
          </a:p>
          <a:p>
            <a:pPr lvl="1"/>
            <a:r>
              <a:rPr lang="en-US" altLang="zh-CN" dirty="0">
                <a:solidFill>
                  <a:srgbClr val="FF0000"/>
                </a:solidFill>
              </a:rPr>
              <a:t>Content-Based Image Retrieval - CBIR</a:t>
            </a:r>
            <a:endParaRPr lang="en-US" altLang="zh-CN" dirty="0" smtClean="0">
              <a:solidFill>
                <a:srgbClr val="FF0000"/>
              </a:solidFill>
            </a:endParaRPr>
          </a:p>
          <a:p>
            <a:r>
              <a:rPr lang="en-US" altLang="zh-CN" dirty="0"/>
              <a:t>CBIR</a:t>
            </a:r>
            <a:r>
              <a:rPr lang="zh-CN" altLang="zh-CN" dirty="0">
                <a:solidFill>
                  <a:srgbClr val="0000FF"/>
                </a:solidFill>
              </a:rPr>
              <a:t>不同于经典信息检索的地方</a:t>
            </a:r>
            <a:r>
              <a:rPr lang="zh-CN" altLang="zh-CN" dirty="0"/>
              <a:t>在于，图像数据库实质上是非结构化的，因为数字图像仅仅由像素亮度数组组成，而没有固有的意义</a:t>
            </a:r>
            <a:r>
              <a:rPr lang="zh-CN" altLang="zh-CN" dirty="0" smtClean="0"/>
              <a:t>。</a:t>
            </a:r>
            <a:endParaRPr lang="en-US" altLang="zh-CN" dirty="0" smtClean="0"/>
          </a:p>
          <a:p>
            <a:pPr lvl="1"/>
            <a:r>
              <a:rPr lang="zh-CN" altLang="zh-CN" dirty="0"/>
              <a:t>基于底层特征的图像</a:t>
            </a:r>
            <a:r>
              <a:rPr lang="zh-CN" altLang="zh-CN" dirty="0" smtClean="0"/>
              <a:t>检索</a:t>
            </a:r>
            <a:endParaRPr lang="en-US" altLang="zh-CN" dirty="0" smtClean="0"/>
          </a:p>
          <a:p>
            <a:pPr lvl="2"/>
            <a:r>
              <a:rPr lang="zh-CN" altLang="zh-CN" dirty="0">
                <a:solidFill>
                  <a:srgbClr val="C00000"/>
                </a:solidFill>
              </a:rPr>
              <a:t>色彩</a:t>
            </a:r>
            <a:r>
              <a:rPr lang="zh-CN" altLang="zh-CN" dirty="0" smtClean="0">
                <a:solidFill>
                  <a:srgbClr val="C00000"/>
                </a:solidFill>
              </a:rPr>
              <a:t>检索</a:t>
            </a:r>
            <a:endParaRPr lang="en-US" altLang="zh-CN" dirty="0" smtClean="0">
              <a:solidFill>
                <a:srgbClr val="C00000"/>
              </a:solidFill>
            </a:endParaRPr>
          </a:p>
          <a:p>
            <a:pPr lvl="2"/>
            <a:r>
              <a:rPr lang="zh-CN" altLang="zh-CN" dirty="0">
                <a:solidFill>
                  <a:srgbClr val="C00000"/>
                </a:solidFill>
              </a:rPr>
              <a:t>纹理</a:t>
            </a:r>
            <a:r>
              <a:rPr lang="zh-CN" altLang="zh-CN" dirty="0" smtClean="0">
                <a:solidFill>
                  <a:srgbClr val="C00000"/>
                </a:solidFill>
              </a:rPr>
              <a:t>检索</a:t>
            </a:r>
            <a:endParaRPr lang="en-US" altLang="zh-CN" dirty="0" smtClean="0">
              <a:solidFill>
                <a:srgbClr val="C00000"/>
              </a:solidFill>
            </a:endParaRPr>
          </a:p>
          <a:p>
            <a:pPr lvl="2"/>
            <a:r>
              <a:rPr lang="zh-CN" altLang="zh-CN" dirty="0">
                <a:solidFill>
                  <a:srgbClr val="C00000"/>
                </a:solidFill>
              </a:rPr>
              <a:t>形状</a:t>
            </a:r>
            <a:r>
              <a:rPr lang="zh-CN" altLang="zh-CN" dirty="0" smtClean="0">
                <a:solidFill>
                  <a:srgbClr val="C00000"/>
                </a:solidFill>
              </a:rPr>
              <a:t>检索</a:t>
            </a:r>
            <a:endParaRPr lang="en-US" altLang="zh-CN" dirty="0" smtClean="0">
              <a:solidFill>
                <a:srgbClr val="C00000"/>
              </a:solidFill>
            </a:endParaRPr>
          </a:p>
          <a:p>
            <a:pPr lvl="2"/>
            <a:r>
              <a:rPr lang="zh-CN" altLang="zh-CN" dirty="0">
                <a:solidFill>
                  <a:srgbClr val="C00000"/>
                </a:solidFill>
              </a:rPr>
              <a:t>其它特征检索</a:t>
            </a:r>
            <a:endParaRPr lang="en-US" altLang="zh-CN" dirty="0" smtClean="0">
              <a:solidFill>
                <a:srgbClr val="C00000"/>
              </a:solidFill>
            </a:endParaRPr>
          </a:p>
          <a:p>
            <a:pPr lvl="1"/>
            <a:r>
              <a:rPr lang="zh-CN" altLang="zh-CN" dirty="0"/>
              <a:t>基于语义特征的图像</a:t>
            </a:r>
            <a:r>
              <a:rPr lang="zh-CN" altLang="zh-CN" dirty="0" smtClean="0"/>
              <a:t>检索</a:t>
            </a:r>
            <a:endParaRPr lang="en-US" altLang="zh-CN" dirty="0" smtClean="0"/>
          </a:p>
          <a:p>
            <a:pPr lvl="1"/>
            <a:r>
              <a:rPr lang="zh-CN" altLang="zh-CN" dirty="0"/>
              <a:t>人机交互与搜索效率</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69</a:t>
            </a:fld>
            <a:endParaRPr lang="zh-CN" altLang="en-US"/>
          </a:p>
        </p:txBody>
      </p:sp>
    </p:spTree>
    <p:extLst>
      <p:ext uri="{BB962C8B-B14F-4D97-AF65-F5344CB8AC3E}">
        <p14:creationId xmlns:p14="http://schemas.microsoft.com/office/powerpoint/2010/main" val="11088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 calcmode="lin" valueType="num">
                                      <p:cBhvr additive="base">
                                        <p:cTn id="2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基于相关性的方法</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a:t>在图像序列中，前一帧图像的部分区域与后一帧图像的部分区域之间的相关性可以用来进行光流</a:t>
            </a:r>
            <a:r>
              <a:rPr lang="zh-CN" altLang="zh-CN" dirty="0" smtClean="0"/>
              <a:t>估算</a:t>
            </a:r>
            <a:endParaRPr lang="en-US" altLang="zh-CN" dirty="0" smtClean="0"/>
          </a:p>
          <a:p>
            <a:r>
              <a:rPr lang="zh-CN" altLang="zh-CN" dirty="0">
                <a:solidFill>
                  <a:srgbClr val="C00000"/>
                </a:solidFill>
              </a:rPr>
              <a:t>通常情况下只是作为光流估算算法的一部分进行使用，而不是作为单独的一个方法进行处理</a:t>
            </a:r>
            <a:r>
              <a:rPr lang="zh-CN" altLang="zh-CN" dirty="0" smtClean="0">
                <a:solidFill>
                  <a:srgbClr val="C00000"/>
                </a:solidFill>
              </a:rPr>
              <a:t>。</a:t>
            </a:r>
            <a:endParaRPr lang="en-US" altLang="zh-CN" dirty="0" smtClean="0">
              <a:solidFill>
                <a:srgbClr val="C00000"/>
              </a:solidFill>
            </a:endParaRPr>
          </a:p>
          <a:p>
            <a:r>
              <a:rPr lang="zh-CN" altLang="zh-CN" dirty="0"/>
              <a:t>结合基于梯度的方法，基于相关性的光流可以在图像的特征点处达到最好的条件满足</a:t>
            </a:r>
            <a:r>
              <a:rPr lang="zh-CN" altLang="zh-CN" dirty="0" smtClean="0"/>
              <a:t>。</a:t>
            </a:r>
            <a:endParaRPr lang="en-US" altLang="zh-CN" dirty="0" smtClean="0"/>
          </a:p>
          <a:p>
            <a:r>
              <a:rPr lang="zh-CN" altLang="zh-CN" dirty="0">
                <a:solidFill>
                  <a:srgbClr val="00B050"/>
                </a:solidFill>
              </a:rPr>
              <a:t>可以在图像多尺度上使用相关性进行光流寻找，以处理在图像序列中出现多个运动的情况</a:t>
            </a:r>
            <a:r>
              <a:rPr lang="zh-CN" altLang="zh-CN" dirty="0" smtClean="0">
                <a:solidFill>
                  <a:srgbClr val="00B050"/>
                </a:solidFill>
              </a:rPr>
              <a:t>。</a:t>
            </a:r>
            <a:endParaRPr lang="en-US" altLang="zh-CN" dirty="0" smtClean="0">
              <a:solidFill>
                <a:srgbClr val="00B050"/>
              </a:solidFill>
            </a:endParaRPr>
          </a:p>
          <a:p>
            <a:r>
              <a:rPr lang="zh-CN" altLang="zh-CN" dirty="0"/>
              <a:t>更多的情况下，相关性被用于辅助进行图像特征的匹配，或者是在特征被确定的情况下进行图像运动</a:t>
            </a:r>
            <a:r>
              <a:rPr lang="zh-CN" altLang="zh-CN" dirty="0" smtClean="0"/>
              <a:t>的</a:t>
            </a:r>
            <a:r>
              <a:rPr lang="zh-CN" altLang="en-US" dirty="0" smtClean="0"/>
              <a:t>搜寻。</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351517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未来研究方向</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70</a:t>
            </a:fld>
            <a:endParaRPr lang="zh-CN" altLang="en-US"/>
          </a:p>
        </p:txBody>
      </p:sp>
      <p:sp>
        <p:nvSpPr>
          <p:cNvPr id="6" name="圆角矩形 5"/>
          <p:cNvSpPr/>
          <p:nvPr/>
        </p:nvSpPr>
        <p:spPr>
          <a:xfrm>
            <a:off x="827584" y="1988840"/>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综合的多特征检索技术</a:t>
            </a:r>
            <a:endParaRPr lang="zh-CN" altLang="en-US" dirty="0"/>
          </a:p>
        </p:txBody>
      </p:sp>
      <p:sp>
        <p:nvSpPr>
          <p:cNvPr id="7" name="圆角矩形 6"/>
          <p:cNvSpPr/>
          <p:nvPr/>
        </p:nvSpPr>
        <p:spPr>
          <a:xfrm>
            <a:off x="827584" y="3645024"/>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高层概念和低层特征的关联</a:t>
            </a:r>
            <a:endParaRPr lang="zh-CN" altLang="en-US" dirty="0"/>
          </a:p>
        </p:txBody>
      </p:sp>
      <p:sp>
        <p:nvSpPr>
          <p:cNvPr id="8" name="圆角矩形 7"/>
          <p:cNvSpPr/>
          <p:nvPr/>
        </p:nvSpPr>
        <p:spPr>
          <a:xfrm>
            <a:off x="827584" y="5157192"/>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高维索引技术</a:t>
            </a:r>
            <a:endParaRPr lang="zh-CN" altLang="en-US" dirty="0"/>
          </a:p>
        </p:txBody>
      </p:sp>
      <p:cxnSp>
        <p:nvCxnSpPr>
          <p:cNvPr id="10" name="直接连接符 9"/>
          <p:cNvCxnSpPr>
            <a:endCxn id="7" idx="0"/>
          </p:cNvCxnSpPr>
          <p:nvPr/>
        </p:nvCxnSpPr>
        <p:spPr>
          <a:xfrm>
            <a:off x="2195736" y="2636912"/>
            <a:ext cx="0"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0"/>
          </p:cNvCxnSpPr>
          <p:nvPr/>
        </p:nvCxnSpPr>
        <p:spPr>
          <a:xfrm>
            <a:off x="2195736" y="4293096"/>
            <a:ext cx="0" cy="864096"/>
          </a:xfrm>
          <a:prstGeom prst="line">
            <a:avLst/>
          </a:prstGeom>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427984" y="1988840"/>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性能评价准则</a:t>
            </a:r>
            <a:endParaRPr lang="zh-CN" altLang="en-US" dirty="0"/>
          </a:p>
        </p:txBody>
      </p:sp>
      <p:sp>
        <p:nvSpPr>
          <p:cNvPr id="16" name="圆角矩形 15"/>
          <p:cNvSpPr/>
          <p:nvPr/>
        </p:nvSpPr>
        <p:spPr>
          <a:xfrm>
            <a:off x="4427984" y="3645024"/>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内容描述标准</a:t>
            </a:r>
            <a:endParaRPr lang="zh-CN" altLang="en-US" dirty="0"/>
          </a:p>
        </p:txBody>
      </p:sp>
      <p:sp>
        <p:nvSpPr>
          <p:cNvPr id="17" name="圆角矩形 16"/>
          <p:cNvSpPr/>
          <p:nvPr/>
        </p:nvSpPr>
        <p:spPr>
          <a:xfrm>
            <a:off x="4427984" y="5157192"/>
            <a:ext cx="273630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用户查询接口</a:t>
            </a:r>
            <a:endParaRPr lang="zh-CN" altLang="en-US" dirty="0"/>
          </a:p>
        </p:txBody>
      </p:sp>
      <p:cxnSp>
        <p:nvCxnSpPr>
          <p:cNvPr id="18" name="直接连接符 17"/>
          <p:cNvCxnSpPr>
            <a:endCxn id="16" idx="0"/>
          </p:cNvCxnSpPr>
          <p:nvPr/>
        </p:nvCxnSpPr>
        <p:spPr>
          <a:xfrm>
            <a:off x="5796136" y="2636912"/>
            <a:ext cx="0" cy="1008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endCxn id="17" idx="0"/>
          </p:cNvCxnSpPr>
          <p:nvPr/>
        </p:nvCxnSpPr>
        <p:spPr>
          <a:xfrm>
            <a:off x="5796136" y="4293096"/>
            <a:ext cx="0" cy="864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6" idx="3"/>
            <a:endCxn id="15" idx="1"/>
          </p:cNvCxnSpPr>
          <p:nvPr/>
        </p:nvCxnSpPr>
        <p:spPr>
          <a:xfrm>
            <a:off x="3563888" y="2312876"/>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7" idx="3"/>
            <a:endCxn id="16" idx="1"/>
          </p:cNvCxnSpPr>
          <p:nvPr/>
        </p:nvCxnSpPr>
        <p:spPr>
          <a:xfrm>
            <a:off x="3563888" y="3969060"/>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8" idx="3"/>
            <a:endCxn id="17" idx="1"/>
          </p:cNvCxnSpPr>
          <p:nvPr/>
        </p:nvCxnSpPr>
        <p:spPr>
          <a:xfrm>
            <a:off x="3563888" y="5481228"/>
            <a:ext cx="8640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34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par>
                                <p:cTn id="65" presetID="53" presetClass="entr" presetSubtype="16"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animBg="1"/>
      <p:bldP spid="16" grpId="0" animBg="1"/>
      <p:bldP spid="1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图像检索实验系统</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71</a:t>
            </a:fld>
            <a:endParaRPr lang="zh-CN" altLang="en-US"/>
          </a:p>
        </p:txBody>
      </p:sp>
      <p:pic>
        <p:nvPicPr>
          <p:cNvPr id="6" name="图片 5" descr="图片资料\5.2 系统框架\系统框架.jpg"/>
          <p:cNvPicPr/>
          <p:nvPr/>
        </p:nvPicPr>
        <p:blipFill>
          <a:blip r:embed="rId2" cstate="print"/>
          <a:srcRect/>
          <a:stretch>
            <a:fillRect/>
          </a:stretch>
        </p:blipFill>
        <p:spPr bwMode="auto">
          <a:xfrm>
            <a:off x="1547664" y="1775460"/>
            <a:ext cx="5328592" cy="4605868"/>
          </a:xfrm>
          <a:prstGeom prst="rect">
            <a:avLst/>
          </a:prstGeom>
          <a:noFill/>
          <a:ln w="9525">
            <a:noFill/>
            <a:miter lim="800000"/>
            <a:headEnd/>
            <a:tailEnd/>
          </a:ln>
        </p:spPr>
      </p:pic>
    </p:spTree>
    <p:extLst>
      <p:ext uri="{BB962C8B-B14F-4D97-AF65-F5344CB8AC3E}">
        <p14:creationId xmlns:p14="http://schemas.microsoft.com/office/powerpoint/2010/main" val="157131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检索参数设置</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72</a:t>
            </a:fld>
            <a:endParaRPr lang="zh-CN" altLang="en-US"/>
          </a:p>
        </p:txBody>
      </p:sp>
      <p:pic>
        <p:nvPicPr>
          <p:cNvPr id="6" name="图片 5" descr="图片资料\5.3.3 检索参数设置\检索参数设置.jpg"/>
          <p:cNvPicPr/>
          <p:nvPr/>
        </p:nvPicPr>
        <p:blipFill>
          <a:blip r:embed="rId2" cstate="print"/>
          <a:srcRect/>
          <a:stretch>
            <a:fillRect/>
          </a:stretch>
        </p:blipFill>
        <p:spPr bwMode="auto">
          <a:xfrm>
            <a:off x="539552" y="1628800"/>
            <a:ext cx="7200800" cy="4896544"/>
          </a:xfrm>
          <a:prstGeom prst="rect">
            <a:avLst/>
          </a:prstGeom>
          <a:noFill/>
          <a:ln w="9525">
            <a:noFill/>
            <a:miter lim="800000"/>
            <a:headEnd/>
            <a:tailEnd/>
          </a:ln>
        </p:spPr>
      </p:pic>
    </p:spTree>
    <p:extLst>
      <p:ext uri="{BB962C8B-B14F-4D97-AF65-F5344CB8AC3E}">
        <p14:creationId xmlns:p14="http://schemas.microsoft.com/office/powerpoint/2010/main" val="32100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检索进程控制</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73</a:t>
            </a:fld>
            <a:endParaRPr lang="zh-CN" altLang="en-US"/>
          </a:p>
        </p:txBody>
      </p:sp>
      <p:pic>
        <p:nvPicPr>
          <p:cNvPr id="6" name="图片 5" descr="图片资料\5.3.4 检索进程控制\检索进程控制.jpg"/>
          <p:cNvPicPr/>
          <p:nvPr/>
        </p:nvPicPr>
        <p:blipFill>
          <a:blip r:embed="rId2" cstate="print"/>
          <a:srcRect/>
          <a:stretch>
            <a:fillRect/>
          </a:stretch>
        </p:blipFill>
        <p:spPr bwMode="auto">
          <a:xfrm>
            <a:off x="467544" y="1916832"/>
            <a:ext cx="7344816" cy="4104456"/>
          </a:xfrm>
          <a:prstGeom prst="rect">
            <a:avLst/>
          </a:prstGeom>
          <a:noFill/>
          <a:ln w="9525">
            <a:noFill/>
            <a:miter lim="800000"/>
            <a:headEnd/>
            <a:tailEnd/>
          </a:ln>
        </p:spPr>
      </p:pic>
    </p:spTree>
    <p:extLst>
      <p:ext uri="{BB962C8B-B14F-4D97-AF65-F5344CB8AC3E}">
        <p14:creationId xmlns:p14="http://schemas.microsoft.com/office/powerpoint/2010/main" val="352447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检索结果浏览</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74</a:t>
            </a:fld>
            <a:endParaRPr lang="zh-CN" altLang="en-US"/>
          </a:p>
        </p:txBody>
      </p:sp>
      <p:pic>
        <p:nvPicPr>
          <p:cNvPr id="6" name="图片 5" descr="图片资料\5.3.5 检索结果浏览\检索结果浏览.jpg"/>
          <p:cNvPicPr/>
          <p:nvPr/>
        </p:nvPicPr>
        <p:blipFill>
          <a:blip r:embed="rId2" cstate="print"/>
          <a:srcRect/>
          <a:stretch>
            <a:fillRect/>
          </a:stretch>
        </p:blipFill>
        <p:spPr bwMode="auto">
          <a:xfrm>
            <a:off x="467544" y="1844824"/>
            <a:ext cx="7272808" cy="4320480"/>
          </a:xfrm>
          <a:prstGeom prst="rect">
            <a:avLst/>
          </a:prstGeom>
          <a:noFill/>
          <a:ln w="9525">
            <a:noFill/>
            <a:miter lim="800000"/>
            <a:headEnd/>
            <a:tailEnd/>
          </a:ln>
        </p:spPr>
      </p:pic>
    </p:spTree>
    <p:extLst>
      <p:ext uri="{BB962C8B-B14F-4D97-AF65-F5344CB8AC3E}">
        <p14:creationId xmlns:p14="http://schemas.microsoft.com/office/powerpoint/2010/main" val="63464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检索性能评价</a:t>
            </a:r>
            <a:endParaRPr lang="zh-CN" altLang="en-US" dirty="0"/>
          </a:p>
        </p:txBody>
      </p:sp>
      <p:sp>
        <p:nvSpPr>
          <p:cNvPr id="3" name="内容占位符 2"/>
          <p:cNvSpPr>
            <a:spLocks noGrp="1"/>
          </p:cNvSpPr>
          <p:nvPr>
            <p:ph idx="1"/>
          </p:nvPr>
        </p:nvSpPr>
        <p:spPr/>
        <p:txBody>
          <a:bodyPr/>
          <a:lstStyle/>
          <a:p>
            <a:r>
              <a:rPr lang="zh-CN" altLang="zh-CN" dirty="0"/>
              <a:t>在图像检索中与目标图像相似的图像称为有效图像，</a:t>
            </a:r>
            <a:r>
              <a:rPr lang="zh-CN" altLang="zh-CN" dirty="0">
                <a:solidFill>
                  <a:srgbClr val="0000FF"/>
                </a:solidFill>
              </a:rPr>
              <a:t>检索精度</a:t>
            </a:r>
            <a:r>
              <a:rPr lang="zh-CN" altLang="zh-CN" dirty="0"/>
              <a:t>是指返回有效图像数与返回图像总数的比率，</a:t>
            </a:r>
            <a:r>
              <a:rPr lang="zh-CN" altLang="zh-CN" dirty="0">
                <a:solidFill>
                  <a:srgbClr val="FF0000"/>
                </a:solidFill>
              </a:rPr>
              <a:t>检索回召率</a:t>
            </a:r>
            <a:r>
              <a:rPr lang="zh-CN" altLang="zh-CN" dirty="0"/>
              <a:t>是指返回有效图像数与图像库中有效图像总数的比率</a:t>
            </a:r>
            <a:r>
              <a:rPr lang="zh-CN" altLang="zh-CN" dirty="0" smtClean="0"/>
              <a:t>。</a:t>
            </a:r>
            <a:endParaRPr lang="en-US" altLang="zh-CN" dirty="0" smtClean="0"/>
          </a:p>
          <a:p>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75</a:t>
            </a:fld>
            <a:endParaRPr lang="zh-CN" altLang="en-US"/>
          </a:p>
        </p:txBody>
      </p:sp>
      <p:pic>
        <p:nvPicPr>
          <p:cNvPr id="6" name="图片 5" descr="检索精度vs回召率曲线示例图.jpg"/>
          <p:cNvPicPr/>
          <p:nvPr/>
        </p:nvPicPr>
        <p:blipFill>
          <a:blip r:embed="rId2" cstate="print"/>
          <a:srcRect/>
          <a:stretch>
            <a:fillRect/>
          </a:stretch>
        </p:blipFill>
        <p:spPr bwMode="auto">
          <a:xfrm>
            <a:off x="827584" y="3674739"/>
            <a:ext cx="8136904" cy="2346549"/>
          </a:xfrm>
          <a:prstGeom prst="rect">
            <a:avLst/>
          </a:prstGeom>
          <a:noFill/>
          <a:ln w="9525">
            <a:noFill/>
            <a:miter lim="800000"/>
            <a:headEnd/>
            <a:tailEnd/>
          </a:ln>
        </p:spPr>
      </p:pic>
    </p:spTree>
    <p:extLst>
      <p:ext uri="{BB962C8B-B14F-4D97-AF65-F5344CB8AC3E}">
        <p14:creationId xmlns:p14="http://schemas.microsoft.com/office/powerpoint/2010/main" val="300331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检索性能评价</a:t>
            </a:r>
            <a:endParaRPr lang="zh-CN" altLang="en-US" dirty="0"/>
          </a:p>
        </p:txBody>
      </p:sp>
      <p:sp>
        <p:nvSpPr>
          <p:cNvPr id="3" name="内容占位符 2"/>
          <p:cNvSpPr>
            <a:spLocks noGrp="1"/>
          </p:cNvSpPr>
          <p:nvPr>
            <p:ph idx="1"/>
          </p:nvPr>
        </p:nvSpPr>
        <p:spPr/>
        <p:txBody>
          <a:bodyPr/>
          <a:lstStyle/>
          <a:p>
            <a:endParaRPr lang="zh-CN" altLang="en-US"/>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76</a:t>
            </a:fld>
            <a:endParaRPr lang="zh-CN" altLang="en-US"/>
          </a:p>
        </p:txBody>
      </p:sp>
      <p:pic>
        <p:nvPicPr>
          <p:cNvPr id="6" name="图片 5" descr="图片资料\5.3.6 检索性能评价\检索性能评价.jpg"/>
          <p:cNvPicPr/>
          <p:nvPr/>
        </p:nvPicPr>
        <p:blipFill>
          <a:blip r:embed="rId2" cstate="print"/>
          <a:srcRect/>
          <a:stretch>
            <a:fillRect/>
          </a:stretch>
        </p:blipFill>
        <p:spPr bwMode="auto">
          <a:xfrm>
            <a:off x="467544" y="1916832"/>
            <a:ext cx="7344816" cy="4176464"/>
          </a:xfrm>
          <a:prstGeom prst="rect">
            <a:avLst/>
          </a:prstGeom>
          <a:noFill/>
          <a:ln w="9525">
            <a:noFill/>
            <a:miter lim="800000"/>
            <a:headEnd/>
            <a:tailEnd/>
          </a:ln>
        </p:spPr>
      </p:pic>
    </p:spTree>
    <p:extLst>
      <p:ext uri="{BB962C8B-B14F-4D97-AF65-F5344CB8AC3E}">
        <p14:creationId xmlns:p14="http://schemas.microsoft.com/office/powerpoint/2010/main" val="298424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本章小结</a:t>
            </a:r>
            <a:endParaRPr lang="zh-CN" altLang="en-US" dirty="0"/>
          </a:p>
        </p:txBody>
      </p:sp>
      <p:sp>
        <p:nvSpPr>
          <p:cNvPr id="3" name="内容占位符 2"/>
          <p:cNvSpPr>
            <a:spLocks noGrp="1"/>
          </p:cNvSpPr>
          <p:nvPr>
            <p:ph idx="1"/>
          </p:nvPr>
        </p:nvSpPr>
        <p:spPr/>
        <p:txBody>
          <a:bodyPr>
            <a:normAutofit lnSpcReduction="10000"/>
          </a:bodyPr>
          <a:lstStyle/>
          <a:p>
            <a:r>
              <a:rPr lang="zh-CN" altLang="zh-CN" dirty="0"/>
              <a:t>本章主要涉及高级数字图像处理的问题，并从</a:t>
            </a:r>
            <a:r>
              <a:rPr lang="zh-CN" altLang="zh-CN" dirty="0">
                <a:solidFill>
                  <a:srgbClr val="C00000"/>
                </a:solidFill>
              </a:rPr>
              <a:t>内容扩展、技术扩展和应用扩展</a:t>
            </a:r>
            <a:r>
              <a:rPr lang="zh-CN" altLang="zh-CN" dirty="0"/>
              <a:t>这三个角度来阐述这里所谓的“</a:t>
            </a:r>
            <a:r>
              <a:rPr lang="zh-CN" altLang="zh-CN" dirty="0">
                <a:solidFill>
                  <a:srgbClr val="0000FF"/>
                </a:solidFill>
              </a:rPr>
              <a:t>高级</a:t>
            </a:r>
            <a:r>
              <a:rPr lang="zh-CN" altLang="zh-CN" dirty="0"/>
              <a:t>（相对于底层图像特征提取而言）”</a:t>
            </a:r>
            <a:r>
              <a:rPr lang="zh-CN" altLang="zh-CN" dirty="0" smtClean="0"/>
              <a:t>。</a:t>
            </a:r>
            <a:endParaRPr lang="en-US" altLang="zh-CN" dirty="0" smtClean="0"/>
          </a:p>
          <a:p>
            <a:pPr lvl="1"/>
            <a:r>
              <a:rPr lang="zh-CN" altLang="zh-CN" dirty="0"/>
              <a:t>对于内容上的扩展，使用光流分析作为实例进行阐述</a:t>
            </a:r>
            <a:r>
              <a:rPr lang="zh-CN" altLang="zh-CN" dirty="0" smtClean="0"/>
              <a:t>；</a:t>
            </a:r>
            <a:endParaRPr lang="en-US" altLang="zh-CN" dirty="0" smtClean="0"/>
          </a:p>
          <a:p>
            <a:pPr lvl="2"/>
            <a:r>
              <a:rPr lang="zh-CN" altLang="zh-CN" dirty="0">
                <a:solidFill>
                  <a:srgbClr val="FF0000"/>
                </a:solidFill>
              </a:rPr>
              <a:t>光流分析方法</a:t>
            </a:r>
            <a:endParaRPr lang="en-US" altLang="zh-CN" dirty="0" smtClean="0">
              <a:solidFill>
                <a:srgbClr val="FF0000"/>
              </a:solidFill>
            </a:endParaRPr>
          </a:p>
          <a:p>
            <a:pPr lvl="1"/>
            <a:r>
              <a:rPr lang="zh-CN" altLang="zh-CN" dirty="0"/>
              <a:t>对于技术上的扩展，使用兴趣点检测与特征描述作为实例进行阐述</a:t>
            </a:r>
            <a:r>
              <a:rPr lang="zh-CN" altLang="zh-CN" dirty="0" smtClean="0"/>
              <a:t>；</a:t>
            </a:r>
            <a:endParaRPr lang="en-US" altLang="zh-CN" dirty="0" smtClean="0"/>
          </a:p>
          <a:p>
            <a:pPr lvl="2"/>
            <a:r>
              <a:rPr lang="zh-CN" altLang="zh-CN" dirty="0">
                <a:solidFill>
                  <a:srgbClr val="0000FF"/>
                </a:solidFill>
              </a:rPr>
              <a:t>兴趣点检测与特征描述</a:t>
            </a:r>
            <a:endParaRPr lang="en-US" altLang="zh-CN" dirty="0" smtClean="0">
              <a:solidFill>
                <a:srgbClr val="0000FF"/>
              </a:solidFill>
            </a:endParaRPr>
          </a:p>
          <a:p>
            <a:pPr lvl="1"/>
            <a:r>
              <a:rPr lang="zh-CN" altLang="zh-CN" dirty="0"/>
              <a:t>对于应用上的扩展，使用基于内容的图像检索作为实例进行阐述</a:t>
            </a:r>
            <a:r>
              <a:rPr lang="zh-CN" altLang="zh-CN" dirty="0" smtClean="0"/>
              <a:t>。</a:t>
            </a:r>
            <a:endParaRPr lang="en-US" altLang="zh-CN" dirty="0" smtClean="0"/>
          </a:p>
          <a:p>
            <a:pPr lvl="2"/>
            <a:r>
              <a:rPr lang="zh-CN" altLang="zh-CN" dirty="0">
                <a:solidFill>
                  <a:srgbClr val="00B050"/>
                </a:solidFill>
              </a:rPr>
              <a:t>基于内容的图像检索</a:t>
            </a:r>
            <a:endParaRPr lang="zh-CN" altLang="en-US" dirty="0">
              <a:solidFill>
                <a:srgbClr val="00B050"/>
              </a:solidFill>
            </a:endParaRPr>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77</a:t>
            </a:fld>
            <a:endParaRPr lang="zh-CN" altLang="en-US"/>
          </a:p>
        </p:txBody>
      </p:sp>
    </p:spTree>
    <p:extLst>
      <p:ext uri="{BB962C8B-B14F-4D97-AF65-F5344CB8AC3E}">
        <p14:creationId xmlns:p14="http://schemas.microsoft.com/office/powerpoint/2010/main" val="245563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Horn &amp; </a:t>
            </a:r>
            <a:r>
              <a:rPr lang="en-US" altLang="zh-CN" dirty="0" err="1"/>
              <a:t>Schunck</a:t>
            </a:r>
            <a:r>
              <a:rPr lang="zh-CN" altLang="zh-CN" dirty="0"/>
              <a:t>算法</a:t>
            </a:r>
            <a:endParaRPr lang="zh-CN" altLang="en-US" dirty="0"/>
          </a:p>
        </p:txBody>
      </p:sp>
      <p:sp>
        <p:nvSpPr>
          <p:cNvPr id="4" name="页脚占位符 3"/>
          <p:cNvSpPr>
            <a:spLocks noGrp="1"/>
          </p:cNvSpPr>
          <p:nvPr>
            <p:ph type="ftr" sz="quarter" idx="11"/>
          </p:nvPr>
        </p:nvSpPr>
        <p:spPr/>
        <p:txBody>
          <a:bodyPr/>
          <a:lstStyle/>
          <a:p>
            <a:r>
              <a:rPr lang="zh-CN" altLang="en-US" smtClean="0"/>
              <a:t>数字图像处理</a:t>
            </a:r>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6" name="圆角矩形 5"/>
          <p:cNvSpPr/>
          <p:nvPr/>
        </p:nvSpPr>
        <p:spPr>
          <a:xfrm>
            <a:off x="734368" y="1772816"/>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问题领域约束</a:t>
            </a:r>
            <a:endParaRPr lang="zh-CN" altLang="en-US" dirty="0"/>
          </a:p>
        </p:txBody>
      </p:sp>
      <p:sp>
        <p:nvSpPr>
          <p:cNvPr id="7" name="圆角矩形 6"/>
          <p:cNvSpPr/>
          <p:nvPr/>
        </p:nvSpPr>
        <p:spPr>
          <a:xfrm>
            <a:off x="733252" y="2780928"/>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条件约束</a:t>
            </a:r>
            <a:endParaRPr lang="zh-CN" altLang="en-US" dirty="0"/>
          </a:p>
        </p:txBody>
      </p:sp>
      <p:sp>
        <p:nvSpPr>
          <p:cNvPr id="8" name="圆角矩形 7"/>
          <p:cNvSpPr/>
          <p:nvPr/>
        </p:nvSpPr>
        <p:spPr>
          <a:xfrm>
            <a:off x="733252" y="3861048"/>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平滑性约束</a:t>
            </a:r>
            <a:endParaRPr lang="zh-CN" altLang="en-US" dirty="0"/>
          </a:p>
        </p:txBody>
      </p:sp>
      <p:sp>
        <p:nvSpPr>
          <p:cNvPr id="9" name="圆角矩形 8"/>
          <p:cNvSpPr/>
          <p:nvPr/>
        </p:nvSpPr>
        <p:spPr>
          <a:xfrm>
            <a:off x="733252" y="5013176"/>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偏导数估算</a:t>
            </a:r>
            <a:endParaRPr lang="zh-CN" altLang="en-US" dirty="0"/>
          </a:p>
        </p:txBody>
      </p:sp>
      <p:sp>
        <p:nvSpPr>
          <p:cNvPr id="10" name="圆角矩形 9"/>
          <p:cNvSpPr/>
          <p:nvPr/>
        </p:nvSpPr>
        <p:spPr>
          <a:xfrm>
            <a:off x="4788024" y="5013176"/>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光流速度的拉普拉斯数值估计</a:t>
            </a:r>
            <a:endParaRPr lang="zh-CN" altLang="en-US" dirty="0"/>
          </a:p>
        </p:txBody>
      </p:sp>
      <p:sp>
        <p:nvSpPr>
          <p:cNvPr id="11" name="圆角矩形 10"/>
          <p:cNvSpPr/>
          <p:nvPr/>
        </p:nvSpPr>
        <p:spPr>
          <a:xfrm>
            <a:off x="4788024" y="3861048"/>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最小化</a:t>
            </a:r>
            <a:endParaRPr lang="zh-CN" altLang="en-US" dirty="0"/>
          </a:p>
        </p:txBody>
      </p:sp>
      <p:sp>
        <p:nvSpPr>
          <p:cNvPr id="12" name="圆角矩形 11"/>
          <p:cNvSpPr/>
          <p:nvPr/>
        </p:nvSpPr>
        <p:spPr>
          <a:xfrm>
            <a:off x="4788024" y="2780928"/>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约束后的最小化</a:t>
            </a:r>
            <a:endParaRPr lang="zh-CN" altLang="en-US" dirty="0"/>
          </a:p>
        </p:txBody>
      </p:sp>
      <p:sp>
        <p:nvSpPr>
          <p:cNvPr id="13" name="圆角矩形 12"/>
          <p:cNvSpPr/>
          <p:nvPr/>
        </p:nvSpPr>
        <p:spPr>
          <a:xfrm>
            <a:off x="4788024" y="1772816"/>
            <a:ext cx="2664296" cy="7200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t>迭代解决</a:t>
            </a:r>
            <a:endParaRPr lang="zh-CN" altLang="en-US" dirty="0"/>
          </a:p>
        </p:txBody>
      </p:sp>
      <p:cxnSp>
        <p:nvCxnSpPr>
          <p:cNvPr id="15" name="直接连接符 14"/>
          <p:cNvCxnSpPr>
            <a:stCxn id="6" idx="2"/>
            <a:endCxn id="7" idx="0"/>
          </p:cNvCxnSpPr>
          <p:nvPr/>
        </p:nvCxnSpPr>
        <p:spPr>
          <a:xfrm flipH="1">
            <a:off x="2065400" y="2492896"/>
            <a:ext cx="1116"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8" idx="0"/>
          </p:cNvCxnSpPr>
          <p:nvPr/>
        </p:nvCxnSpPr>
        <p:spPr>
          <a:xfrm>
            <a:off x="2065400" y="3501008"/>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8" idx="2"/>
            <a:endCxn id="9" idx="0"/>
          </p:cNvCxnSpPr>
          <p:nvPr/>
        </p:nvCxnSpPr>
        <p:spPr>
          <a:xfrm>
            <a:off x="2065400" y="4581128"/>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9" idx="3"/>
            <a:endCxn id="10" idx="1"/>
          </p:cNvCxnSpPr>
          <p:nvPr/>
        </p:nvCxnSpPr>
        <p:spPr>
          <a:xfrm>
            <a:off x="3397548" y="5373216"/>
            <a:ext cx="1390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0" idx="0"/>
          </p:cNvCxnSpPr>
          <p:nvPr/>
        </p:nvCxnSpPr>
        <p:spPr>
          <a:xfrm flipV="1">
            <a:off x="6120172" y="4653136"/>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1" idx="0"/>
            <a:endCxn id="12" idx="2"/>
          </p:cNvCxnSpPr>
          <p:nvPr/>
        </p:nvCxnSpPr>
        <p:spPr>
          <a:xfrm flipV="1">
            <a:off x="6120172" y="3501008"/>
            <a:ext cx="0"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2" idx="0"/>
          </p:cNvCxnSpPr>
          <p:nvPr/>
        </p:nvCxnSpPr>
        <p:spPr>
          <a:xfrm flipV="1">
            <a:off x="6120172" y="2492896"/>
            <a:ext cx="0"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59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ppt_w</p:attrName>
                                        </p:attrNameLst>
                                      </p:cBhvr>
                                      <p:tavLst>
                                        <p:tav tm="0">
                                          <p:val>
                                            <p:fltVal val="0"/>
                                          </p:val>
                                        </p:tav>
                                        <p:tav tm="100000">
                                          <p:val>
                                            <p:strVal val="#ppt_w"/>
                                          </p:val>
                                        </p:tav>
                                      </p:tavLst>
                                    </p:anim>
                                    <p:anim calcmode="lin" valueType="num">
                                      <p:cBhvr>
                                        <p:cTn id="62" dur="500" fill="hold"/>
                                        <p:tgtEl>
                                          <p:spTgt spid="24"/>
                                        </p:tgtEl>
                                        <p:attrNameLst>
                                          <p:attrName>ppt_h</p:attrName>
                                        </p:attrNameLst>
                                      </p:cBhvr>
                                      <p:tavLst>
                                        <p:tav tm="0">
                                          <p:val>
                                            <p:fltVal val="0"/>
                                          </p:val>
                                        </p:tav>
                                        <p:tav tm="100000">
                                          <p:val>
                                            <p:strVal val="#ppt_h"/>
                                          </p:val>
                                        </p:tav>
                                      </p:tavLst>
                                    </p:anim>
                                    <p:animEffect transition="in" filter="fade">
                                      <p:cBhvr>
                                        <p:cTn id="63" dur="500"/>
                                        <p:tgtEl>
                                          <p:spTgt spid="24"/>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ppt_w</p:attrName>
                                        </p:attrNameLst>
                                      </p:cBhvr>
                                      <p:tavLst>
                                        <p:tav tm="0">
                                          <p:val>
                                            <p:fltVal val="0"/>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animEffect transition="in" filter="fade">
                                      <p:cBhvr>
                                        <p:cTn id="69" dur="500"/>
                                        <p:tgtEl>
                                          <p:spTgt spid="11"/>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p:cTn id="73" dur="500" fill="hold"/>
                                        <p:tgtEl>
                                          <p:spTgt spid="26"/>
                                        </p:tgtEl>
                                        <p:attrNameLst>
                                          <p:attrName>ppt_w</p:attrName>
                                        </p:attrNameLst>
                                      </p:cBhvr>
                                      <p:tavLst>
                                        <p:tav tm="0">
                                          <p:val>
                                            <p:fltVal val="0"/>
                                          </p:val>
                                        </p:tav>
                                        <p:tav tm="100000">
                                          <p:val>
                                            <p:strVal val="#ppt_w"/>
                                          </p:val>
                                        </p:tav>
                                      </p:tavLst>
                                    </p:anim>
                                    <p:anim calcmode="lin" valueType="num">
                                      <p:cBhvr>
                                        <p:cTn id="74" dur="500" fill="hold"/>
                                        <p:tgtEl>
                                          <p:spTgt spid="26"/>
                                        </p:tgtEl>
                                        <p:attrNameLst>
                                          <p:attrName>ppt_h</p:attrName>
                                        </p:attrNameLst>
                                      </p:cBhvr>
                                      <p:tavLst>
                                        <p:tav tm="0">
                                          <p:val>
                                            <p:fltVal val="0"/>
                                          </p:val>
                                        </p:tav>
                                        <p:tav tm="100000">
                                          <p:val>
                                            <p:strVal val="#ppt_h"/>
                                          </p:val>
                                        </p:tav>
                                      </p:tavLst>
                                    </p:anim>
                                    <p:animEffect transition="in" filter="fade">
                                      <p:cBhvr>
                                        <p:cTn id="75" dur="500"/>
                                        <p:tgtEl>
                                          <p:spTgt spid="26"/>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Effect transition="in" filter="fade">
                                      <p:cBhvr>
                                        <p:cTn id="81" dur="500"/>
                                        <p:tgtEl>
                                          <p:spTgt spid="12"/>
                                        </p:tgtEl>
                                      </p:cBhvr>
                                    </p:animEffect>
                                  </p:childTnLst>
                                </p:cTn>
                              </p:par>
                            </p:childTnLst>
                          </p:cTn>
                        </p:par>
                        <p:par>
                          <p:cTn id="82" fill="hold">
                            <p:stCondLst>
                              <p:cond delay="6500"/>
                            </p:stCondLst>
                            <p:childTnLst>
                              <p:par>
                                <p:cTn id="83" presetID="53" presetClass="entr" presetSubtype="16" fill="hold" nodeType="after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Effect transition="in" filter="fade">
                                      <p:cBhvr>
                                        <p:cTn id="87" dur="500"/>
                                        <p:tgtEl>
                                          <p:spTgt spid="28"/>
                                        </p:tgtEl>
                                      </p:cBhvr>
                                    </p:animEffect>
                                  </p:childTnLst>
                                </p:cTn>
                              </p:par>
                            </p:childTnLst>
                          </p:cTn>
                        </p:par>
                        <p:par>
                          <p:cTn id="88" fill="hold">
                            <p:stCondLst>
                              <p:cond delay="7000"/>
                            </p:stCondLst>
                            <p:childTnLst>
                              <p:par>
                                <p:cTn id="89" presetID="53" presetClass="entr" presetSubtype="16" fill="hold" grpId="0" nodeType="afterEffect">
                                  <p:stCondLst>
                                    <p:cond delay="0"/>
                                  </p:stCondLst>
                                  <p:childTnLst>
                                    <p:set>
                                      <p:cBhvr>
                                        <p:cTn id="90" dur="1" fill="hold">
                                          <p:stCondLst>
                                            <p:cond delay="0"/>
                                          </p:stCondLst>
                                        </p:cTn>
                                        <p:tgtEl>
                                          <p:spTgt spid="13"/>
                                        </p:tgtEl>
                                        <p:attrNameLst>
                                          <p:attrName>style.visibility</p:attrName>
                                        </p:attrNameLst>
                                      </p:cBhvr>
                                      <p:to>
                                        <p:strVal val="visible"/>
                                      </p:to>
                                    </p:set>
                                    <p:anim calcmode="lin" valueType="num">
                                      <p:cBhvr>
                                        <p:cTn id="91" dur="500" fill="hold"/>
                                        <p:tgtEl>
                                          <p:spTgt spid="13"/>
                                        </p:tgtEl>
                                        <p:attrNameLst>
                                          <p:attrName>ppt_w</p:attrName>
                                        </p:attrNameLst>
                                      </p:cBhvr>
                                      <p:tavLst>
                                        <p:tav tm="0">
                                          <p:val>
                                            <p:fltVal val="0"/>
                                          </p:val>
                                        </p:tav>
                                        <p:tav tm="100000">
                                          <p:val>
                                            <p:strVal val="#ppt_w"/>
                                          </p:val>
                                        </p:tav>
                                      </p:tavLst>
                                    </p:anim>
                                    <p:anim calcmode="lin" valueType="num">
                                      <p:cBhvr>
                                        <p:cTn id="92" dur="500" fill="hold"/>
                                        <p:tgtEl>
                                          <p:spTgt spid="13"/>
                                        </p:tgtEl>
                                        <p:attrNameLst>
                                          <p:attrName>ppt_h</p:attrName>
                                        </p:attrNameLst>
                                      </p:cBhvr>
                                      <p:tavLst>
                                        <p:tav tm="0">
                                          <p:val>
                                            <p:fltVal val="0"/>
                                          </p:val>
                                        </p:tav>
                                        <p:tav tm="100000">
                                          <p:val>
                                            <p:strVal val="#ppt_h"/>
                                          </p:val>
                                        </p:tav>
                                      </p:tavLst>
                                    </p:anim>
                                    <p:animEffect transition="in" filter="fade">
                                      <p:cBhvr>
                                        <p:cTn id="9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条件约束</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zh-CN" dirty="0"/>
                  <a:t>当模式移动时所要发生的情况。在模式中一个特定点的亮度保持恒定，那么就</a:t>
                </a:r>
                <a:r>
                  <a:rPr lang="zh-CN" altLang="zh-CN" dirty="0" smtClean="0"/>
                  <a:t>有</a:t>
                </a:r>
                <a:endParaRPr lang="en-US" altLang="zh-CN" dirty="0" smtClean="0"/>
              </a:p>
              <a:p>
                <a:pPr lvl="1"/>
                <a14:m>
                  <m:oMath xmlns:m="http://schemas.openxmlformats.org/officeDocument/2006/math">
                    <m:f>
                      <m:fPr>
                        <m:ctrlPr>
                          <a:rPr lang="zh-CN" altLang="zh-CN" i="1" smtClean="0">
                            <a:solidFill>
                              <a:srgbClr val="FF0000"/>
                            </a:solidFill>
                          </a:rPr>
                        </m:ctrlPr>
                      </m:fPr>
                      <m:num>
                        <m:r>
                          <m:rPr>
                            <m:sty m:val="p"/>
                          </m:rPr>
                          <a:rPr lang="en-US" altLang="zh-CN">
                            <a:solidFill>
                              <a:srgbClr val="FF0000"/>
                            </a:solidFill>
                          </a:rPr>
                          <m:t>d</m:t>
                        </m:r>
                        <m:r>
                          <a:rPr lang="en-US" altLang="zh-CN" i="1">
                            <a:solidFill>
                              <a:srgbClr val="FF0000"/>
                            </a:solidFill>
                          </a:rPr>
                          <m:t>𝐸</m:t>
                        </m:r>
                      </m:num>
                      <m:den>
                        <m:r>
                          <m:rPr>
                            <m:sty m:val="p"/>
                          </m:rPr>
                          <a:rPr lang="en-US" altLang="zh-CN">
                            <a:solidFill>
                              <a:srgbClr val="FF0000"/>
                            </a:solidFill>
                          </a:rPr>
                          <m:t>d</m:t>
                        </m:r>
                        <m:r>
                          <a:rPr lang="en-US" altLang="zh-CN" i="1">
                            <a:solidFill>
                              <a:srgbClr val="FF0000"/>
                            </a:solidFill>
                          </a:rPr>
                          <m:t>𝑡</m:t>
                        </m:r>
                      </m:den>
                    </m:f>
                    <m:r>
                      <a:rPr lang="en-US" altLang="zh-CN">
                        <a:solidFill>
                          <a:srgbClr val="FF0000"/>
                        </a:solidFill>
                      </a:rPr>
                      <m:t>=0</m:t>
                    </m:r>
                    <m:r>
                      <a:rPr lang="zh-CN" altLang="zh-CN">
                        <a:solidFill>
                          <a:srgbClr val="FF0000"/>
                        </a:solidFill>
                      </a:rPr>
                      <m:t>。</m:t>
                    </m:r>
                  </m:oMath>
                </a14:m>
                <a:endParaRPr lang="en-US" altLang="zh-CN" dirty="0" smtClean="0">
                  <a:solidFill>
                    <a:srgbClr val="FF0000"/>
                  </a:solidFill>
                </a:endParaRPr>
              </a:p>
              <a:p>
                <a:r>
                  <a:rPr lang="zh-CN" altLang="zh-CN" dirty="0"/>
                  <a:t>根据微分的连锁准则，</a:t>
                </a:r>
                <a:r>
                  <a:rPr lang="zh-CN" altLang="zh-CN" dirty="0" smtClean="0"/>
                  <a:t>有</a:t>
                </a:r>
                <a:endParaRPr lang="en-US" altLang="zh-CN" dirty="0" smtClean="0"/>
              </a:p>
              <a:p>
                <a:pPr lvl="1"/>
                <a14:m>
                  <m:oMath xmlns:m="http://schemas.openxmlformats.org/officeDocument/2006/math">
                    <m:f>
                      <m:fPr>
                        <m:ctrlPr>
                          <a:rPr lang="zh-CN" altLang="zh-CN" i="1" smtClean="0">
                            <a:solidFill>
                              <a:srgbClr val="0000FF"/>
                            </a:solidFill>
                          </a:rPr>
                        </m:ctrlPr>
                      </m:fPr>
                      <m:num>
                        <m:r>
                          <a:rPr lang="en-US" altLang="zh-CN">
                            <a:solidFill>
                              <a:srgbClr val="0000FF"/>
                            </a:solidFill>
                          </a:rPr>
                          <m:t>∂</m:t>
                        </m:r>
                        <m:r>
                          <a:rPr lang="en-US" altLang="zh-CN" i="1">
                            <a:solidFill>
                              <a:srgbClr val="0000FF"/>
                            </a:solidFill>
                          </a:rPr>
                          <m:t>𝐸</m:t>
                        </m:r>
                      </m:num>
                      <m:den>
                        <m:r>
                          <a:rPr lang="en-US" altLang="zh-CN">
                            <a:solidFill>
                              <a:srgbClr val="0000FF"/>
                            </a:solidFill>
                          </a:rPr>
                          <m:t>∂</m:t>
                        </m:r>
                        <m:r>
                          <a:rPr lang="en-US" altLang="zh-CN" i="1">
                            <a:solidFill>
                              <a:srgbClr val="0000FF"/>
                            </a:solidFill>
                          </a:rPr>
                          <m:t>𝑥</m:t>
                        </m:r>
                      </m:den>
                    </m:f>
                    <m:f>
                      <m:fPr>
                        <m:ctrlPr>
                          <a:rPr lang="zh-CN" altLang="zh-CN" i="1">
                            <a:solidFill>
                              <a:srgbClr val="0000FF"/>
                            </a:solidFill>
                          </a:rPr>
                        </m:ctrlPr>
                      </m:fPr>
                      <m:num>
                        <m:r>
                          <m:rPr>
                            <m:sty m:val="p"/>
                          </m:rPr>
                          <a:rPr lang="en-US" altLang="zh-CN">
                            <a:solidFill>
                              <a:srgbClr val="0000FF"/>
                            </a:solidFill>
                          </a:rPr>
                          <m:t>d</m:t>
                        </m:r>
                        <m:r>
                          <a:rPr lang="en-US" altLang="zh-CN" i="1">
                            <a:solidFill>
                              <a:srgbClr val="0000FF"/>
                            </a:solidFill>
                          </a:rPr>
                          <m:t>𝑥</m:t>
                        </m:r>
                      </m:num>
                      <m:den>
                        <m:r>
                          <m:rPr>
                            <m:sty m:val="p"/>
                          </m:rPr>
                          <a:rPr lang="en-US" altLang="zh-CN">
                            <a:solidFill>
                              <a:srgbClr val="0000FF"/>
                            </a:solidFill>
                          </a:rPr>
                          <m:t>d</m:t>
                        </m:r>
                        <m:r>
                          <a:rPr lang="en-US" altLang="zh-CN" i="1">
                            <a:solidFill>
                              <a:srgbClr val="0000FF"/>
                            </a:solidFill>
                          </a:rPr>
                          <m:t>𝑡</m:t>
                        </m:r>
                      </m:den>
                    </m:f>
                    <m:r>
                      <a:rPr lang="en-US" altLang="zh-CN">
                        <a:solidFill>
                          <a:srgbClr val="0000FF"/>
                        </a:solidFill>
                      </a:rPr>
                      <m:t>+</m:t>
                    </m:r>
                    <m:f>
                      <m:fPr>
                        <m:ctrlPr>
                          <a:rPr lang="zh-CN" altLang="zh-CN" i="1">
                            <a:solidFill>
                              <a:srgbClr val="0000FF"/>
                            </a:solidFill>
                          </a:rPr>
                        </m:ctrlPr>
                      </m:fPr>
                      <m:num>
                        <m:r>
                          <a:rPr lang="en-US" altLang="zh-CN">
                            <a:solidFill>
                              <a:srgbClr val="0000FF"/>
                            </a:solidFill>
                          </a:rPr>
                          <m:t>∂</m:t>
                        </m:r>
                        <m:r>
                          <a:rPr lang="en-US" altLang="zh-CN" i="1">
                            <a:solidFill>
                              <a:srgbClr val="0000FF"/>
                            </a:solidFill>
                          </a:rPr>
                          <m:t>𝐸</m:t>
                        </m:r>
                      </m:num>
                      <m:den>
                        <m:r>
                          <a:rPr lang="en-US" altLang="zh-CN">
                            <a:solidFill>
                              <a:srgbClr val="0000FF"/>
                            </a:solidFill>
                          </a:rPr>
                          <m:t>∂</m:t>
                        </m:r>
                        <m:r>
                          <a:rPr lang="en-US" altLang="zh-CN" i="1">
                            <a:solidFill>
                              <a:srgbClr val="0000FF"/>
                            </a:solidFill>
                          </a:rPr>
                          <m:t>𝑦</m:t>
                        </m:r>
                      </m:den>
                    </m:f>
                    <m:f>
                      <m:fPr>
                        <m:ctrlPr>
                          <a:rPr lang="zh-CN" altLang="zh-CN" i="1">
                            <a:solidFill>
                              <a:srgbClr val="0000FF"/>
                            </a:solidFill>
                          </a:rPr>
                        </m:ctrlPr>
                      </m:fPr>
                      <m:num>
                        <m:r>
                          <m:rPr>
                            <m:sty m:val="p"/>
                          </m:rPr>
                          <a:rPr lang="en-US" altLang="zh-CN">
                            <a:solidFill>
                              <a:srgbClr val="0000FF"/>
                            </a:solidFill>
                          </a:rPr>
                          <m:t>d</m:t>
                        </m:r>
                        <m:r>
                          <a:rPr lang="en-US" altLang="zh-CN" i="1">
                            <a:solidFill>
                              <a:srgbClr val="0000FF"/>
                            </a:solidFill>
                          </a:rPr>
                          <m:t>𝑦</m:t>
                        </m:r>
                      </m:num>
                      <m:den>
                        <m:r>
                          <m:rPr>
                            <m:sty m:val="p"/>
                          </m:rPr>
                          <a:rPr lang="en-US" altLang="zh-CN">
                            <a:solidFill>
                              <a:srgbClr val="0000FF"/>
                            </a:solidFill>
                          </a:rPr>
                          <m:t>d</m:t>
                        </m:r>
                        <m:r>
                          <a:rPr lang="en-US" altLang="zh-CN" i="1">
                            <a:solidFill>
                              <a:srgbClr val="0000FF"/>
                            </a:solidFill>
                          </a:rPr>
                          <m:t>𝑡</m:t>
                        </m:r>
                      </m:den>
                    </m:f>
                    <m:r>
                      <a:rPr lang="en-US" altLang="zh-CN">
                        <a:solidFill>
                          <a:srgbClr val="0000FF"/>
                        </a:solidFill>
                      </a:rPr>
                      <m:t>+</m:t>
                    </m:r>
                    <m:f>
                      <m:fPr>
                        <m:ctrlPr>
                          <a:rPr lang="zh-CN" altLang="zh-CN" i="1">
                            <a:solidFill>
                              <a:srgbClr val="0000FF"/>
                            </a:solidFill>
                          </a:rPr>
                        </m:ctrlPr>
                      </m:fPr>
                      <m:num>
                        <m:r>
                          <a:rPr lang="en-US" altLang="zh-CN">
                            <a:solidFill>
                              <a:srgbClr val="0000FF"/>
                            </a:solidFill>
                          </a:rPr>
                          <m:t>∂</m:t>
                        </m:r>
                        <m:r>
                          <a:rPr lang="en-US" altLang="zh-CN" i="1">
                            <a:solidFill>
                              <a:srgbClr val="0000FF"/>
                            </a:solidFill>
                          </a:rPr>
                          <m:t>𝐸</m:t>
                        </m:r>
                      </m:num>
                      <m:den>
                        <m:r>
                          <a:rPr lang="en-US" altLang="zh-CN">
                            <a:solidFill>
                              <a:srgbClr val="0000FF"/>
                            </a:solidFill>
                          </a:rPr>
                          <m:t>∂</m:t>
                        </m:r>
                        <m:r>
                          <a:rPr lang="en-US" altLang="zh-CN" i="1">
                            <a:solidFill>
                              <a:srgbClr val="0000FF"/>
                            </a:solidFill>
                          </a:rPr>
                          <m:t>𝑡</m:t>
                        </m:r>
                      </m:den>
                    </m:f>
                    <m:r>
                      <a:rPr lang="en-US" altLang="zh-CN">
                        <a:solidFill>
                          <a:srgbClr val="0000FF"/>
                        </a:solidFill>
                      </a:rPr>
                      <m:t>=0</m:t>
                    </m:r>
                    <m:r>
                      <a:rPr lang="zh-CN" altLang="zh-CN">
                        <a:solidFill>
                          <a:srgbClr val="0000FF"/>
                        </a:solidFill>
                      </a:rPr>
                      <m:t>。</m:t>
                    </m:r>
                  </m:oMath>
                </a14:m>
                <a:endParaRPr lang="en-US" altLang="zh-CN" dirty="0" smtClean="0">
                  <a:solidFill>
                    <a:srgbClr val="0000FF"/>
                  </a:solidFill>
                </a:endParaRPr>
              </a:p>
              <a:p>
                <a:r>
                  <a:rPr lang="zh-CN" altLang="zh-CN" dirty="0"/>
                  <a:t>如果假设</a:t>
                </a:r>
                <a14:m>
                  <m:oMath xmlns:m="http://schemas.openxmlformats.org/officeDocument/2006/math">
                    <m:r>
                      <a:rPr lang="en-US" altLang="zh-CN" i="1"/>
                      <m:t>𝑢</m:t>
                    </m:r>
                    <m:r>
                      <a:rPr lang="en-US" altLang="zh-CN"/>
                      <m:t>=</m:t>
                    </m:r>
                    <m:f>
                      <m:fPr>
                        <m:ctrlPr>
                          <a:rPr lang="zh-CN" altLang="zh-CN" i="1"/>
                        </m:ctrlPr>
                      </m:fPr>
                      <m:num>
                        <m:r>
                          <m:rPr>
                            <m:sty m:val="p"/>
                          </m:rPr>
                          <a:rPr lang="en-US" altLang="zh-CN"/>
                          <m:t>d</m:t>
                        </m:r>
                        <m:r>
                          <a:rPr lang="en-US" altLang="zh-CN" i="1"/>
                          <m:t>𝑥</m:t>
                        </m:r>
                      </m:num>
                      <m:den>
                        <m:r>
                          <m:rPr>
                            <m:sty m:val="p"/>
                          </m:rPr>
                          <a:rPr lang="en-US" altLang="zh-CN"/>
                          <m:t>d</m:t>
                        </m:r>
                        <m:r>
                          <a:rPr lang="en-US" altLang="zh-CN" i="1"/>
                          <m:t>𝑡</m:t>
                        </m:r>
                      </m:den>
                    </m:f>
                  </m:oMath>
                </a14:m>
                <a:r>
                  <a:rPr lang="zh-CN" altLang="zh-CN" dirty="0"/>
                  <a:t>和</a:t>
                </a:r>
                <a14:m>
                  <m:oMath xmlns:m="http://schemas.openxmlformats.org/officeDocument/2006/math">
                    <m:r>
                      <a:rPr lang="en-US" altLang="zh-CN" i="1"/>
                      <m:t>𝑣</m:t>
                    </m:r>
                    <m:r>
                      <a:rPr lang="en-US" altLang="zh-CN"/>
                      <m:t>=</m:t>
                    </m:r>
                    <m:f>
                      <m:fPr>
                        <m:ctrlPr>
                          <a:rPr lang="zh-CN" altLang="zh-CN" i="1"/>
                        </m:ctrlPr>
                      </m:fPr>
                      <m:num>
                        <m:r>
                          <m:rPr>
                            <m:sty m:val="p"/>
                          </m:rPr>
                          <a:rPr lang="en-US" altLang="zh-CN"/>
                          <m:t>d</m:t>
                        </m:r>
                        <m:r>
                          <a:rPr lang="en-US" altLang="zh-CN" i="1"/>
                          <m:t>𝑦</m:t>
                        </m:r>
                      </m:num>
                      <m:den>
                        <m:r>
                          <m:rPr>
                            <m:sty m:val="p"/>
                          </m:rPr>
                          <a:rPr lang="en-US" altLang="zh-CN"/>
                          <m:t>d</m:t>
                        </m:r>
                        <m:r>
                          <a:rPr lang="en-US" altLang="zh-CN" i="1"/>
                          <m:t>𝑡</m:t>
                        </m:r>
                      </m:den>
                    </m:f>
                  </m:oMath>
                </a14:m>
                <a:r>
                  <a:rPr lang="zh-CN" altLang="zh-CN" dirty="0"/>
                  <a:t>，那么就很容易得到一个带有两个未知参数</a:t>
                </a:r>
                <a14:m>
                  <m:oMath xmlns:m="http://schemas.openxmlformats.org/officeDocument/2006/math">
                    <m:r>
                      <a:rPr lang="en-US" altLang="zh-CN" i="1"/>
                      <m:t>𝑢</m:t>
                    </m:r>
                  </m:oMath>
                </a14:m>
                <a:r>
                  <a:rPr lang="zh-CN" altLang="zh-CN" dirty="0"/>
                  <a:t>和</a:t>
                </a:r>
                <a14:m>
                  <m:oMath xmlns:m="http://schemas.openxmlformats.org/officeDocument/2006/math">
                    <m:r>
                      <a:rPr lang="en-US" altLang="zh-CN" i="1"/>
                      <m:t>𝑣</m:t>
                    </m:r>
                  </m:oMath>
                </a14:m>
                <a:r>
                  <a:rPr lang="zh-CN" altLang="zh-CN" dirty="0"/>
                  <a:t>的线性方程，</a:t>
                </a:r>
                <a:r>
                  <a:rPr lang="zh-CN" altLang="zh-CN" dirty="0" smtClean="0"/>
                  <a:t>即</a:t>
                </a:r>
                <a:endParaRPr lang="en-US" altLang="zh-CN" dirty="0" smtClean="0"/>
              </a:p>
              <a:p>
                <a:pPr lvl="1"/>
                <a14:m>
                  <m:oMath xmlns:m="http://schemas.openxmlformats.org/officeDocument/2006/math">
                    <m:sSub>
                      <m:sSubPr>
                        <m:ctrlPr>
                          <a:rPr lang="zh-CN" altLang="zh-CN" i="1" smtClean="0">
                            <a:solidFill>
                              <a:srgbClr val="00B050"/>
                            </a:solidFill>
                          </a:rPr>
                        </m:ctrlPr>
                      </m:sSubPr>
                      <m:e>
                        <m:r>
                          <a:rPr lang="en-US" altLang="zh-CN" i="1">
                            <a:solidFill>
                              <a:srgbClr val="00B050"/>
                            </a:solidFill>
                          </a:rPr>
                          <m:t>𝐸</m:t>
                        </m:r>
                      </m:e>
                      <m:sub>
                        <m:r>
                          <a:rPr lang="en-US" altLang="zh-CN" i="1">
                            <a:solidFill>
                              <a:srgbClr val="00B050"/>
                            </a:solidFill>
                          </a:rPr>
                          <m:t>𝑥</m:t>
                        </m:r>
                      </m:sub>
                    </m:sSub>
                    <m:r>
                      <a:rPr lang="en-US" altLang="zh-CN" i="1">
                        <a:solidFill>
                          <a:srgbClr val="00B050"/>
                        </a:solidFill>
                      </a:rPr>
                      <m:t>𝑢</m:t>
                    </m:r>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r>
                      <a:rPr lang="en-US" altLang="zh-CN" i="1">
                        <a:solidFill>
                          <a:srgbClr val="00B050"/>
                        </a:solidFill>
                      </a:rPr>
                      <m:t>𝑣</m:t>
                    </m:r>
                    <m:r>
                      <a:rPr lang="en-US" altLang="zh-CN" i="1">
                        <a:solidFill>
                          <a:srgbClr val="00B050"/>
                        </a:solidFill>
                      </a:rPr>
                      <m:t>+</m:t>
                    </m:r>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𝑡</m:t>
                        </m:r>
                      </m:sub>
                    </m:sSub>
                    <m:r>
                      <a:rPr lang="en-US" altLang="zh-CN" i="1">
                        <a:solidFill>
                          <a:srgbClr val="00B050"/>
                        </a:solidFill>
                      </a:rPr>
                      <m:t>=0</m:t>
                    </m:r>
                    <m:r>
                      <a:rPr lang="zh-CN" altLang="zh-CN">
                        <a:solidFill>
                          <a:srgbClr val="00B050"/>
                        </a:solidFill>
                      </a:rPr>
                      <m:t>，</m:t>
                    </m:r>
                  </m:oMath>
                </a14:m>
                <a:endParaRPr lang="en-US" altLang="zh-CN" dirty="0" smtClean="0">
                  <a:solidFill>
                    <a:srgbClr val="00B050"/>
                  </a:solidFill>
                </a:endParaRPr>
              </a:p>
              <a:p>
                <a:pPr lvl="2"/>
                <a:r>
                  <a:rPr lang="zh-CN" altLang="zh-CN" dirty="0">
                    <a:solidFill>
                      <a:srgbClr val="00B050"/>
                    </a:solidFill>
                  </a:rPr>
                  <a:t>其中</a:t>
                </a:r>
                <a14:m>
                  <m:oMath xmlns:m="http://schemas.openxmlformats.org/officeDocument/2006/math">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𝑥</m:t>
                        </m:r>
                      </m:sub>
                    </m:sSub>
                  </m:oMath>
                </a14:m>
                <a:r>
                  <a:rPr lang="zh-CN" altLang="zh-CN" dirty="0">
                    <a:solidFill>
                      <a:srgbClr val="00B050"/>
                    </a:solidFill>
                  </a:rPr>
                  <a:t>，</a:t>
                </a:r>
                <a14:m>
                  <m:oMath xmlns:m="http://schemas.openxmlformats.org/officeDocument/2006/math">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𝑦</m:t>
                        </m:r>
                      </m:sub>
                    </m:sSub>
                  </m:oMath>
                </a14:m>
                <a:r>
                  <a:rPr lang="zh-CN" altLang="zh-CN" dirty="0">
                    <a:solidFill>
                      <a:srgbClr val="00B050"/>
                    </a:solidFill>
                  </a:rPr>
                  <a:t>和</a:t>
                </a:r>
                <a14:m>
                  <m:oMath xmlns:m="http://schemas.openxmlformats.org/officeDocument/2006/math">
                    <m:sSub>
                      <m:sSubPr>
                        <m:ctrlPr>
                          <a:rPr lang="zh-CN" altLang="zh-CN" i="1">
                            <a:solidFill>
                              <a:srgbClr val="00B050"/>
                            </a:solidFill>
                          </a:rPr>
                        </m:ctrlPr>
                      </m:sSubPr>
                      <m:e>
                        <m:r>
                          <a:rPr lang="en-US" altLang="zh-CN" i="1">
                            <a:solidFill>
                              <a:srgbClr val="00B050"/>
                            </a:solidFill>
                          </a:rPr>
                          <m:t>𝐸</m:t>
                        </m:r>
                      </m:e>
                      <m:sub>
                        <m:r>
                          <a:rPr lang="en-US" altLang="zh-CN" i="1">
                            <a:solidFill>
                              <a:srgbClr val="00B050"/>
                            </a:solidFill>
                          </a:rPr>
                          <m:t>𝑡</m:t>
                        </m:r>
                      </m:sub>
                    </m:sSub>
                  </m:oMath>
                </a14:m>
                <a:r>
                  <a:rPr lang="zh-CN" altLang="zh-CN" dirty="0">
                    <a:solidFill>
                      <a:srgbClr val="00B050"/>
                    </a:solidFill>
                  </a:rPr>
                  <a:t>分别为图像亮度关于</a:t>
                </a:r>
                <a14:m>
                  <m:oMath xmlns:m="http://schemas.openxmlformats.org/officeDocument/2006/math">
                    <m:r>
                      <a:rPr lang="en-US" altLang="zh-CN" i="1">
                        <a:solidFill>
                          <a:srgbClr val="00B050"/>
                        </a:solidFill>
                      </a:rPr>
                      <m:t>𝑥</m:t>
                    </m:r>
                  </m:oMath>
                </a14:m>
                <a:r>
                  <a:rPr lang="zh-CN" altLang="zh-CN" dirty="0">
                    <a:solidFill>
                      <a:srgbClr val="00B050"/>
                    </a:solidFill>
                  </a:rPr>
                  <a:t>，</a:t>
                </a:r>
                <a14:m>
                  <m:oMath xmlns:m="http://schemas.openxmlformats.org/officeDocument/2006/math">
                    <m:r>
                      <a:rPr lang="en-US" altLang="zh-CN" i="1">
                        <a:solidFill>
                          <a:srgbClr val="00B050"/>
                        </a:solidFill>
                      </a:rPr>
                      <m:t>𝑦</m:t>
                    </m:r>
                  </m:oMath>
                </a14:m>
                <a:r>
                  <a:rPr lang="zh-CN" altLang="zh-CN" dirty="0">
                    <a:solidFill>
                      <a:srgbClr val="00B050"/>
                    </a:solidFill>
                  </a:rPr>
                  <a:t>和</a:t>
                </a:r>
                <a14:m>
                  <m:oMath xmlns:m="http://schemas.openxmlformats.org/officeDocument/2006/math">
                    <m:r>
                      <a:rPr lang="en-US" altLang="zh-CN" i="1">
                        <a:solidFill>
                          <a:srgbClr val="00B050"/>
                        </a:solidFill>
                      </a:rPr>
                      <m:t>𝑡</m:t>
                    </m:r>
                  </m:oMath>
                </a14:m>
                <a:r>
                  <a:rPr lang="zh-CN" altLang="zh-CN" dirty="0">
                    <a:solidFill>
                      <a:srgbClr val="00B050"/>
                    </a:solidFill>
                  </a:rPr>
                  <a:t>的偏导数。</a:t>
                </a:r>
                <a:endParaRPr lang="zh-CN" altLang="en-US" dirty="0">
                  <a:solidFill>
                    <a:srgbClr val="00B050"/>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505" t="-1132" r="-253"/>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r>
              <a:rPr lang="zh-CN" altLang="en-US" dirty="0" smtClean="0"/>
              <a:t>数字图像处理</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t>9</a:t>
            </a:fld>
            <a:endParaRPr lang="zh-CN" altLang="en-US"/>
          </a:p>
        </p:txBody>
      </p:sp>
    </p:spTree>
    <p:extLst>
      <p:ext uri="{BB962C8B-B14F-4D97-AF65-F5344CB8AC3E}">
        <p14:creationId xmlns:p14="http://schemas.microsoft.com/office/powerpoint/2010/main" val="67617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华丽">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华丽">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4162</TotalTime>
  <Words>9520</Words>
  <Application>Microsoft Office PowerPoint</Application>
  <PresentationFormat>全屏显示(4:3)</PresentationFormat>
  <Paragraphs>601</Paragraphs>
  <Slides>77</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77</vt:i4>
      </vt:variant>
    </vt:vector>
  </HeadingPairs>
  <TitlesOfParts>
    <vt:vector size="79" baseType="lpstr">
      <vt:lpstr>华丽</vt:lpstr>
      <vt:lpstr>Microsoft Visio 绘图</vt:lpstr>
      <vt:lpstr>高级数字图像处理</vt:lpstr>
      <vt:lpstr>高级数字图像处理</vt:lpstr>
      <vt:lpstr>光流分析</vt:lpstr>
      <vt:lpstr>基于特征的方法</vt:lpstr>
      <vt:lpstr>基于梯度的方法</vt:lpstr>
      <vt:lpstr>Horn和Schunk算法</vt:lpstr>
      <vt:lpstr>基于相关性的方法</vt:lpstr>
      <vt:lpstr>Horn &amp; Schunck算法</vt:lpstr>
      <vt:lpstr>条件约束</vt:lpstr>
      <vt:lpstr>平滑性约束</vt:lpstr>
      <vt:lpstr>偏导数估算</vt:lpstr>
      <vt:lpstr>光流速度的拉普拉斯数值估计</vt:lpstr>
      <vt:lpstr>最小化</vt:lpstr>
      <vt:lpstr>约束后的最小化</vt:lpstr>
      <vt:lpstr>迭代解决</vt:lpstr>
      <vt:lpstr>Horn &amp; Schunck算法</vt:lpstr>
      <vt:lpstr>Lucas &amp; Kanade算法</vt:lpstr>
      <vt:lpstr>Lucas &amp; Kanade算法</vt:lpstr>
      <vt:lpstr>Lucas &amp; Kanade算法</vt:lpstr>
      <vt:lpstr>多尺度块匹配算法</vt:lpstr>
      <vt:lpstr>多尺度块匹配算法</vt:lpstr>
      <vt:lpstr>匹配误差函数</vt:lpstr>
      <vt:lpstr>匹配误差函数</vt:lpstr>
      <vt:lpstr>搜索过程</vt:lpstr>
      <vt:lpstr>块尺寸的选择</vt:lpstr>
      <vt:lpstr>基于积分图像的低通滤波</vt:lpstr>
      <vt:lpstr>基于积分图像的低通滤波</vt:lpstr>
      <vt:lpstr>基于子块均值的匹配误差函数</vt:lpstr>
      <vt:lpstr>基于子块均值的匹配误差函数</vt:lpstr>
      <vt:lpstr>基于积分图像的混合块匹配算法</vt:lpstr>
      <vt:lpstr>基于积分图像的混合块匹配算法</vt:lpstr>
      <vt:lpstr>多尺度块匹配算法</vt:lpstr>
      <vt:lpstr>兴趣点检测与特征描述</vt:lpstr>
      <vt:lpstr>兴趣点的概念</vt:lpstr>
      <vt:lpstr>角点检测</vt:lpstr>
      <vt:lpstr>Harris &amp; Stephens</vt:lpstr>
      <vt:lpstr>Harris &amp; Stephens</vt:lpstr>
      <vt:lpstr>Harris &amp; Stephens</vt:lpstr>
      <vt:lpstr>等位曲线曲率</vt:lpstr>
      <vt:lpstr>SUSAN</vt:lpstr>
      <vt:lpstr>SUSAN角点检测结果示例</vt:lpstr>
      <vt:lpstr>FAST</vt:lpstr>
      <vt:lpstr>FAST</vt:lpstr>
      <vt:lpstr>斑点检测</vt:lpstr>
      <vt:lpstr>LoG</vt:lpstr>
      <vt:lpstr>DoG</vt:lpstr>
      <vt:lpstr>DoH</vt:lpstr>
      <vt:lpstr>MSER</vt:lpstr>
      <vt:lpstr>MSER</vt:lpstr>
      <vt:lpstr>PCBR</vt:lpstr>
      <vt:lpstr>背脊检测</vt:lpstr>
      <vt:lpstr>背脊检测</vt:lpstr>
      <vt:lpstr>特征描述子</vt:lpstr>
      <vt:lpstr>特征描述子</vt:lpstr>
      <vt:lpstr>SIFT</vt:lpstr>
      <vt:lpstr>尺度空间极值检测</vt:lpstr>
      <vt:lpstr>高斯差分图像计算</vt:lpstr>
      <vt:lpstr>局域极值点计算</vt:lpstr>
      <vt:lpstr>精确关键点定位</vt:lpstr>
      <vt:lpstr>方向赋值</vt:lpstr>
      <vt:lpstr>关键点描述子</vt:lpstr>
      <vt:lpstr>SURF</vt:lpstr>
      <vt:lpstr>SURF</vt:lpstr>
      <vt:lpstr>SURF</vt:lpstr>
      <vt:lpstr>GLOH</vt:lpstr>
      <vt:lpstr>GLOH</vt:lpstr>
      <vt:lpstr>形状上下文</vt:lpstr>
      <vt:lpstr>形状上下文</vt:lpstr>
      <vt:lpstr>基于内容的图像检索</vt:lpstr>
      <vt:lpstr>未来研究方向</vt:lpstr>
      <vt:lpstr>图像检索实验系统</vt:lpstr>
      <vt:lpstr>检索参数设置</vt:lpstr>
      <vt:lpstr>检索进程控制</vt:lpstr>
      <vt:lpstr>检索结果浏览</vt:lpstr>
      <vt:lpstr>检索性能评价</vt:lpstr>
      <vt:lpstr>检索性能评价</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数字图像处理绪论</dc:title>
  <cp:lastModifiedBy>Xinghua</cp:lastModifiedBy>
  <cp:revision>1862</cp:revision>
  <dcterms:modified xsi:type="dcterms:W3CDTF">2010-09-24T12:34:05Z</dcterms:modified>
</cp:coreProperties>
</file>